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8" r:id="rId2"/>
  </p:sldMasterIdLst>
  <p:notesMasterIdLst>
    <p:notesMasterId r:id="rId38"/>
  </p:notesMasterIdLst>
  <p:handoutMasterIdLst>
    <p:handoutMasterId r:id="rId39"/>
  </p:handoutMasterIdLst>
  <p:sldIdLst>
    <p:sldId id="256" r:id="rId3"/>
    <p:sldId id="322" r:id="rId4"/>
    <p:sldId id="480" r:id="rId5"/>
    <p:sldId id="520" r:id="rId6"/>
    <p:sldId id="525" r:id="rId7"/>
    <p:sldId id="521" r:id="rId8"/>
    <p:sldId id="554" r:id="rId9"/>
    <p:sldId id="482" r:id="rId10"/>
    <p:sldId id="523" r:id="rId11"/>
    <p:sldId id="524" r:id="rId12"/>
    <p:sldId id="488" r:id="rId13"/>
    <p:sldId id="527" r:id="rId14"/>
    <p:sldId id="496" r:id="rId15"/>
    <p:sldId id="537" r:id="rId16"/>
    <p:sldId id="538" r:id="rId17"/>
    <p:sldId id="539" r:id="rId18"/>
    <p:sldId id="528" r:id="rId19"/>
    <p:sldId id="541" r:id="rId20"/>
    <p:sldId id="540" r:id="rId21"/>
    <p:sldId id="531" r:id="rId22"/>
    <p:sldId id="553" r:id="rId23"/>
    <p:sldId id="481" r:id="rId24"/>
    <p:sldId id="490" r:id="rId25"/>
    <p:sldId id="508" r:id="rId26"/>
    <p:sldId id="548" r:id="rId27"/>
    <p:sldId id="550" r:id="rId28"/>
    <p:sldId id="551" r:id="rId29"/>
    <p:sldId id="552" r:id="rId30"/>
    <p:sldId id="259" r:id="rId31"/>
    <p:sldId id="544" r:id="rId32"/>
    <p:sldId id="545" r:id="rId33"/>
    <p:sldId id="546" r:id="rId34"/>
    <p:sldId id="479" r:id="rId35"/>
    <p:sldId id="512" r:id="rId36"/>
    <p:sldId id="513" r:id="rId37"/>
  </p:sldIdLst>
  <p:sldSz cx="9144000" cy="6858000" type="screen4x3"/>
  <p:notesSz cx="6834188" cy="9979025"/>
  <p:embeddedFontLst>
    <p:embeddedFont>
      <p:font typeface="微软雅黑" pitchFamily="34" charset="-122"/>
      <p:regular r:id="rId40"/>
      <p:bold r:id="rId41"/>
    </p:embeddedFont>
    <p:embeddedFont>
      <p:font typeface="华文细黑" pitchFamily="2" charset="-122"/>
      <p:regular r:id="rId42"/>
    </p:embeddedFont>
    <p:embeddedFont>
      <p:font typeface="Calibri" pitchFamily="34" charset="0"/>
      <p:regular r:id="rId43"/>
      <p:bold r:id="rId44"/>
      <p:italic r:id="rId45"/>
      <p:boldItalic r:id="rId46"/>
    </p:embeddedFont>
    <p:embeddedFont>
      <p:font typeface="仿宋" pitchFamily="49" charset="-122"/>
      <p:regular r:id="rId47"/>
    </p:embeddedFont>
  </p:embeddedFontLst>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3300"/>
    <a:srgbClr val="FF9900"/>
    <a:srgbClr val="FFC000"/>
    <a:srgbClr val="A6A6A6"/>
    <a:srgbClr val="ECF3CF"/>
    <a:srgbClr val="990000"/>
    <a:srgbClr val="006462"/>
    <a:srgbClr val="663300"/>
    <a:srgbClr val="E6E6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E25E649-3F16-4E02-A733-19D2CDBF48F0}">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09" autoAdjust="0"/>
    <p:restoredTop sz="73849" autoAdjust="0"/>
  </p:normalViewPr>
  <p:slideViewPr>
    <p:cSldViewPr>
      <p:cViewPr>
        <p:scale>
          <a:sx n="66" d="100"/>
          <a:sy n="66" d="100"/>
        </p:scale>
        <p:origin x="-1416"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7" d="100"/>
          <a:sy n="47" d="100"/>
        </p:scale>
        <p:origin x="-3078" y="-96"/>
      </p:cViewPr>
      <p:guideLst>
        <p:guide orient="horz" pos="3143"/>
        <p:guide pos="215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8E3D43-A6C6-40DC-9636-7CC481FE50C3}" type="doc">
      <dgm:prSet loTypeId="urn:microsoft.com/office/officeart/2005/8/layout/vList5" loCatId="list" qsTypeId="urn:microsoft.com/office/officeart/2005/8/quickstyle/simple2" qsCatId="simple" csTypeId="urn:microsoft.com/office/officeart/2005/8/colors/colorful5" csCatId="colorful" phldr="1"/>
      <dgm:spPr/>
      <dgm:t>
        <a:bodyPr/>
        <a:lstStyle/>
        <a:p>
          <a:endParaRPr lang="zh-CN" altLang="en-US"/>
        </a:p>
      </dgm:t>
    </dgm:pt>
    <dgm:pt modelId="{47E40DD1-42AE-4C8C-B48D-782877A1B43C}">
      <dgm:prSet phldrT="[文本]"/>
      <dgm:spPr/>
      <dgm:t>
        <a:bodyPr/>
        <a:lstStyle/>
        <a:p>
          <a:r>
            <a:rPr lang="zh-CN" altLang="en-US" dirty="0" smtClean="0">
              <a:latin typeface="微软雅黑" pitchFamily="34" charset="-122"/>
              <a:ea typeface="微软雅黑" pitchFamily="34" charset="-122"/>
            </a:rPr>
            <a:t>基础通信能力</a:t>
          </a:r>
          <a:endParaRPr lang="zh-CN" altLang="en-US" dirty="0">
            <a:latin typeface="微软雅黑" pitchFamily="34" charset="-122"/>
            <a:ea typeface="微软雅黑" pitchFamily="34" charset="-122"/>
          </a:endParaRPr>
        </a:p>
      </dgm:t>
    </dgm:pt>
    <dgm:pt modelId="{B13A95ED-6149-42A7-B8DA-D90CBCA637B4}" type="parTrans" cxnId="{3D8BED4E-8FA3-41FA-9E2B-245772A8BC6C}">
      <dgm:prSet/>
      <dgm:spPr/>
      <dgm:t>
        <a:bodyPr/>
        <a:lstStyle/>
        <a:p>
          <a:endParaRPr lang="zh-CN" altLang="en-US">
            <a:latin typeface="微软雅黑" pitchFamily="34" charset="-122"/>
            <a:ea typeface="微软雅黑" pitchFamily="34" charset="-122"/>
          </a:endParaRPr>
        </a:p>
      </dgm:t>
    </dgm:pt>
    <dgm:pt modelId="{FD2DC687-87A1-4B80-B29F-6CE6AB334A3E}" type="sibTrans" cxnId="{3D8BED4E-8FA3-41FA-9E2B-245772A8BC6C}">
      <dgm:prSet/>
      <dgm:spPr/>
      <dgm:t>
        <a:bodyPr/>
        <a:lstStyle/>
        <a:p>
          <a:endParaRPr lang="zh-CN" altLang="en-US">
            <a:latin typeface="微软雅黑" pitchFamily="34" charset="-122"/>
            <a:ea typeface="微软雅黑" pitchFamily="34" charset="-122"/>
          </a:endParaRPr>
        </a:p>
      </dgm:t>
    </dgm:pt>
    <dgm:pt modelId="{002A3E5D-B210-41C1-8B17-401512114120}">
      <dgm:prSet phldrT="[文本]"/>
      <dgm:spPr/>
      <dgm:t>
        <a:bodyPr/>
        <a:lstStyle/>
        <a:p>
          <a:r>
            <a:rPr lang="zh-CN" altLang="en-US" dirty="0" smtClean="0">
              <a:latin typeface="微软雅黑" pitchFamily="34" charset="-122"/>
              <a:ea typeface="微软雅黑" pitchFamily="34" charset="-122"/>
            </a:rPr>
            <a:t>通过物联网专网提供短信、</a:t>
          </a:r>
          <a:r>
            <a:rPr lang="en-US" altLang="en-US" dirty="0" smtClean="0">
              <a:latin typeface="微软雅黑" pitchFamily="34" charset="-122"/>
              <a:ea typeface="微软雅黑" pitchFamily="34" charset="-122"/>
            </a:rPr>
            <a:t>GSM</a:t>
          </a:r>
          <a:r>
            <a:rPr lang="zh-CN" altLang="en-US" dirty="0" smtClean="0">
              <a:latin typeface="微软雅黑" pitchFamily="34" charset="-122"/>
              <a:ea typeface="微软雅黑" pitchFamily="34" charset="-122"/>
            </a:rPr>
            <a:t>、</a:t>
          </a:r>
          <a:r>
            <a:rPr lang="en-US" altLang="en-US" dirty="0" smtClean="0">
              <a:latin typeface="微软雅黑" pitchFamily="34" charset="-122"/>
              <a:ea typeface="微软雅黑" pitchFamily="34" charset="-122"/>
            </a:rPr>
            <a:t>3G</a:t>
          </a:r>
          <a:r>
            <a:rPr lang="zh-CN" altLang="en-US" dirty="0" smtClean="0">
              <a:latin typeface="微软雅黑" pitchFamily="34" charset="-122"/>
              <a:ea typeface="微软雅黑" pitchFamily="34" charset="-122"/>
            </a:rPr>
            <a:t>、</a:t>
          </a:r>
          <a:r>
            <a:rPr lang="en-US" altLang="en-US" dirty="0" smtClean="0">
              <a:latin typeface="微软雅黑" pitchFamily="34" charset="-122"/>
              <a:ea typeface="微软雅黑" pitchFamily="34" charset="-122"/>
            </a:rPr>
            <a:t>4G</a:t>
          </a:r>
          <a:r>
            <a:rPr lang="zh-CN" altLang="en-US" dirty="0" smtClean="0">
              <a:latin typeface="微软雅黑" pitchFamily="34" charset="-122"/>
              <a:ea typeface="微软雅黑" pitchFamily="34" charset="-122"/>
            </a:rPr>
            <a:t>、</a:t>
          </a:r>
          <a:r>
            <a:rPr lang="en-US" altLang="en-US" dirty="0" smtClean="0">
              <a:latin typeface="微软雅黑" pitchFamily="34" charset="-122"/>
              <a:ea typeface="微软雅黑" pitchFamily="34" charset="-122"/>
            </a:rPr>
            <a:t>LTE</a:t>
          </a:r>
          <a:r>
            <a:rPr lang="zh-CN" altLang="en-US" dirty="0" smtClean="0">
              <a:latin typeface="微软雅黑" pitchFamily="34" charset="-122"/>
              <a:ea typeface="微软雅黑" pitchFamily="34" charset="-122"/>
            </a:rPr>
            <a:t>等基础通信能力</a:t>
          </a:r>
          <a:endParaRPr lang="zh-CN" altLang="en-US" dirty="0">
            <a:latin typeface="微软雅黑" pitchFamily="34" charset="-122"/>
            <a:ea typeface="微软雅黑" pitchFamily="34" charset="-122"/>
          </a:endParaRPr>
        </a:p>
      </dgm:t>
    </dgm:pt>
    <dgm:pt modelId="{FB54A441-5CF7-450D-AF22-1AEBC68F3052}" type="parTrans" cxnId="{0F6D99A2-FC44-44E8-89B0-2973FEFA137B}">
      <dgm:prSet/>
      <dgm:spPr/>
      <dgm:t>
        <a:bodyPr/>
        <a:lstStyle/>
        <a:p>
          <a:endParaRPr lang="zh-CN" altLang="en-US">
            <a:latin typeface="微软雅黑" pitchFamily="34" charset="-122"/>
            <a:ea typeface="微软雅黑" pitchFamily="34" charset="-122"/>
          </a:endParaRPr>
        </a:p>
      </dgm:t>
    </dgm:pt>
    <dgm:pt modelId="{B9F402B0-6F4F-40F9-B858-1C52854566A3}" type="sibTrans" cxnId="{0F6D99A2-FC44-44E8-89B0-2973FEFA137B}">
      <dgm:prSet/>
      <dgm:spPr/>
      <dgm:t>
        <a:bodyPr/>
        <a:lstStyle/>
        <a:p>
          <a:endParaRPr lang="zh-CN" altLang="en-US">
            <a:latin typeface="微软雅黑" pitchFamily="34" charset="-122"/>
            <a:ea typeface="微软雅黑" pitchFamily="34" charset="-122"/>
          </a:endParaRPr>
        </a:p>
      </dgm:t>
    </dgm:pt>
    <dgm:pt modelId="{BCD1F9EA-7B50-4831-A0F5-5EC844AB21CA}">
      <dgm:prSet phldrT="[文本]"/>
      <dgm:spPr/>
      <dgm:t>
        <a:bodyPr/>
        <a:lstStyle/>
        <a:p>
          <a:r>
            <a:rPr lang="zh-CN" altLang="en-US" dirty="0" smtClean="0">
              <a:latin typeface="微软雅黑" pitchFamily="34" charset="-122"/>
              <a:ea typeface="微软雅黑" pitchFamily="34" charset="-122"/>
            </a:rPr>
            <a:t>业务能力</a:t>
          </a:r>
          <a:endParaRPr lang="zh-CN" altLang="en-US" dirty="0">
            <a:latin typeface="微软雅黑" pitchFamily="34" charset="-122"/>
            <a:ea typeface="微软雅黑" pitchFamily="34" charset="-122"/>
          </a:endParaRPr>
        </a:p>
      </dgm:t>
    </dgm:pt>
    <dgm:pt modelId="{29FB9283-A030-466D-B420-B2C17D24B5EA}" type="parTrans" cxnId="{57D74C93-CD71-4056-9221-7139D5721537}">
      <dgm:prSet/>
      <dgm:spPr/>
      <dgm:t>
        <a:bodyPr/>
        <a:lstStyle/>
        <a:p>
          <a:endParaRPr lang="zh-CN" altLang="en-US">
            <a:latin typeface="微软雅黑" pitchFamily="34" charset="-122"/>
            <a:ea typeface="微软雅黑" pitchFamily="34" charset="-122"/>
          </a:endParaRPr>
        </a:p>
      </dgm:t>
    </dgm:pt>
    <dgm:pt modelId="{36A63193-30D1-4B69-9AD2-C170C89EB82A}" type="sibTrans" cxnId="{57D74C93-CD71-4056-9221-7139D5721537}">
      <dgm:prSet/>
      <dgm:spPr/>
      <dgm:t>
        <a:bodyPr/>
        <a:lstStyle/>
        <a:p>
          <a:endParaRPr lang="zh-CN" altLang="en-US">
            <a:latin typeface="微软雅黑" pitchFamily="34" charset="-122"/>
            <a:ea typeface="微软雅黑" pitchFamily="34" charset="-122"/>
          </a:endParaRPr>
        </a:p>
      </dgm:t>
    </dgm:pt>
    <dgm:pt modelId="{EF678ADC-F372-4ECD-821F-BBC2326BBC23}">
      <dgm:prSet phldrT="[文本]"/>
      <dgm:spPr/>
      <dgm:t>
        <a:bodyPr/>
        <a:lstStyle/>
        <a:p>
          <a:r>
            <a:rPr lang="zh-CN" altLang="en-US" dirty="0" smtClean="0">
              <a:latin typeface="微软雅黑" pitchFamily="34" charset="-122"/>
              <a:ea typeface="微软雅黑" pitchFamily="34" charset="-122"/>
            </a:rPr>
            <a:t>通过运营管理平台自主进行业务统计、业务运营分析</a:t>
          </a:r>
          <a:endParaRPr lang="zh-CN" altLang="en-US" dirty="0">
            <a:latin typeface="微软雅黑" pitchFamily="34" charset="-122"/>
            <a:ea typeface="微软雅黑" pitchFamily="34" charset="-122"/>
          </a:endParaRPr>
        </a:p>
      </dgm:t>
    </dgm:pt>
    <dgm:pt modelId="{02948A0D-9617-4786-9CFD-291FBF5749E7}" type="parTrans" cxnId="{2E6F5E8C-0134-435E-A129-00A3A33E8313}">
      <dgm:prSet/>
      <dgm:spPr/>
      <dgm:t>
        <a:bodyPr/>
        <a:lstStyle/>
        <a:p>
          <a:endParaRPr lang="zh-CN" altLang="en-US">
            <a:latin typeface="微软雅黑" pitchFamily="34" charset="-122"/>
            <a:ea typeface="微软雅黑" pitchFamily="34" charset="-122"/>
          </a:endParaRPr>
        </a:p>
      </dgm:t>
    </dgm:pt>
    <dgm:pt modelId="{64AB417C-424F-4C19-AE3B-BDD3CA32316F}" type="sibTrans" cxnId="{2E6F5E8C-0134-435E-A129-00A3A33E8313}">
      <dgm:prSet/>
      <dgm:spPr/>
      <dgm:t>
        <a:bodyPr/>
        <a:lstStyle/>
        <a:p>
          <a:endParaRPr lang="zh-CN" altLang="en-US">
            <a:latin typeface="微软雅黑" pitchFamily="34" charset="-122"/>
            <a:ea typeface="微软雅黑" pitchFamily="34" charset="-122"/>
          </a:endParaRPr>
        </a:p>
      </dgm:t>
    </dgm:pt>
    <dgm:pt modelId="{8F6EAB40-14A5-4F79-88A7-CD9E6794E6DD}">
      <dgm:prSet phldrT="[文本]"/>
      <dgm:spPr/>
      <dgm:t>
        <a:bodyPr/>
        <a:lstStyle/>
        <a:p>
          <a:r>
            <a:rPr lang="zh-CN" altLang="en-US" dirty="0" smtClean="0">
              <a:latin typeface="微软雅黑" pitchFamily="34" charset="-122"/>
              <a:ea typeface="微软雅黑" pitchFamily="34" charset="-122"/>
            </a:rPr>
            <a:t>终端管理</a:t>
          </a:r>
          <a:endParaRPr lang="zh-CN" altLang="en-US" dirty="0">
            <a:latin typeface="微软雅黑" pitchFamily="34" charset="-122"/>
            <a:ea typeface="微软雅黑" pitchFamily="34" charset="-122"/>
          </a:endParaRPr>
        </a:p>
      </dgm:t>
    </dgm:pt>
    <dgm:pt modelId="{70F03577-375C-49DD-B061-8438D84DDB20}" type="parTrans" cxnId="{E15823C7-2155-4EBD-AD80-4C5C64B5170F}">
      <dgm:prSet/>
      <dgm:spPr/>
      <dgm:t>
        <a:bodyPr/>
        <a:lstStyle/>
        <a:p>
          <a:endParaRPr lang="zh-CN" altLang="en-US">
            <a:latin typeface="微软雅黑" pitchFamily="34" charset="-122"/>
            <a:ea typeface="微软雅黑" pitchFamily="34" charset="-122"/>
          </a:endParaRPr>
        </a:p>
      </dgm:t>
    </dgm:pt>
    <dgm:pt modelId="{53624762-260A-4B22-ABD3-FFF7CA001CAA}" type="sibTrans" cxnId="{E15823C7-2155-4EBD-AD80-4C5C64B5170F}">
      <dgm:prSet/>
      <dgm:spPr/>
      <dgm:t>
        <a:bodyPr/>
        <a:lstStyle/>
        <a:p>
          <a:endParaRPr lang="zh-CN" altLang="en-US">
            <a:latin typeface="微软雅黑" pitchFamily="34" charset="-122"/>
            <a:ea typeface="微软雅黑" pitchFamily="34" charset="-122"/>
          </a:endParaRPr>
        </a:p>
      </dgm:t>
    </dgm:pt>
    <dgm:pt modelId="{D4BB3C75-C2FA-465B-A538-790D81787668}">
      <dgm:prSet phldrT="[文本]"/>
      <dgm:spPr/>
      <dgm:t>
        <a:bodyPr/>
        <a:lstStyle/>
        <a:p>
          <a:r>
            <a:rPr lang="zh-CN" altLang="en-US" dirty="0" smtClean="0">
              <a:latin typeface="微软雅黑" pitchFamily="34" charset="-122"/>
              <a:ea typeface="微软雅黑" pitchFamily="34" charset="-122"/>
            </a:rPr>
            <a:t>机器卡账务信息查询、通信状态查询、远程控制、故障管理</a:t>
          </a:r>
          <a:endParaRPr lang="zh-CN" altLang="en-US" dirty="0">
            <a:latin typeface="微软雅黑" pitchFamily="34" charset="-122"/>
            <a:ea typeface="微软雅黑" pitchFamily="34" charset="-122"/>
          </a:endParaRPr>
        </a:p>
      </dgm:t>
    </dgm:pt>
    <dgm:pt modelId="{8B03100B-5CBE-467D-8FB6-61A80D10F7F3}" type="parTrans" cxnId="{20BB3273-E6CB-474C-8EDE-97AC709BE64F}">
      <dgm:prSet/>
      <dgm:spPr/>
      <dgm:t>
        <a:bodyPr/>
        <a:lstStyle/>
        <a:p>
          <a:endParaRPr lang="zh-CN" altLang="en-US">
            <a:latin typeface="微软雅黑" pitchFamily="34" charset="-122"/>
            <a:ea typeface="微软雅黑" pitchFamily="34" charset="-122"/>
          </a:endParaRPr>
        </a:p>
      </dgm:t>
    </dgm:pt>
    <dgm:pt modelId="{8AD76D70-0CDB-4DEB-A8A5-14DA8D639C02}" type="sibTrans" cxnId="{20BB3273-E6CB-474C-8EDE-97AC709BE64F}">
      <dgm:prSet/>
      <dgm:spPr/>
      <dgm:t>
        <a:bodyPr/>
        <a:lstStyle/>
        <a:p>
          <a:endParaRPr lang="zh-CN" altLang="en-US">
            <a:latin typeface="微软雅黑" pitchFamily="34" charset="-122"/>
            <a:ea typeface="微软雅黑" pitchFamily="34" charset="-122"/>
          </a:endParaRPr>
        </a:p>
      </dgm:t>
    </dgm:pt>
    <dgm:pt modelId="{10A07C23-30B8-4A41-BC04-8A3966CB48AA}">
      <dgm:prSet phldrT="[文本]"/>
      <dgm:spPr/>
      <dgm:t>
        <a:bodyPr/>
        <a:lstStyle/>
        <a:p>
          <a:r>
            <a:rPr lang="zh-CN" altLang="en-US" dirty="0" smtClean="0">
              <a:latin typeface="微软雅黑" pitchFamily="34" charset="-122"/>
              <a:ea typeface="微软雅黑" pitchFamily="34" charset="-122"/>
            </a:rPr>
            <a:t>开放</a:t>
          </a:r>
          <a:r>
            <a:rPr lang="en-US" altLang="zh-CN" dirty="0" smtClean="0">
              <a:latin typeface="微软雅黑" pitchFamily="34" charset="-122"/>
              <a:ea typeface="微软雅黑" pitchFamily="34" charset="-122"/>
            </a:rPr>
            <a:t>API</a:t>
          </a:r>
          <a:endParaRPr lang="zh-CN" altLang="en-US" dirty="0">
            <a:latin typeface="微软雅黑" pitchFamily="34" charset="-122"/>
            <a:ea typeface="微软雅黑" pitchFamily="34" charset="-122"/>
          </a:endParaRPr>
        </a:p>
      </dgm:t>
    </dgm:pt>
    <dgm:pt modelId="{C7D8CB4D-1DF2-44C9-B3A3-07ABB009963B}" type="parTrans" cxnId="{65FFF708-547E-485F-B0CD-B7CD65BE3FA8}">
      <dgm:prSet/>
      <dgm:spPr/>
      <dgm:t>
        <a:bodyPr/>
        <a:lstStyle/>
        <a:p>
          <a:endParaRPr lang="zh-CN" altLang="en-US">
            <a:latin typeface="微软雅黑" pitchFamily="34" charset="-122"/>
            <a:ea typeface="微软雅黑" pitchFamily="34" charset="-122"/>
          </a:endParaRPr>
        </a:p>
      </dgm:t>
    </dgm:pt>
    <dgm:pt modelId="{EF2F4758-07C3-4370-883F-6E6DF72101E7}" type="sibTrans" cxnId="{65FFF708-547E-485F-B0CD-B7CD65BE3FA8}">
      <dgm:prSet/>
      <dgm:spPr/>
      <dgm:t>
        <a:bodyPr/>
        <a:lstStyle/>
        <a:p>
          <a:endParaRPr lang="zh-CN" altLang="en-US">
            <a:latin typeface="微软雅黑" pitchFamily="34" charset="-122"/>
            <a:ea typeface="微软雅黑" pitchFamily="34" charset="-122"/>
          </a:endParaRPr>
        </a:p>
      </dgm:t>
    </dgm:pt>
    <dgm:pt modelId="{E7D8A63B-5AC8-4255-AC32-97E37A256CF5}">
      <dgm:prSet/>
      <dgm:spPr/>
      <dgm:t>
        <a:bodyPr/>
        <a:lstStyle/>
        <a:p>
          <a:r>
            <a:rPr lang="zh-CN" altLang="en-US" dirty="0" smtClean="0">
              <a:latin typeface="微软雅黑" pitchFamily="34" charset="-122"/>
              <a:ea typeface="微软雅黑" pitchFamily="34" charset="-122"/>
            </a:rPr>
            <a:t>实现机器卡能力与企业</a:t>
          </a:r>
          <a:r>
            <a:rPr lang="en-US" altLang="en-US" dirty="0" smtClean="0">
              <a:latin typeface="微软雅黑" pitchFamily="34" charset="-122"/>
              <a:ea typeface="微软雅黑" pitchFamily="34" charset="-122"/>
            </a:rPr>
            <a:t>IT</a:t>
          </a:r>
          <a:r>
            <a:rPr lang="zh-CN" altLang="en-US" dirty="0" smtClean="0">
              <a:latin typeface="微软雅黑" pitchFamily="34" charset="-122"/>
              <a:ea typeface="微软雅黑" pitchFamily="34" charset="-122"/>
            </a:rPr>
            <a:t>系统对接</a:t>
          </a:r>
          <a:endParaRPr lang="zh-CN" altLang="en-US" dirty="0">
            <a:latin typeface="微软雅黑" pitchFamily="34" charset="-122"/>
            <a:ea typeface="微软雅黑" pitchFamily="34" charset="-122"/>
          </a:endParaRPr>
        </a:p>
      </dgm:t>
    </dgm:pt>
    <dgm:pt modelId="{01DEF7FE-86C8-4807-BB9E-36326A541AB8}" type="parTrans" cxnId="{1FB50782-4236-4EF7-9E19-4CC4A8B2B3DB}">
      <dgm:prSet/>
      <dgm:spPr/>
      <dgm:t>
        <a:bodyPr/>
        <a:lstStyle/>
        <a:p>
          <a:endParaRPr lang="zh-CN" altLang="en-US">
            <a:latin typeface="微软雅黑" pitchFamily="34" charset="-122"/>
            <a:ea typeface="微软雅黑" pitchFamily="34" charset="-122"/>
          </a:endParaRPr>
        </a:p>
      </dgm:t>
    </dgm:pt>
    <dgm:pt modelId="{7BF47120-6739-4B06-A751-7DE4DD8CA65D}" type="sibTrans" cxnId="{1FB50782-4236-4EF7-9E19-4CC4A8B2B3DB}">
      <dgm:prSet/>
      <dgm:spPr/>
      <dgm:t>
        <a:bodyPr/>
        <a:lstStyle/>
        <a:p>
          <a:endParaRPr lang="zh-CN" altLang="en-US">
            <a:latin typeface="微软雅黑" pitchFamily="34" charset="-122"/>
            <a:ea typeface="微软雅黑" pitchFamily="34" charset="-122"/>
          </a:endParaRPr>
        </a:p>
      </dgm:t>
    </dgm:pt>
    <dgm:pt modelId="{4DD21704-12B5-458F-937C-1315C9E17FC8}" type="pres">
      <dgm:prSet presAssocID="{9A8E3D43-A6C6-40DC-9636-7CC481FE50C3}" presName="Name0" presStyleCnt="0">
        <dgm:presLayoutVars>
          <dgm:dir/>
          <dgm:animLvl val="lvl"/>
          <dgm:resizeHandles val="exact"/>
        </dgm:presLayoutVars>
      </dgm:prSet>
      <dgm:spPr/>
      <dgm:t>
        <a:bodyPr/>
        <a:lstStyle/>
        <a:p>
          <a:endParaRPr lang="zh-CN" altLang="en-US"/>
        </a:p>
      </dgm:t>
    </dgm:pt>
    <dgm:pt modelId="{B8710832-D04E-4F7D-A745-36D73D596533}" type="pres">
      <dgm:prSet presAssocID="{47E40DD1-42AE-4C8C-B48D-782877A1B43C}" presName="linNode" presStyleCnt="0"/>
      <dgm:spPr/>
      <dgm:t>
        <a:bodyPr/>
        <a:lstStyle/>
        <a:p>
          <a:endParaRPr lang="zh-CN" altLang="en-US"/>
        </a:p>
      </dgm:t>
    </dgm:pt>
    <dgm:pt modelId="{2884EBD0-67EC-4F2A-B594-16943BD70FC3}" type="pres">
      <dgm:prSet presAssocID="{47E40DD1-42AE-4C8C-B48D-782877A1B43C}" presName="parentText" presStyleLbl="node1" presStyleIdx="0" presStyleCnt="4">
        <dgm:presLayoutVars>
          <dgm:chMax val="1"/>
          <dgm:bulletEnabled val="1"/>
        </dgm:presLayoutVars>
      </dgm:prSet>
      <dgm:spPr/>
      <dgm:t>
        <a:bodyPr/>
        <a:lstStyle/>
        <a:p>
          <a:endParaRPr lang="zh-CN" altLang="en-US"/>
        </a:p>
      </dgm:t>
    </dgm:pt>
    <dgm:pt modelId="{640EBCB1-1E3F-465A-9D90-1DB436DDF6F2}" type="pres">
      <dgm:prSet presAssocID="{47E40DD1-42AE-4C8C-B48D-782877A1B43C}" presName="descendantText" presStyleLbl="alignAccFollowNode1" presStyleIdx="0" presStyleCnt="4">
        <dgm:presLayoutVars>
          <dgm:bulletEnabled val="1"/>
        </dgm:presLayoutVars>
      </dgm:prSet>
      <dgm:spPr/>
      <dgm:t>
        <a:bodyPr/>
        <a:lstStyle/>
        <a:p>
          <a:endParaRPr lang="zh-CN" altLang="en-US"/>
        </a:p>
      </dgm:t>
    </dgm:pt>
    <dgm:pt modelId="{55C8819B-34DC-4792-95E0-1196DE6E436E}" type="pres">
      <dgm:prSet presAssocID="{FD2DC687-87A1-4B80-B29F-6CE6AB334A3E}" presName="sp" presStyleCnt="0"/>
      <dgm:spPr/>
      <dgm:t>
        <a:bodyPr/>
        <a:lstStyle/>
        <a:p>
          <a:endParaRPr lang="zh-CN" altLang="en-US"/>
        </a:p>
      </dgm:t>
    </dgm:pt>
    <dgm:pt modelId="{8D90E5B6-B2E4-4F44-9515-D828A497589A}" type="pres">
      <dgm:prSet presAssocID="{BCD1F9EA-7B50-4831-A0F5-5EC844AB21CA}" presName="linNode" presStyleCnt="0"/>
      <dgm:spPr/>
      <dgm:t>
        <a:bodyPr/>
        <a:lstStyle/>
        <a:p>
          <a:endParaRPr lang="zh-CN" altLang="en-US"/>
        </a:p>
      </dgm:t>
    </dgm:pt>
    <dgm:pt modelId="{0A08B40F-F5D3-4E6D-93B1-75DA32C75FA3}" type="pres">
      <dgm:prSet presAssocID="{BCD1F9EA-7B50-4831-A0F5-5EC844AB21CA}" presName="parentText" presStyleLbl="node1" presStyleIdx="1" presStyleCnt="4">
        <dgm:presLayoutVars>
          <dgm:chMax val="1"/>
          <dgm:bulletEnabled val="1"/>
        </dgm:presLayoutVars>
      </dgm:prSet>
      <dgm:spPr/>
      <dgm:t>
        <a:bodyPr/>
        <a:lstStyle/>
        <a:p>
          <a:endParaRPr lang="zh-CN" altLang="en-US"/>
        </a:p>
      </dgm:t>
    </dgm:pt>
    <dgm:pt modelId="{0884931C-52C9-4913-9439-093226FFF5A5}" type="pres">
      <dgm:prSet presAssocID="{BCD1F9EA-7B50-4831-A0F5-5EC844AB21CA}" presName="descendantText" presStyleLbl="alignAccFollowNode1" presStyleIdx="1" presStyleCnt="4">
        <dgm:presLayoutVars>
          <dgm:bulletEnabled val="1"/>
        </dgm:presLayoutVars>
      </dgm:prSet>
      <dgm:spPr/>
      <dgm:t>
        <a:bodyPr/>
        <a:lstStyle/>
        <a:p>
          <a:endParaRPr lang="zh-CN" altLang="en-US"/>
        </a:p>
      </dgm:t>
    </dgm:pt>
    <dgm:pt modelId="{2F981C60-2446-4306-A5F3-3F4A7309ECDF}" type="pres">
      <dgm:prSet presAssocID="{36A63193-30D1-4B69-9AD2-C170C89EB82A}" presName="sp" presStyleCnt="0"/>
      <dgm:spPr/>
      <dgm:t>
        <a:bodyPr/>
        <a:lstStyle/>
        <a:p>
          <a:endParaRPr lang="zh-CN" altLang="en-US"/>
        </a:p>
      </dgm:t>
    </dgm:pt>
    <dgm:pt modelId="{66E24460-E561-49E6-9FBA-F8C79A802754}" type="pres">
      <dgm:prSet presAssocID="{8F6EAB40-14A5-4F79-88A7-CD9E6794E6DD}" presName="linNode" presStyleCnt="0"/>
      <dgm:spPr/>
      <dgm:t>
        <a:bodyPr/>
        <a:lstStyle/>
        <a:p>
          <a:endParaRPr lang="zh-CN" altLang="en-US"/>
        </a:p>
      </dgm:t>
    </dgm:pt>
    <dgm:pt modelId="{4A98A27E-A9C1-4A96-8005-83F5CB815F37}" type="pres">
      <dgm:prSet presAssocID="{8F6EAB40-14A5-4F79-88A7-CD9E6794E6DD}" presName="parentText" presStyleLbl="node1" presStyleIdx="2" presStyleCnt="4">
        <dgm:presLayoutVars>
          <dgm:chMax val="1"/>
          <dgm:bulletEnabled val="1"/>
        </dgm:presLayoutVars>
      </dgm:prSet>
      <dgm:spPr/>
      <dgm:t>
        <a:bodyPr/>
        <a:lstStyle/>
        <a:p>
          <a:endParaRPr lang="zh-CN" altLang="en-US"/>
        </a:p>
      </dgm:t>
    </dgm:pt>
    <dgm:pt modelId="{9744BEA0-3930-423E-801A-89C4F202DC9E}" type="pres">
      <dgm:prSet presAssocID="{8F6EAB40-14A5-4F79-88A7-CD9E6794E6DD}" presName="descendantText" presStyleLbl="alignAccFollowNode1" presStyleIdx="2" presStyleCnt="4">
        <dgm:presLayoutVars>
          <dgm:bulletEnabled val="1"/>
        </dgm:presLayoutVars>
      </dgm:prSet>
      <dgm:spPr/>
      <dgm:t>
        <a:bodyPr/>
        <a:lstStyle/>
        <a:p>
          <a:endParaRPr lang="zh-CN" altLang="en-US"/>
        </a:p>
      </dgm:t>
    </dgm:pt>
    <dgm:pt modelId="{358B0CCC-20BD-424A-840A-770D95B22B9A}" type="pres">
      <dgm:prSet presAssocID="{53624762-260A-4B22-ABD3-FFF7CA001CAA}" presName="sp" presStyleCnt="0"/>
      <dgm:spPr/>
      <dgm:t>
        <a:bodyPr/>
        <a:lstStyle/>
        <a:p>
          <a:endParaRPr lang="zh-CN" altLang="en-US"/>
        </a:p>
      </dgm:t>
    </dgm:pt>
    <dgm:pt modelId="{C861605E-B775-4020-9F66-44F830E12E72}" type="pres">
      <dgm:prSet presAssocID="{10A07C23-30B8-4A41-BC04-8A3966CB48AA}" presName="linNode" presStyleCnt="0"/>
      <dgm:spPr/>
      <dgm:t>
        <a:bodyPr/>
        <a:lstStyle/>
        <a:p>
          <a:endParaRPr lang="zh-CN" altLang="en-US"/>
        </a:p>
      </dgm:t>
    </dgm:pt>
    <dgm:pt modelId="{6EC99BFB-F87A-4F3B-AD63-F444B2C6C3A2}" type="pres">
      <dgm:prSet presAssocID="{10A07C23-30B8-4A41-BC04-8A3966CB48AA}" presName="parentText" presStyleLbl="node1" presStyleIdx="3" presStyleCnt="4">
        <dgm:presLayoutVars>
          <dgm:chMax val="1"/>
          <dgm:bulletEnabled val="1"/>
        </dgm:presLayoutVars>
      </dgm:prSet>
      <dgm:spPr/>
      <dgm:t>
        <a:bodyPr/>
        <a:lstStyle/>
        <a:p>
          <a:endParaRPr lang="zh-CN" altLang="en-US"/>
        </a:p>
      </dgm:t>
    </dgm:pt>
    <dgm:pt modelId="{111FEF3C-F664-44A5-B677-A43F1C5936D5}" type="pres">
      <dgm:prSet presAssocID="{10A07C23-30B8-4A41-BC04-8A3966CB48AA}" presName="descendantText" presStyleLbl="alignAccFollowNode1" presStyleIdx="3" presStyleCnt="4">
        <dgm:presLayoutVars>
          <dgm:bulletEnabled val="1"/>
        </dgm:presLayoutVars>
      </dgm:prSet>
      <dgm:spPr/>
      <dgm:t>
        <a:bodyPr/>
        <a:lstStyle/>
        <a:p>
          <a:endParaRPr lang="zh-CN" altLang="en-US"/>
        </a:p>
      </dgm:t>
    </dgm:pt>
  </dgm:ptLst>
  <dgm:cxnLst>
    <dgm:cxn modelId="{0F6D99A2-FC44-44E8-89B0-2973FEFA137B}" srcId="{47E40DD1-42AE-4C8C-B48D-782877A1B43C}" destId="{002A3E5D-B210-41C1-8B17-401512114120}" srcOrd="0" destOrd="0" parTransId="{FB54A441-5CF7-450D-AF22-1AEBC68F3052}" sibTransId="{B9F402B0-6F4F-40F9-B858-1C52854566A3}"/>
    <dgm:cxn modelId="{969AFAB8-9781-49D9-B0C6-56504BA501D9}" type="presOf" srcId="{47E40DD1-42AE-4C8C-B48D-782877A1B43C}" destId="{2884EBD0-67EC-4F2A-B594-16943BD70FC3}" srcOrd="0" destOrd="0" presId="urn:microsoft.com/office/officeart/2005/8/layout/vList5"/>
    <dgm:cxn modelId="{AE92BEA5-61E0-49B3-A33C-74892A5F8D21}" type="presOf" srcId="{EF678ADC-F372-4ECD-821F-BBC2326BBC23}" destId="{0884931C-52C9-4913-9439-093226FFF5A5}" srcOrd="0" destOrd="0" presId="urn:microsoft.com/office/officeart/2005/8/layout/vList5"/>
    <dgm:cxn modelId="{CE1715E9-B661-4E3E-A577-9BC56F19B6F0}" type="presOf" srcId="{BCD1F9EA-7B50-4831-A0F5-5EC844AB21CA}" destId="{0A08B40F-F5D3-4E6D-93B1-75DA32C75FA3}" srcOrd="0" destOrd="0" presId="urn:microsoft.com/office/officeart/2005/8/layout/vList5"/>
    <dgm:cxn modelId="{E15823C7-2155-4EBD-AD80-4C5C64B5170F}" srcId="{9A8E3D43-A6C6-40DC-9636-7CC481FE50C3}" destId="{8F6EAB40-14A5-4F79-88A7-CD9E6794E6DD}" srcOrd="2" destOrd="0" parTransId="{70F03577-375C-49DD-B061-8438D84DDB20}" sibTransId="{53624762-260A-4B22-ABD3-FFF7CA001CAA}"/>
    <dgm:cxn modelId="{BA719566-AE7C-487E-B15F-EA41361A49CF}" type="presOf" srcId="{8F6EAB40-14A5-4F79-88A7-CD9E6794E6DD}" destId="{4A98A27E-A9C1-4A96-8005-83F5CB815F37}" srcOrd="0" destOrd="0" presId="urn:microsoft.com/office/officeart/2005/8/layout/vList5"/>
    <dgm:cxn modelId="{3D8BED4E-8FA3-41FA-9E2B-245772A8BC6C}" srcId="{9A8E3D43-A6C6-40DC-9636-7CC481FE50C3}" destId="{47E40DD1-42AE-4C8C-B48D-782877A1B43C}" srcOrd="0" destOrd="0" parTransId="{B13A95ED-6149-42A7-B8DA-D90CBCA637B4}" sibTransId="{FD2DC687-87A1-4B80-B29F-6CE6AB334A3E}"/>
    <dgm:cxn modelId="{D17C8F6D-CB75-42C4-A231-ED011B74FB73}" type="presOf" srcId="{9A8E3D43-A6C6-40DC-9636-7CC481FE50C3}" destId="{4DD21704-12B5-458F-937C-1315C9E17FC8}" srcOrd="0" destOrd="0" presId="urn:microsoft.com/office/officeart/2005/8/layout/vList5"/>
    <dgm:cxn modelId="{65FFF708-547E-485F-B0CD-B7CD65BE3FA8}" srcId="{9A8E3D43-A6C6-40DC-9636-7CC481FE50C3}" destId="{10A07C23-30B8-4A41-BC04-8A3966CB48AA}" srcOrd="3" destOrd="0" parTransId="{C7D8CB4D-1DF2-44C9-B3A3-07ABB009963B}" sibTransId="{EF2F4758-07C3-4370-883F-6E6DF72101E7}"/>
    <dgm:cxn modelId="{AA952938-C585-432B-AAF2-52139AA879A0}" type="presOf" srcId="{10A07C23-30B8-4A41-BC04-8A3966CB48AA}" destId="{6EC99BFB-F87A-4F3B-AD63-F444B2C6C3A2}" srcOrd="0" destOrd="0" presId="urn:microsoft.com/office/officeart/2005/8/layout/vList5"/>
    <dgm:cxn modelId="{2E6F5E8C-0134-435E-A129-00A3A33E8313}" srcId="{BCD1F9EA-7B50-4831-A0F5-5EC844AB21CA}" destId="{EF678ADC-F372-4ECD-821F-BBC2326BBC23}" srcOrd="0" destOrd="0" parTransId="{02948A0D-9617-4786-9CFD-291FBF5749E7}" sibTransId="{64AB417C-424F-4C19-AE3B-BDD3CA32316F}"/>
    <dgm:cxn modelId="{A5BBDAB0-CAC8-43A8-9A28-6D8FFAC1651E}" type="presOf" srcId="{E7D8A63B-5AC8-4255-AC32-97E37A256CF5}" destId="{111FEF3C-F664-44A5-B677-A43F1C5936D5}" srcOrd="0" destOrd="0" presId="urn:microsoft.com/office/officeart/2005/8/layout/vList5"/>
    <dgm:cxn modelId="{57D74C93-CD71-4056-9221-7139D5721537}" srcId="{9A8E3D43-A6C6-40DC-9636-7CC481FE50C3}" destId="{BCD1F9EA-7B50-4831-A0F5-5EC844AB21CA}" srcOrd="1" destOrd="0" parTransId="{29FB9283-A030-466D-B420-B2C17D24B5EA}" sibTransId="{36A63193-30D1-4B69-9AD2-C170C89EB82A}"/>
    <dgm:cxn modelId="{E8C1D9D7-0C47-423E-8D9B-4B0A1E6B9A44}" type="presOf" srcId="{D4BB3C75-C2FA-465B-A538-790D81787668}" destId="{9744BEA0-3930-423E-801A-89C4F202DC9E}" srcOrd="0" destOrd="0" presId="urn:microsoft.com/office/officeart/2005/8/layout/vList5"/>
    <dgm:cxn modelId="{1FB50782-4236-4EF7-9E19-4CC4A8B2B3DB}" srcId="{10A07C23-30B8-4A41-BC04-8A3966CB48AA}" destId="{E7D8A63B-5AC8-4255-AC32-97E37A256CF5}" srcOrd="0" destOrd="0" parTransId="{01DEF7FE-86C8-4807-BB9E-36326A541AB8}" sibTransId="{7BF47120-6739-4B06-A751-7DE4DD8CA65D}"/>
    <dgm:cxn modelId="{20BB3273-E6CB-474C-8EDE-97AC709BE64F}" srcId="{8F6EAB40-14A5-4F79-88A7-CD9E6794E6DD}" destId="{D4BB3C75-C2FA-465B-A538-790D81787668}" srcOrd="0" destOrd="0" parTransId="{8B03100B-5CBE-467D-8FB6-61A80D10F7F3}" sibTransId="{8AD76D70-0CDB-4DEB-A8A5-14DA8D639C02}"/>
    <dgm:cxn modelId="{EF6376A0-45EC-4B16-A6BF-7EFC01517BDD}" type="presOf" srcId="{002A3E5D-B210-41C1-8B17-401512114120}" destId="{640EBCB1-1E3F-465A-9D90-1DB436DDF6F2}" srcOrd="0" destOrd="0" presId="urn:microsoft.com/office/officeart/2005/8/layout/vList5"/>
    <dgm:cxn modelId="{98351B73-73D2-425D-9881-C009E51A5D3D}" type="presParOf" srcId="{4DD21704-12B5-458F-937C-1315C9E17FC8}" destId="{B8710832-D04E-4F7D-A745-36D73D596533}" srcOrd="0" destOrd="0" presId="urn:microsoft.com/office/officeart/2005/8/layout/vList5"/>
    <dgm:cxn modelId="{370FC2CA-DA3D-4B3F-9F65-B041541C19FD}" type="presParOf" srcId="{B8710832-D04E-4F7D-A745-36D73D596533}" destId="{2884EBD0-67EC-4F2A-B594-16943BD70FC3}" srcOrd="0" destOrd="0" presId="urn:microsoft.com/office/officeart/2005/8/layout/vList5"/>
    <dgm:cxn modelId="{363BA1FB-A057-4978-88CF-CEE5FED47515}" type="presParOf" srcId="{B8710832-D04E-4F7D-A745-36D73D596533}" destId="{640EBCB1-1E3F-465A-9D90-1DB436DDF6F2}" srcOrd="1" destOrd="0" presId="urn:microsoft.com/office/officeart/2005/8/layout/vList5"/>
    <dgm:cxn modelId="{322898CD-7CEA-4EA6-8694-39235106C839}" type="presParOf" srcId="{4DD21704-12B5-458F-937C-1315C9E17FC8}" destId="{55C8819B-34DC-4792-95E0-1196DE6E436E}" srcOrd="1" destOrd="0" presId="urn:microsoft.com/office/officeart/2005/8/layout/vList5"/>
    <dgm:cxn modelId="{D0752E92-1D2E-43ED-973E-9FF3FABAE1E8}" type="presParOf" srcId="{4DD21704-12B5-458F-937C-1315C9E17FC8}" destId="{8D90E5B6-B2E4-4F44-9515-D828A497589A}" srcOrd="2" destOrd="0" presId="urn:microsoft.com/office/officeart/2005/8/layout/vList5"/>
    <dgm:cxn modelId="{A3A8217C-A084-4A3D-B192-93229C0E3555}" type="presParOf" srcId="{8D90E5B6-B2E4-4F44-9515-D828A497589A}" destId="{0A08B40F-F5D3-4E6D-93B1-75DA32C75FA3}" srcOrd="0" destOrd="0" presId="urn:microsoft.com/office/officeart/2005/8/layout/vList5"/>
    <dgm:cxn modelId="{004E6C0D-BA64-4EAB-B386-EB58F8852ABB}" type="presParOf" srcId="{8D90E5B6-B2E4-4F44-9515-D828A497589A}" destId="{0884931C-52C9-4913-9439-093226FFF5A5}" srcOrd="1" destOrd="0" presId="urn:microsoft.com/office/officeart/2005/8/layout/vList5"/>
    <dgm:cxn modelId="{C2039C3F-C643-4CA2-89DE-68F87C279904}" type="presParOf" srcId="{4DD21704-12B5-458F-937C-1315C9E17FC8}" destId="{2F981C60-2446-4306-A5F3-3F4A7309ECDF}" srcOrd="3" destOrd="0" presId="urn:microsoft.com/office/officeart/2005/8/layout/vList5"/>
    <dgm:cxn modelId="{935859F0-400F-4341-B688-4D89D31CAA7D}" type="presParOf" srcId="{4DD21704-12B5-458F-937C-1315C9E17FC8}" destId="{66E24460-E561-49E6-9FBA-F8C79A802754}" srcOrd="4" destOrd="0" presId="urn:microsoft.com/office/officeart/2005/8/layout/vList5"/>
    <dgm:cxn modelId="{D190B93D-9F46-4CD2-93C9-01CA2DF5170A}" type="presParOf" srcId="{66E24460-E561-49E6-9FBA-F8C79A802754}" destId="{4A98A27E-A9C1-4A96-8005-83F5CB815F37}" srcOrd="0" destOrd="0" presId="urn:microsoft.com/office/officeart/2005/8/layout/vList5"/>
    <dgm:cxn modelId="{FA6067FA-09CE-4F86-973D-EFB3AD88C609}" type="presParOf" srcId="{66E24460-E561-49E6-9FBA-F8C79A802754}" destId="{9744BEA0-3930-423E-801A-89C4F202DC9E}" srcOrd="1" destOrd="0" presId="urn:microsoft.com/office/officeart/2005/8/layout/vList5"/>
    <dgm:cxn modelId="{0B3BFFCB-52B9-4057-9ECE-57E584206700}" type="presParOf" srcId="{4DD21704-12B5-458F-937C-1315C9E17FC8}" destId="{358B0CCC-20BD-424A-840A-770D95B22B9A}" srcOrd="5" destOrd="0" presId="urn:microsoft.com/office/officeart/2005/8/layout/vList5"/>
    <dgm:cxn modelId="{8CE4DDA2-AD21-4854-B4D2-D97696EA1A31}" type="presParOf" srcId="{4DD21704-12B5-458F-937C-1315C9E17FC8}" destId="{C861605E-B775-4020-9F66-44F830E12E72}" srcOrd="6" destOrd="0" presId="urn:microsoft.com/office/officeart/2005/8/layout/vList5"/>
    <dgm:cxn modelId="{F1F15DE6-2B46-4B40-AE57-DA14D491D23C}" type="presParOf" srcId="{C861605E-B775-4020-9F66-44F830E12E72}" destId="{6EC99BFB-F87A-4F3B-AD63-F444B2C6C3A2}" srcOrd="0" destOrd="0" presId="urn:microsoft.com/office/officeart/2005/8/layout/vList5"/>
    <dgm:cxn modelId="{541798A8-91BE-499D-BEEB-A889B25AF7CE}" type="presParOf" srcId="{C861605E-B775-4020-9F66-44F830E12E72}" destId="{111FEF3C-F664-44A5-B677-A43F1C5936D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10C9B0-A0A6-41BD-8876-8B5C20E0CBBE}" type="doc">
      <dgm:prSet loTypeId="urn:microsoft.com/office/officeart/2005/8/layout/chevron1" loCatId="process" qsTypeId="urn:microsoft.com/office/officeart/2005/8/quickstyle/simple1" qsCatId="simple" csTypeId="urn:microsoft.com/office/officeart/2005/8/colors/accent2_2" csCatId="accent2" phldr="1"/>
      <dgm:spPr/>
    </dgm:pt>
    <dgm:pt modelId="{328511AF-1828-4112-9CB1-F0C9EC0D920E}">
      <dgm:prSet phldrT="[文本]"/>
      <dgm:spPr/>
      <dgm:t>
        <a:bodyPr/>
        <a:lstStyle/>
        <a:p>
          <a:r>
            <a:rPr lang="zh-CN" altLang="en-US" b="1" dirty="0" smtClean="0">
              <a:solidFill>
                <a:schemeClr val="bg1"/>
              </a:solidFill>
            </a:rPr>
            <a:t>市场</a:t>
          </a:r>
          <a:endParaRPr lang="zh-CN" altLang="en-US" b="1" dirty="0">
            <a:solidFill>
              <a:schemeClr val="bg1"/>
            </a:solidFill>
          </a:endParaRPr>
        </a:p>
      </dgm:t>
    </dgm:pt>
    <dgm:pt modelId="{0BC1620E-8751-43AD-AEB3-A82BEB0B01EB}" type="parTrans" cxnId="{99FACBD4-777C-4C3F-80E9-D40DD1CE0839}">
      <dgm:prSet/>
      <dgm:spPr/>
      <dgm:t>
        <a:bodyPr/>
        <a:lstStyle/>
        <a:p>
          <a:endParaRPr lang="zh-CN" altLang="en-US"/>
        </a:p>
      </dgm:t>
    </dgm:pt>
    <dgm:pt modelId="{92A1E60E-0EB9-4C7E-9232-E7334D38FA72}" type="sibTrans" cxnId="{99FACBD4-777C-4C3F-80E9-D40DD1CE0839}">
      <dgm:prSet/>
      <dgm:spPr/>
      <dgm:t>
        <a:bodyPr/>
        <a:lstStyle/>
        <a:p>
          <a:endParaRPr lang="zh-CN" altLang="en-US"/>
        </a:p>
      </dgm:t>
    </dgm:pt>
    <dgm:pt modelId="{A13AFA4C-93BE-44DE-881F-43E1EF8108CE}">
      <dgm:prSet phldrT="[文本]"/>
      <dgm:spPr>
        <a:solidFill>
          <a:schemeClr val="tx1">
            <a:lumMod val="40000"/>
            <a:lumOff val="60000"/>
          </a:schemeClr>
        </a:solidFill>
      </dgm:spPr>
      <dgm:t>
        <a:bodyPr/>
        <a:lstStyle/>
        <a:p>
          <a:r>
            <a:rPr lang="zh-CN" altLang="en-US" dirty="0" smtClean="0"/>
            <a:t>产品</a:t>
          </a:r>
          <a:endParaRPr lang="zh-CN" altLang="en-US" dirty="0"/>
        </a:p>
      </dgm:t>
    </dgm:pt>
    <dgm:pt modelId="{EB530C16-0388-40CB-8595-A58D883F6DB4}" type="parTrans" cxnId="{48A2914F-90BD-4E51-98B8-1551D035F0F7}">
      <dgm:prSet/>
      <dgm:spPr/>
      <dgm:t>
        <a:bodyPr/>
        <a:lstStyle/>
        <a:p>
          <a:endParaRPr lang="zh-CN" altLang="en-US"/>
        </a:p>
      </dgm:t>
    </dgm:pt>
    <dgm:pt modelId="{2465FD9B-B20C-4A40-B245-2164A221A16C}" type="sibTrans" cxnId="{48A2914F-90BD-4E51-98B8-1551D035F0F7}">
      <dgm:prSet/>
      <dgm:spPr/>
      <dgm:t>
        <a:bodyPr/>
        <a:lstStyle/>
        <a:p>
          <a:endParaRPr lang="zh-CN" altLang="en-US"/>
        </a:p>
      </dgm:t>
    </dgm:pt>
    <dgm:pt modelId="{84C1B2EE-636D-47B4-BD0B-AC8CAD08EDDF}">
      <dgm:prSet phldrT="[文本]"/>
      <dgm:spPr>
        <a:solidFill>
          <a:schemeClr val="tx1">
            <a:lumMod val="40000"/>
            <a:lumOff val="60000"/>
          </a:schemeClr>
        </a:solidFill>
      </dgm:spPr>
      <dgm:t>
        <a:bodyPr/>
        <a:lstStyle/>
        <a:p>
          <a:r>
            <a:rPr lang="zh-CN" altLang="en-US" dirty="0" smtClean="0"/>
            <a:t>技术</a:t>
          </a:r>
          <a:endParaRPr lang="zh-CN" altLang="en-US" dirty="0"/>
        </a:p>
      </dgm:t>
    </dgm:pt>
    <dgm:pt modelId="{C47DC1F0-F7B5-4C0D-800F-013E7347A8A6}" type="parTrans" cxnId="{EC473B5C-B302-436C-AB35-F6BD9CD83E57}">
      <dgm:prSet/>
      <dgm:spPr/>
      <dgm:t>
        <a:bodyPr/>
        <a:lstStyle/>
        <a:p>
          <a:endParaRPr lang="zh-CN" altLang="en-US"/>
        </a:p>
      </dgm:t>
    </dgm:pt>
    <dgm:pt modelId="{4D76BAAF-8F74-455D-A079-00E8371DC2DC}" type="sibTrans" cxnId="{EC473B5C-B302-436C-AB35-F6BD9CD83E57}">
      <dgm:prSet/>
      <dgm:spPr/>
      <dgm:t>
        <a:bodyPr/>
        <a:lstStyle/>
        <a:p>
          <a:endParaRPr lang="zh-CN" altLang="en-US"/>
        </a:p>
      </dgm:t>
    </dgm:pt>
    <dgm:pt modelId="{F21916E1-521D-4BE4-96CA-D63BE037A49A}">
      <dgm:prSet phldrT="[文本]"/>
      <dgm:spPr>
        <a:solidFill>
          <a:schemeClr val="tx1">
            <a:lumMod val="40000"/>
            <a:lumOff val="60000"/>
          </a:schemeClr>
        </a:solidFill>
      </dgm:spPr>
      <dgm:t>
        <a:bodyPr/>
        <a:lstStyle/>
        <a:p>
          <a:r>
            <a:rPr lang="zh-CN" altLang="en-US" dirty="0" smtClean="0"/>
            <a:t>策略</a:t>
          </a:r>
          <a:endParaRPr lang="zh-CN" altLang="en-US" dirty="0"/>
        </a:p>
      </dgm:t>
    </dgm:pt>
    <dgm:pt modelId="{4DF5871A-A847-407F-973A-91EE76D217F8}" type="parTrans" cxnId="{AA6DF1F9-A3D0-4521-BBA5-D7D227281604}">
      <dgm:prSet/>
      <dgm:spPr/>
      <dgm:t>
        <a:bodyPr/>
        <a:lstStyle/>
        <a:p>
          <a:endParaRPr lang="zh-CN" altLang="en-US"/>
        </a:p>
      </dgm:t>
    </dgm:pt>
    <dgm:pt modelId="{AC8A932B-E6EA-4FC7-B42B-BF67BA75C426}" type="sibTrans" cxnId="{AA6DF1F9-A3D0-4521-BBA5-D7D227281604}">
      <dgm:prSet/>
      <dgm:spPr/>
      <dgm:t>
        <a:bodyPr/>
        <a:lstStyle/>
        <a:p>
          <a:endParaRPr lang="zh-CN" altLang="en-US"/>
        </a:p>
      </dgm:t>
    </dgm:pt>
    <dgm:pt modelId="{ADF4F442-96A6-4C39-B9D4-83E2249877BB}" type="pres">
      <dgm:prSet presAssocID="{AD10C9B0-A0A6-41BD-8876-8B5C20E0CBBE}" presName="Name0" presStyleCnt="0">
        <dgm:presLayoutVars>
          <dgm:dir/>
          <dgm:animLvl val="lvl"/>
          <dgm:resizeHandles val="exact"/>
        </dgm:presLayoutVars>
      </dgm:prSet>
      <dgm:spPr/>
    </dgm:pt>
    <dgm:pt modelId="{292B7CBA-431A-4A91-B68F-819F0B2D150B}" type="pres">
      <dgm:prSet presAssocID="{328511AF-1828-4112-9CB1-F0C9EC0D920E}" presName="parTxOnly" presStyleLbl="node1" presStyleIdx="0" presStyleCnt="4">
        <dgm:presLayoutVars>
          <dgm:chMax val="0"/>
          <dgm:chPref val="0"/>
          <dgm:bulletEnabled val="1"/>
        </dgm:presLayoutVars>
      </dgm:prSet>
      <dgm:spPr/>
      <dgm:t>
        <a:bodyPr/>
        <a:lstStyle/>
        <a:p>
          <a:endParaRPr lang="zh-CN" altLang="en-US"/>
        </a:p>
      </dgm:t>
    </dgm:pt>
    <dgm:pt modelId="{83894D83-922C-4625-B81A-9574A77DDEB9}" type="pres">
      <dgm:prSet presAssocID="{92A1E60E-0EB9-4C7E-9232-E7334D38FA72}" presName="parTxOnlySpace" presStyleCnt="0"/>
      <dgm:spPr/>
    </dgm:pt>
    <dgm:pt modelId="{6BFE0D45-717A-43DE-BDB2-0FFABCA6B9F5}" type="pres">
      <dgm:prSet presAssocID="{A13AFA4C-93BE-44DE-881F-43E1EF8108CE}" presName="parTxOnly" presStyleLbl="node1" presStyleIdx="1" presStyleCnt="4">
        <dgm:presLayoutVars>
          <dgm:chMax val="0"/>
          <dgm:chPref val="0"/>
          <dgm:bulletEnabled val="1"/>
        </dgm:presLayoutVars>
      </dgm:prSet>
      <dgm:spPr/>
      <dgm:t>
        <a:bodyPr/>
        <a:lstStyle/>
        <a:p>
          <a:endParaRPr lang="zh-CN" altLang="en-US"/>
        </a:p>
      </dgm:t>
    </dgm:pt>
    <dgm:pt modelId="{6923571F-88EE-4693-8104-200DEDE9AB36}" type="pres">
      <dgm:prSet presAssocID="{2465FD9B-B20C-4A40-B245-2164A221A16C}" presName="parTxOnlySpace" presStyleCnt="0"/>
      <dgm:spPr/>
    </dgm:pt>
    <dgm:pt modelId="{8F9EE4D7-20C9-45C3-820E-015C54F815B3}" type="pres">
      <dgm:prSet presAssocID="{84C1B2EE-636D-47B4-BD0B-AC8CAD08EDDF}" presName="parTxOnly" presStyleLbl="node1" presStyleIdx="2" presStyleCnt="4">
        <dgm:presLayoutVars>
          <dgm:chMax val="0"/>
          <dgm:chPref val="0"/>
          <dgm:bulletEnabled val="1"/>
        </dgm:presLayoutVars>
      </dgm:prSet>
      <dgm:spPr/>
      <dgm:t>
        <a:bodyPr/>
        <a:lstStyle/>
        <a:p>
          <a:endParaRPr lang="zh-CN" altLang="en-US"/>
        </a:p>
      </dgm:t>
    </dgm:pt>
    <dgm:pt modelId="{80346EF1-5F92-48FB-B5CD-21815AAA41AF}" type="pres">
      <dgm:prSet presAssocID="{4D76BAAF-8F74-455D-A079-00E8371DC2DC}" presName="parTxOnlySpace" presStyleCnt="0"/>
      <dgm:spPr/>
    </dgm:pt>
    <dgm:pt modelId="{3EBA6A8E-27F8-47F5-8134-B2974FC731B9}" type="pres">
      <dgm:prSet presAssocID="{F21916E1-521D-4BE4-96CA-D63BE037A49A}" presName="parTxOnly" presStyleLbl="node1" presStyleIdx="3" presStyleCnt="4">
        <dgm:presLayoutVars>
          <dgm:chMax val="0"/>
          <dgm:chPref val="0"/>
          <dgm:bulletEnabled val="1"/>
        </dgm:presLayoutVars>
      </dgm:prSet>
      <dgm:spPr/>
      <dgm:t>
        <a:bodyPr/>
        <a:lstStyle/>
        <a:p>
          <a:endParaRPr lang="zh-CN" altLang="en-US"/>
        </a:p>
      </dgm:t>
    </dgm:pt>
  </dgm:ptLst>
  <dgm:cxnLst>
    <dgm:cxn modelId="{AA6DF1F9-A3D0-4521-BBA5-D7D227281604}" srcId="{AD10C9B0-A0A6-41BD-8876-8B5C20E0CBBE}" destId="{F21916E1-521D-4BE4-96CA-D63BE037A49A}" srcOrd="3" destOrd="0" parTransId="{4DF5871A-A847-407F-973A-91EE76D217F8}" sibTransId="{AC8A932B-E6EA-4FC7-B42B-BF67BA75C426}"/>
    <dgm:cxn modelId="{EC473B5C-B302-436C-AB35-F6BD9CD83E57}" srcId="{AD10C9B0-A0A6-41BD-8876-8B5C20E0CBBE}" destId="{84C1B2EE-636D-47B4-BD0B-AC8CAD08EDDF}" srcOrd="2" destOrd="0" parTransId="{C47DC1F0-F7B5-4C0D-800F-013E7347A8A6}" sibTransId="{4D76BAAF-8F74-455D-A079-00E8371DC2DC}"/>
    <dgm:cxn modelId="{974642A5-6D4F-403E-9316-756867D58A15}" type="presOf" srcId="{AD10C9B0-A0A6-41BD-8876-8B5C20E0CBBE}" destId="{ADF4F442-96A6-4C39-B9D4-83E2249877BB}" srcOrd="0" destOrd="0" presId="urn:microsoft.com/office/officeart/2005/8/layout/chevron1"/>
    <dgm:cxn modelId="{99FACBD4-777C-4C3F-80E9-D40DD1CE0839}" srcId="{AD10C9B0-A0A6-41BD-8876-8B5C20E0CBBE}" destId="{328511AF-1828-4112-9CB1-F0C9EC0D920E}" srcOrd="0" destOrd="0" parTransId="{0BC1620E-8751-43AD-AEB3-A82BEB0B01EB}" sibTransId="{92A1E60E-0EB9-4C7E-9232-E7334D38FA72}"/>
    <dgm:cxn modelId="{FBB52886-F88D-4697-A4ED-78FA0FAD23FA}" type="presOf" srcId="{328511AF-1828-4112-9CB1-F0C9EC0D920E}" destId="{292B7CBA-431A-4A91-B68F-819F0B2D150B}" srcOrd="0" destOrd="0" presId="urn:microsoft.com/office/officeart/2005/8/layout/chevron1"/>
    <dgm:cxn modelId="{48A2914F-90BD-4E51-98B8-1551D035F0F7}" srcId="{AD10C9B0-A0A6-41BD-8876-8B5C20E0CBBE}" destId="{A13AFA4C-93BE-44DE-881F-43E1EF8108CE}" srcOrd="1" destOrd="0" parTransId="{EB530C16-0388-40CB-8595-A58D883F6DB4}" sibTransId="{2465FD9B-B20C-4A40-B245-2164A221A16C}"/>
    <dgm:cxn modelId="{458BA63C-4EC8-4EB9-98D1-CCE442490F68}" type="presOf" srcId="{84C1B2EE-636D-47B4-BD0B-AC8CAD08EDDF}" destId="{8F9EE4D7-20C9-45C3-820E-015C54F815B3}" srcOrd="0" destOrd="0" presId="urn:microsoft.com/office/officeart/2005/8/layout/chevron1"/>
    <dgm:cxn modelId="{3D7A73B1-77F8-4D92-80BF-554BE9FC867A}" type="presOf" srcId="{F21916E1-521D-4BE4-96CA-D63BE037A49A}" destId="{3EBA6A8E-27F8-47F5-8134-B2974FC731B9}" srcOrd="0" destOrd="0" presId="urn:microsoft.com/office/officeart/2005/8/layout/chevron1"/>
    <dgm:cxn modelId="{ED72E1CD-5BF8-4340-AC05-E4A4524033A8}" type="presOf" srcId="{A13AFA4C-93BE-44DE-881F-43E1EF8108CE}" destId="{6BFE0D45-717A-43DE-BDB2-0FFABCA6B9F5}" srcOrd="0" destOrd="0" presId="urn:microsoft.com/office/officeart/2005/8/layout/chevron1"/>
    <dgm:cxn modelId="{521FF409-639B-4C1D-9A22-3D28CC1B4F96}" type="presParOf" srcId="{ADF4F442-96A6-4C39-B9D4-83E2249877BB}" destId="{292B7CBA-431A-4A91-B68F-819F0B2D150B}" srcOrd="0" destOrd="0" presId="urn:microsoft.com/office/officeart/2005/8/layout/chevron1"/>
    <dgm:cxn modelId="{B926A65E-30EA-45F6-9CE6-5EB36A6A933B}" type="presParOf" srcId="{ADF4F442-96A6-4C39-B9D4-83E2249877BB}" destId="{83894D83-922C-4625-B81A-9574A77DDEB9}" srcOrd="1" destOrd="0" presId="urn:microsoft.com/office/officeart/2005/8/layout/chevron1"/>
    <dgm:cxn modelId="{B20F6510-5210-44D3-ADDA-CEFABCED7A57}" type="presParOf" srcId="{ADF4F442-96A6-4C39-B9D4-83E2249877BB}" destId="{6BFE0D45-717A-43DE-BDB2-0FFABCA6B9F5}" srcOrd="2" destOrd="0" presId="urn:microsoft.com/office/officeart/2005/8/layout/chevron1"/>
    <dgm:cxn modelId="{B1704527-1074-4C83-9066-41D4B1A114D9}" type="presParOf" srcId="{ADF4F442-96A6-4C39-B9D4-83E2249877BB}" destId="{6923571F-88EE-4693-8104-200DEDE9AB36}" srcOrd="3" destOrd="0" presId="urn:microsoft.com/office/officeart/2005/8/layout/chevron1"/>
    <dgm:cxn modelId="{B40D27B8-CEB6-433C-83A9-39A7A6BDF80C}" type="presParOf" srcId="{ADF4F442-96A6-4C39-B9D4-83E2249877BB}" destId="{8F9EE4D7-20C9-45C3-820E-015C54F815B3}" srcOrd="4" destOrd="0" presId="urn:microsoft.com/office/officeart/2005/8/layout/chevron1"/>
    <dgm:cxn modelId="{E89700ED-1569-4757-9725-44B2B0FB4532}" type="presParOf" srcId="{ADF4F442-96A6-4C39-B9D4-83E2249877BB}" destId="{80346EF1-5F92-48FB-B5CD-21815AAA41AF}" srcOrd="5" destOrd="0" presId="urn:microsoft.com/office/officeart/2005/8/layout/chevron1"/>
    <dgm:cxn modelId="{A6CB0327-4B46-445E-A31F-6B642A63493E}" type="presParOf" srcId="{ADF4F442-96A6-4C39-B9D4-83E2249877BB}" destId="{3EBA6A8E-27F8-47F5-8134-B2974FC731B9}"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3AA0E8-792F-4FCC-97B3-83824558087B}" type="doc">
      <dgm:prSet loTypeId="urn:microsoft.com/office/officeart/2005/8/layout/hList1" loCatId="list" qsTypeId="urn:microsoft.com/office/officeart/2005/8/quickstyle/simple4" qsCatId="simple" csTypeId="urn:microsoft.com/office/officeart/2005/8/colors/accent0_1" csCatId="mainScheme" phldr="1"/>
      <dgm:spPr/>
      <dgm:t>
        <a:bodyPr/>
        <a:lstStyle/>
        <a:p>
          <a:endParaRPr lang="zh-CN" altLang="en-US"/>
        </a:p>
      </dgm:t>
    </dgm:pt>
    <dgm:pt modelId="{F9CA1C12-970A-487B-A3FB-7A0B9EF026E3}">
      <dgm:prSet phldrT="[文本]"/>
      <dgm:spPr/>
      <dgm:t>
        <a:bodyPr/>
        <a:lstStyle/>
        <a:p>
          <a:r>
            <a:rPr lang="zh-CN" altLang="en-US" dirty="0" smtClean="0"/>
            <a:t>中国联通</a:t>
          </a:r>
          <a:endParaRPr lang="zh-CN" altLang="en-US" dirty="0"/>
        </a:p>
      </dgm:t>
    </dgm:pt>
    <dgm:pt modelId="{05EF7E50-ED21-4141-9A90-E770BD648BEF}" type="parTrans" cxnId="{CB6C638F-C3DF-4FE8-9977-4AF59429285A}">
      <dgm:prSet/>
      <dgm:spPr/>
      <dgm:t>
        <a:bodyPr/>
        <a:lstStyle/>
        <a:p>
          <a:endParaRPr lang="zh-CN" altLang="en-US"/>
        </a:p>
      </dgm:t>
    </dgm:pt>
    <dgm:pt modelId="{106A8B3E-A756-4B4E-B81D-517E9FF30C0C}" type="sibTrans" cxnId="{CB6C638F-C3DF-4FE8-9977-4AF59429285A}">
      <dgm:prSet/>
      <dgm:spPr/>
      <dgm:t>
        <a:bodyPr/>
        <a:lstStyle/>
        <a:p>
          <a:endParaRPr lang="zh-CN" altLang="en-US"/>
        </a:p>
      </dgm:t>
    </dgm:pt>
    <dgm:pt modelId="{6BB072C7-8F59-48BC-B558-B0659418B02A}">
      <dgm:prSet phldrT="[文本]" custT="1"/>
      <dgm:spPr/>
      <dgm:t>
        <a:bodyPr/>
        <a:lstStyle/>
        <a:p>
          <a:r>
            <a:rPr lang="zh-CN" altLang="en-US" sz="1400" dirty="0" smtClean="0"/>
            <a:t>成立中国</a:t>
          </a:r>
          <a:r>
            <a:rPr lang="en-US" altLang="en-US" sz="1400" dirty="0" smtClean="0"/>
            <a:t>NB</a:t>
          </a:r>
          <a:r>
            <a:rPr lang="zh-CN" altLang="en-US" sz="1400" dirty="0" smtClean="0"/>
            <a:t>－</a:t>
          </a:r>
          <a:r>
            <a:rPr lang="en-US" altLang="en-US" sz="1400" dirty="0" err="1" smtClean="0"/>
            <a:t>IoT</a:t>
          </a:r>
          <a:r>
            <a:rPr lang="zh-CN" altLang="en-US" sz="1400" dirty="0" smtClean="0"/>
            <a:t>产业联盟会员超</a:t>
          </a:r>
          <a:r>
            <a:rPr lang="en-US" altLang="en-US" sz="1400" dirty="0" smtClean="0"/>
            <a:t>300</a:t>
          </a:r>
          <a:r>
            <a:rPr lang="zh-CN" altLang="en-US" sz="1400" dirty="0" smtClean="0"/>
            <a:t>家</a:t>
          </a:r>
          <a:r>
            <a:rPr lang="en-US" altLang="zh-CN" sz="1400" dirty="0" smtClean="0"/>
            <a:t>,</a:t>
          </a:r>
          <a:r>
            <a:rPr lang="zh-CN" altLang="en-US" sz="1400" dirty="0" smtClean="0"/>
            <a:t>包括华为、物联网协会等重要会员</a:t>
          </a:r>
          <a:endParaRPr lang="zh-CN" altLang="en-US" sz="1400" dirty="0"/>
        </a:p>
      </dgm:t>
    </dgm:pt>
    <dgm:pt modelId="{AA3E20BC-81ED-48D3-BFDE-48C43C9F8717}" type="parTrans" cxnId="{C71DBE1D-BCC8-42B3-BCDE-8330444A558B}">
      <dgm:prSet/>
      <dgm:spPr/>
      <dgm:t>
        <a:bodyPr/>
        <a:lstStyle/>
        <a:p>
          <a:endParaRPr lang="zh-CN" altLang="en-US"/>
        </a:p>
      </dgm:t>
    </dgm:pt>
    <dgm:pt modelId="{F8527268-EF2E-4B53-B0D4-271AE8732EDE}" type="sibTrans" cxnId="{C71DBE1D-BCC8-42B3-BCDE-8330444A558B}">
      <dgm:prSet/>
      <dgm:spPr/>
      <dgm:t>
        <a:bodyPr/>
        <a:lstStyle/>
        <a:p>
          <a:endParaRPr lang="zh-CN" altLang="en-US"/>
        </a:p>
      </dgm:t>
    </dgm:pt>
    <dgm:pt modelId="{6AE0EFB1-77E8-470E-8CB7-E9E8A9356DD3}">
      <dgm:prSet phldrT="[文本]"/>
      <dgm:spPr/>
      <dgm:t>
        <a:bodyPr/>
        <a:lstStyle/>
        <a:p>
          <a:r>
            <a:rPr lang="zh-CN" altLang="en-US" dirty="0" smtClean="0"/>
            <a:t>中国电信</a:t>
          </a:r>
          <a:endParaRPr lang="zh-CN" altLang="en-US" dirty="0"/>
        </a:p>
      </dgm:t>
    </dgm:pt>
    <dgm:pt modelId="{34C2072A-BE5D-4232-8E5D-157E4CBA45F5}" type="parTrans" cxnId="{70ECE04D-B2D4-4398-98CC-F94ED937F94D}">
      <dgm:prSet/>
      <dgm:spPr/>
      <dgm:t>
        <a:bodyPr/>
        <a:lstStyle/>
        <a:p>
          <a:endParaRPr lang="zh-CN" altLang="en-US"/>
        </a:p>
      </dgm:t>
    </dgm:pt>
    <dgm:pt modelId="{4CA5DE88-E396-4EDC-9049-E4963E4D3CD4}" type="sibTrans" cxnId="{70ECE04D-B2D4-4398-98CC-F94ED937F94D}">
      <dgm:prSet/>
      <dgm:spPr/>
      <dgm:t>
        <a:bodyPr/>
        <a:lstStyle/>
        <a:p>
          <a:endParaRPr lang="zh-CN" altLang="en-US"/>
        </a:p>
      </dgm:t>
    </dgm:pt>
    <dgm:pt modelId="{2286934D-C03D-43CF-8495-AD7BD11485D0}">
      <dgm:prSet phldrT="[文本]"/>
      <dgm:spPr/>
      <dgm:t>
        <a:bodyPr/>
        <a:lstStyle/>
        <a:p>
          <a:r>
            <a:rPr lang="zh-CN" altLang="en-US" dirty="0" smtClean="0"/>
            <a:t>发展“”</a:t>
          </a:r>
          <a:r>
            <a:rPr lang="en-US" altLang="en-US" dirty="0" smtClean="0"/>
            <a:t>3+2”</a:t>
          </a:r>
          <a:r>
            <a:rPr lang="zh-CN" altLang="en-US" dirty="0" smtClean="0"/>
            <a:t>领域业务</a:t>
          </a:r>
          <a:endParaRPr lang="zh-CN" altLang="en-US" dirty="0"/>
        </a:p>
      </dgm:t>
    </dgm:pt>
    <dgm:pt modelId="{4E1E5DE6-58A3-44C3-A97A-AA5B0B1A406D}" type="parTrans" cxnId="{3034197F-20C2-432D-8C1B-ABDCCE528704}">
      <dgm:prSet/>
      <dgm:spPr/>
      <dgm:t>
        <a:bodyPr/>
        <a:lstStyle/>
        <a:p>
          <a:endParaRPr lang="zh-CN" altLang="en-US"/>
        </a:p>
      </dgm:t>
    </dgm:pt>
    <dgm:pt modelId="{AA64B222-3CA2-4C9D-AD8B-E25242942084}" type="sibTrans" cxnId="{3034197F-20C2-432D-8C1B-ABDCCE528704}">
      <dgm:prSet/>
      <dgm:spPr/>
      <dgm:t>
        <a:bodyPr/>
        <a:lstStyle/>
        <a:p>
          <a:endParaRPr lang="zh-CN" altLang="en-US"/>
        </a:p>
      </dgm:t>
    </dgm:pt>
    <dgm:pt modelId="{4C4F340D-B2A3-43FD-A73F-957001A2DE30}">
      <dgm:prSet phldrT="[文本]" custT="1"/>
      <dgm:spPr/>
      <dgm:t>
        <a:bodyPr/>
        <a:lstStyle/>
        <a:p>
          <a:r>
            <a:rPr lang="zh-CN" altLang="en-US" sz="1400" dirty="0" smtClean="0"/>
            <a:t>和上海迪士尼合作提供物联网服务</a:t>
          </a:r>
          <a:endParaRPr lang="zh-CN" altLang="en-US" sz="1400" dirty="0"/>
        </a:p>
      </dgm:t>
    </dgm:pt>
    <dgm:pt modelId="{F7C79D6B-FF35-41E3-8E37-8CF4ED4EC1E1}" type="parTrans" cxnId="{C29CC999-A48E-481C-B98E-58DABC32B0FC}">
      <dgm:prSet/>
      <dgm:spPr/>
      <dgm:t>
        <a:bodyPr/>
        <a:lstStyle/>
        <a:p>
          <a:endParaRPr lang="zh-CN" altLang="en-US"/>
        </a:p>
      </dgm:t>
    </dgm:pt>
    <dgm:pt modelId="{B59DA008-4A43-49E0-8FCA-C3F2DFF3592B}" type="sibTrans" cxnId="{C29CC999-A48E-481C-B98E-58DABC32B0FC}">
      <dgm:prSet/>
      <dgm:spPr/>
      <dgm:t>
        <a:bodyPr/>
        <a:lstStyle/>
        <a:p>
          <a:endParaRPr lang="zh-CN" altLang="en-US"/>
        </a:p>
      </dgm:t>
    </dgm:pt>
    <dgm:pt modelId="{80A5D171-C4C2-45BD-8A10-1956E13244B0}">
      <dgm:prSet phldrT="[文本]"/>
      <dgm:spPr/>
      <dgm:t>
        <a:bodyPr/>
        <a:lstStyle/>
        <a:p>
          <a:endParaRPr lang="zh-CN" altLang="en-US" sz="1200" dirty="0"/>
        </a:p>
      </dgm:t>
    </dgm:pt>
    <dgm:pt modelId="{21270B4C-D09C-459F-A60E-8E7683953DD7}" type="parTrans" cxnId="{92CBB4DF-4909-4225-BA3E-1E4982BE880C}">
      <dgm:prSet/>
      <dgm:spPr/>
      <dgm:t>
        <a:bodyPr/>
        <a:lstStyle/>
        <a:p>
          <a:endParaRPr lang="zh-CN" altLang="en-US"/>
        </a:p>
      </dgm:t>
    </dgm:pt>
    <dgm:pt modelId="{CCF2E067-0CB9-452B-A72B-8690C7B908E1}" type="sibTrans" cxnId="{92CBB4DF-4909-4225-BA3E-1E4982BE880C}">
      <dgm:prSet/>
      <dgm:spPr/>
      <dgm:t>
        <a:bodyPr/>
        <a:lstStyle/>
        <a:p>
          <a:endParaRPr lang="zh-CN" altLang="en-US"/>
        </a:p>
      </dgm:t>
    </dgm:pt>
    <dgm:pt modelId="{F0C7CE68-68E1-48B1-83D7-9E7C52124EB5}">
      <dgm:prSet phldrT="[文本]" custT="1"/>
      <dgm:spPr/>
      <dgm:t>
        <a:bodyPr/>
        <a:lstStyle/>
        <a:p>
          <a:r>
            <a:rPr lang="en-US" altLang="zh-CN" sz="1400" dirty="0" smtClean="0"/>
            <a:t>2017</a:t>
          </a:r>
          <a:r>
            <a:rPr lang="zh-CN" altLang="en-US" sz="1400" dirty="0" smtClean="0"/>
            <a:t>年重点发展一线中心城市应用，以网络支撑服务为核心</a:t>
          </a:r>
          <a:endParaRPr lang="zh-CN" altLang="en-US" sz="1400" dirty="0"/>
        </a:p>
      </dgm:t>
    </dgm:pt>
    <dgm:pt modelId="{D03A7241-70B9-416A-8ECD-A48C3E260AA8}" type="parTrans" cxnId="{DF29B188-4C3E-40A4-AC42-15317410782B}">
      <dgm:prSet/>
      <dgm:spPr/>
      <dgm:t>
        <a:bodyPr/>
        <a:lstStyle/>
        <a:p>
          <a:endParaRPr lang="zh-CN" altLang="en-US"/>
        </a:p>
      </dgm:t>
    </dgm:pt>
    <dgm:pt modelId="{47F43CF4-ED8B-4FB7-957C-8CEEAEEBE8DA}" type="sibTrans" cxnId="{DF29B188-4C3E-40A4-AC42-15317410782B}">
      <dgm:prSet/>
      <dgm:spPr/>
      <dgm:t>
        <a:bodyPr/>
        <a:lstStyle/>
        <a:p>
          <a:endParaRPr lang="zh-CN" altLang="en-US"/>
        </a:p>
      </dgm:t>
    </dgm:pt>
    <dgm:pt modelId="{647983B0-9514-4D8B-A3E8-CC1BC5F106C4}">
      <dgm:prSet phldrT="[文本]" custT="1"/>
      <dgm:spPr/>
      <dgm:t>
        <a:bodyPr/>
        <a:lstStyle/>
        <a:p>
          <a:r>
            <a:rPr lang="zh-CN" altLang="en-US" sz="1400" dirty="0" smtClean="0"/>
            <a:t>与</a:t>
          </a:r>
          <a:r>
            <a:rPr lang="en-US" altLang="en-US" sz="1400" dirty="0" smtClean="0"/>
            <a:t>Jasper</a:t>
          </a:r>
          <a:r>
            <a:rPr lang="zh-CN" altLang="en-US" sz="1400" dirty="0" smtClean="0"/>
            <a:t>合作，通过集中集客</a:t>
          </a:r>
          <a:r>
            <a:rPr lang="en-US" altLang="en-US" sz="1400" dirty="0" smtClean="0"/>
            <a:t>B-BSS</a:t>
          </a:r>
          <a:r>
            <a:rPr lang="zh-CN" altLang="en-US" sz="1400" dirty="0" smtClean="0"/>
            <a:t>、集中</a:t>
          </a:r>
          <a:r>
            <a:rPr lang="en-US" altLang="en-US" sz="1400" dirty="0" smtClean="0"/>
            <a:t>C-BSS</a:t>
          </a:r>
          <a:r>
            <a:rPr lang="zh-CN" altLang="en-US" sz="1400" dirty="0" smtClean="0"/>
            <a:t>等系统组合实现物联网集中运营支撑</a:t>
          </a:r>
          <a:endParaRPr lang="zh-CN" altLang="en-US" sz="1400" dirty="0"/>
        </a:p>
      </dgm:t>
    </dgm:pt>
    <dgm:pt modelId="{B86C4B41-4ADD-44ED-9C39-C92FC5E78534}" type="parTrans" cxnId="{5E95A6EE-EDB3-4D08-945C-F335FF08D7B4}">
      <dgm:prSet/>
      <dgm:spPr/>
      <dgm:t>
        <a:bodyPr/>
        <a:lstStyle/>
        <a:p>
          <a:endParaRPr lang="zh-CN" altLang="en-US"/>
        </a:p>
      </dgm:t>
    </dgm:pt>
    <dgm:pt modelId="{90E8E6E6-F71A-4C15-9F4F-63859AE5D985}" type="sibTrans" cxnId="{5E95A6EE-EDB3-4D08-945C-F335FF08D7B4}">
      <dgm:prSet/>
      <dgm:spPr/>
      <dgm:t>
        <a:bodyPr/>
        <a:lstStyle/>
        <a:p>
          <a:endParaRPr lang="zh-CN" altLang="en-US"/>
        </a:p>
      </dgm:t>
    </dgm:pt>
    <dgm:pt modelId="{308CE258-115A-487A-9F8E-6327C5337810}">
      <dgm:prSet/>
      <dgm:spPr/>
      <dgm:t>
        <a:bodyPr/>
        <a:lstStyle/>
        <a:p>
          <a:r>
            <a:rPr lang="zh-CN" altLang="en-US" dirty="0" smtClean="0"/>
            <a:t>“</a:t>
          </a:r>
          <a:r>
            <a:rPr lang="en-US" altLang="en-US" dirty="0" smtClean="0"/>
            <a:t>3”</a:t>
          </a:r>
          <a:r>
            <a:rPr lang="zh-CN" altLang="en-US" dirty="0" smtClean="0"/>
            <a:t>：公用事业、交通、无线商圈</a:t>
          </a:r>
          <a:endParaRPr lang="zh-CN" altLang="en-US" dirty="0"/>
        </a:p>
      </dgm:t>
    </dgm:pt>
    <dgm:pt modelId="{F4AB3985-DDC3-4F90-A9B1-498761812356}" type="parTrans" cxnId="{E7B78A95-98A6-481B-BB01-4430F6F4E08C}">
      <dgm:prSet/>
      <dgm:spPr/>
      <dgm:t>
        <a:bodyPr/>
        <a:lstStyle/>
        <a:p>
          <a:endParaRPr lang="zh-CN" altLang="en-US"/>
        </a:p>
      </dgm:t>
    </dgm:pt>
    <dgm:pt modelId="{EA056E87-2097-43B0-8DBF-4E76083D1DDC}" type="sibTrans" cxnId="{E7B78A95-98A6-481B-BB01-4430F6F4E08C}">
      <dgm:prSet/>
      <dgm:spPr/>
      <dgm:t>
        <a:bodyPr/>
        <a:lstStyle/>
        <a:p>
          <a:endParaRPr lang="zh-CN" altLang="en-US"/>
        </a:p>
      </dgm:t>
    </dgm:pt>
    <dgm:pt modelId="{328C187A-4E35-4B57-A397-54C82724517B}">
      <dgm:prSet/>
      <dgm:spPr/>
      <dgm:t>
        <a:bodyPr/>
        <a:lstStyle/>
        <a:p>
          <a:r>
            <a:rPr lang="zh-CN" altLang="en-US" dirty="0" smtClean="0"/>
            <a:t>“</a:t>
          </a:r>
          <a:r>
            <a:rPr lang="en-US" altLang="en-US" dirty="0" smtClean="0"/>
            <a:t>2”</a:t>
          </a:r>
          <a:r>
            <a:rPr lang="zh-CN" altLang="en-US" dirty="0" smtClean="0"/>
            <a:t>：拓展若干第二梯队行业应用解决方案</a:t>
          </a:r>
          <a:r>
            <a:rPr lang="en-US" altLang="en-US" dirty="0" smtClean="0"/>
            <a:t>(</a:t>
          </a:r>
          <a:r>
            <a:rPr lang="zh-CN" altLang="en-US" dirty="0" smtClean="0"/>
            <a:t>烟草</a:t>
          </a:r>
          <a:r>
            <a:rPr lang="en-US" altLang="en-US" dirty="0" smtClean="0"/>
            <a:t>)</a:t>
          </a:r>
          <a:endParaRPr lang="zh-CN" altLang="en-US" dirty="0" smtClean="0"/>
        </a:p>
      </dgm:t>
    </dgm:pt>
    <dgm:pt modelId="{0E07DCB3-4D99-4C04-9F34-29CBE9C1BC63}" type="parTrans" cxnId="{0BA70CB0-D394-4854-9D87-EA866B635DB9}">
      <dgm:prSet/>
      <dgm:spPr/>
      <dgm:t>
        <a:bodyPr/>
        <a:lstStyle/>
        <a:p>
          <a:endParaRPr lang="zh-CN" altLang="en-US"/>
        </a:p>
      </dgm:t>
    </dgm:pt>
    <dgm:pt modelId="{8BAE9D16-B97F-4C87-ACD8-1FFD7D0C5CD8}" type="sibTrans" cxnId="{0BA70CB0-D394-4854-9D87-EA866B635DB9}">
      <dgm:prSet/>
      <dgm:spPr/>
      <dgm:t>
        <a:bodyPr/>
        <a:lstStyle/>
        <a:p>
          <a:endParaRPr lang="zh-CN" altLang="en-US"/>
        </a:p>
      </dgm:t>
    </dgm:pt>
    <dgm:pt modelId="{F7453506-593C-40E1-8C28-03C3C598E488}">
      <dgm:prSet/>
      <dgm:spPr/>
      <dgm:t>
        <a:bodyPr/>
        <a:lstStyle/>
        <a:p>
          <a:r>
            <a:rPr lang="zh-CN" altLang="en-US" dirty="0" smtClean="0"/>
            <a:t>基于</a:t>
          </a:r>
          <a:r>
            <a:rPr lang="en-US" altLang="en-US" dirty="0" smtClean="0"/>
            <a:t>800M</a:t>
          </a:r>
          <a:r>
            <a:rPr lang="zh-CN" altLang="en-US" dirty="0" smtClean="0"/>
            <a:t>重耕以及物联网覆盖，推出连接管理平台和业务使能平台，提供超亿元的激励政策用于支持物联网发展。</a:t>
          </a:r>
        </a:p>
      </dgm:t>
    </dgm:pt>
    <dgm:pt modelId="{45E3CDAA-D004-45EF-B58E-79DE1D97F58C}" type="parTrans" cxnId="{5138B36A-ADC6-439A-94F5-C18C399C460F}">
      <dgm:prSet/>
      <dgm:spPr/>
      <dgm:t>
        <a:bodyPr/>
        <a:lstStyle/>
        <a:p>
          <a:endParaRPr lang="zh-CN" altLang="en-US"/>
        </a:p>
      </dgm:t>
    </dgm:pt>
    <dgm:pt modelId="{FF86E076-79C5-43C0-8871-0538D5BEE236}" type="sibTrans" cxnId="{5138B36A-ADC6-439A-94F5-C18C399C460F}">
      <dgm:prSet/>
      <dgm:spPr/>
      <dgm:t>
        <a:bodyPr/>
        <a:lstStyle/>
        <a:p>
          <a:endParaRPr lang="zh-CN" altLang="en-US"/>
        </a:p>
      </dgm:t>
    </dgm:pt>
    <dgm:pt modelId="{FCA50366-A503-474E-9EAB-6FDE7DD36644}">
      <dgm:prSet/>
      <dgm:spPr/>
      <dgm:t>
        <a:bodyPr/>
        <a:lstStyle/>
        <a:p>
          <a:r>
            <a:rPr lang="zh-CN" altLang="en-US" dirty="0" smtClean="0"/>
            <a:t>建立产业联盟，将物联网提升为战略基础业务</a:t>
          </a:r>
          <a:r>
            <a:rPr lang="en-US" altLang="en-US" dirty="0" smtClean="0"/>
            <a:t>,</a:t>
          </a:r>
          <a:r>
            <a:rPr lang="zh-CN" altLang="en-US" dirty="0" smtClean="0"/>
            <a:t>中电信新增用户</a:t>
          </a:r>
          <a:r>
            <a:rPr lang="en-US" altLang="en-US" dirty="0" smtClean="0"/>
            <a:t>1200</a:t>
          </a:r>
          <a:r>
            <a:rPr lang="zh-CN" altLang="en-US" dirty="0" smtClean="0"/>
            <a:t>万</a:t>
          </a:r>
        </a:p>
      </dgm:t>
    </dgm:pt>
    <dgm:pt modelId="{0A5FA3F6-1D25-4E54-BCA2-4661BE153386}" type="parTrans" cxnId="{63C13391-6151-48A3-8A44-8B60FB444F82}">
      <dgm:prSet/>
      <dgm:spPr/>
      <dgm:t>
        <a:bodyPr/>
        <a:lstStyle/>
        <a:p>
          <a:endParaRPr lang="zh-CN" altLang="en-US"/>
        </a:p>
      </dgm:t>
    </dgm:pt>
    <dgm:pt modelId="{10E82372-875D-41CD-AB40-407052C0473B}" type="sibTrans" cxnId="{63C13391-6151-48A3-8A44-8B60FB444F82}">
      <dgm:prSet/>
      <dgm:spPr/>
      <dgm:t>
        <a:bodyPr/>
        <a:lstStyle/>
        <a:p>
          <a:endParaRPr lang="zh-CN" altLang="en-US"/>
        </a:p>
      </dgm:t>
    </dgm:pt>
    <dgm:pt modelId="{A681D621-F48B-4FA9-857D-ACA325B9176F}">
      <dgm:prSet/>
      <dgm:spPr/>
      <dgm:t>
        <a:bodyPr/>
        <a:lstStyle/>
        <a:p>
          <a:endParaRPr lang="zh-CN" altLang="en-US" dirty="0" smtClean="0"/>
        </a:p>
      </dgm:t>
    </dgm:pt>
    <dgm:pt modelId="{E6029147-BBF8-49E4-9E8B-971318522642}" type="parTrans" cxnId="{5C4B134D-52D4-47C2-8F82-B95E6ED633C1}">
      <dgm:prSet/>
      <dgm:spPr/>
      <dgm:t>
        <a:bodyPr/>
        <a:lstStyle/>
        <a:p>
          <a:endParaRPr lang="zh-CN" altLang="en-US"/>
        </a:p>
      </dgm:t>
    </dgm:pt>
    <dgm:pt modelId="{F10C20E7-4D52-4EA1-B656-EE35DE092ABD}" type="sibTrans" cxnId="{5C4B134D-52D4-47C2-8F82-B95E6ED633C1}">
      <dgm:prSet/>
      <dgm:spPr/>
      <dgm:t>
        <a:bodyPr/>
        <a:lstStyle/>
        <a:p>
          <a:endParaRPr lang="zh-CN" altLang="en-US"/>
        </a:p>
      </dgm:t>
    </dgm:pt>
    <dgm:pt modelId="{323F06DD-3D7D-4FAB-9F18-75F971EB631A}">
      <dgm:prSet/>
      <dgm:spPr/>
      <dgm:t>
        <a:bodyPr/>
        <a:lstStyle/>
        <a:p>
          <a:r>
            <a:rPr lang="zh-CN" altLang="en-US" dirty="0" smtClean="0"/>
            <a:t>主推业务：全球眼，平安城市</a:t>
          </a:r>
        </a:p>
      </dgm:t>
    </dgm:pt>
    <dgm:pt modelId="{70C577A1-F180-4B0E-AC71-01C2A5A59863}" type="parTrans" cxnId="{973AAF5A-A011-4E69-9383-63C0A83C40D1}">
      <dgm:prSet/>
      <dgm:spPr/>
      <dgm:t>
        <a:bodyPr/>
        <a:lstStyle/>
        <a:p>
          <a:endParaRPr lang="zh-CN" altLang="en-US"/>
        </a:p>
      </dgm:t>
    </dgm:pt>
    <dgm:pt modelId="{DEDFC5F3-B0BF-41C5-8CA6-21788F13D431}" type="sibTrans" cxnId="{973AAF5A-A011-4E69-9383-63C0A83C40D1}">
      <dgm:prSet/>
      <dgm:spPr/>
      <dgm:t>
        <a:bodyPr/>
        <a:lstStyle/>
        <a:p>
          <a:endParaRPr lang="zh-CN" altLang="en-US"/>
        </a:p>
      </dgm:t>
    </dgm:pt>
    <dgm:pt modelId="{4516DC3B-5761-4065-99EF-A87DE965FED0}" type="pres">
      <dgm:prSet presAssocID="{E93AA0E8-792F-4FCC-97B3-83824558087B}" presName="Name0" presStyleCnt="0">
        <dgm:presLayoutVars>
          <dgm:dir/>
          <dgm:animLvl val="lvl"/>
          <dgm:resizeHandles val="exact"/>
        </dgm:presLayoutVars>
      </dgm:prSet>
      <dgm:spPr/>
      <dgm:t>
        <a:bodyPr/>
        <a:lstStyle/>
        <a:p>
          <a:endParaRPr lang="zh-CN" altLang="en-US"/>
        </a:p>
      </dgm:t>
    </dgm:pt>
    <dgm:pt modelId="{1E72894F-4087-4062-BD71-BB2E816911DE}" type="pres">
      <dgm:prSet presAssocID="{F9CA1C12-970A-487B-A3FB-7A0B9EF026E3}" presName="composite" presStyleCnt="0"/>
      <dgm:spPr/>
      <dgm:t>
        <a:bodyPr/>
        <a:lstStyle/>
        <a:p>
          <a:endParaRPr lang="zh-CN" altLang="en-US"/>
        </a:p>
      </dgm:t>
    </dgm:pt>
    <dgm:pt modelId="{DFF9B6EE-9C15-4CEF-B0AA-7C4630710979}" type="pres">
      <dgm:prSet presAssocID="{F9CA1C12-970A-487B-A3FB-7A0B9EF026E3}" presName="parTx" presStyleLbl="alignNode1" presStyleIdx="0" presStyleCnt="2">
        <dgm:presLayoutVars>
          <dgm:chMax val="0"/>
          <dgm:chPref val="0"/>
          <dgm:bulletEnabled val="1"/>
        </dgm:presLayoutVars>
      </dgm:prSet>
      <dgm:spPr/>
      <dgm:t>
        <a:bodyPr/>
        <a:lstStyle/>
        <a:p>
          <a:endParaRPr lang="zh-CN" altLang="en-US"/>
        </a:p>
      </dgm:t>
    </dgm:pt>
    <dgm:pt modelId="{A1539FA7-566E-4904-94ED-4FC5611EB5B5}" type="pres">
      <dgm:prSet presAssocID="{F9CA1C12-970A-487B-A3FB-7A0B9EF026E3}" presName="desTx" presStyleLbl="alignAccFollowNode1" presStyleIdx="0" presStyleCnt="2">
        <dgm:presLayoutVars>
          <dgm:bulletEnabled val="1"/>
        </dgm:presLayoutVars>
      </dgm:prSet>
      <dgm:spPr/>
      <dgm:t>
        <a:bodyPr/>
        <a:lstStyle/>
        <a:p>
          <a:endParaRPr lang="zh-CN" altLang="en-US"/>
        </a:p>
      </dgm:t>
    </dgm:pt>
    <dgm:pt modelId="{47CDE124-E47D-4FD6-88B4-443B18F2B393}" type="pres">
      <dgm:prSet presAssocID="{106A8B3E-A756-4B4E-B81D-517E9FF30C0C}" presName="space" presStyleCnt="0"/>
      <dgm:spPr/>
      <dgm:t>
        <a:bodyPr/>
        <a:lstStyle/>
        <a:p>
          <a:endParaRPr lang="zh-CN" altLang="en-US"/>
        </a:p>
      </dgm:t>
    </dgm:pt>
    <dgm:pt modelId="{29B1492E-1460-4999-8414-5F29A435E37E}" type="pres">
      <dgm:prSet presAssocID="{6AE0EFB1-77E8-470E-8CB7-E9E8A9356DD3}" presName="composite" presStyleCnt="0"/>
      <dgm:spPr/>
      <dgm:t>
        <a:bodyPr/>
        <a:lstStyle/>
        <a:p>
          <a:endParaRPr lang="zh-CN" altLang="en-US"/>
        </a:p>
      </dgm:t>
    </dgm:pt>
    <dgm:pt modelId="{DF9DC574-C0E4-4096-8E1A-D6DE0E823147}" type="pres">
      <dgm:prSet presAssocID="{6AE0EFB1-77E8-470E-8CB7-E9E8A9356DD3}" presName="parTx" presStyleLbl="alignNode1" presStyleIdx="1" presStyleCnt="2">
        <dgm:presLayoutVars>
          <dgm:chMax val="0"/>
          <dgm:chPref val="0"/>
          <dgm:bulletEnabled val="1"/>
        </dgm:presLayoutVars>
      </dgm:prSet>
      <dgm:spPr/>
      <dgm:t>
        <a:bodyPr/>
        <a:lstStyle/>
        <a:p>
          <a:endParaRPr lang="zh-CN" altLang="en-US"/>
        </a:p>
      </dgm:t>
    </dgm:pt>
    <dgm:pt modelId="{0EF6ABC3-7A43-4EE2-9306-5D92FBCC8934}" type="pres">
      <dgm:prSet presAssocID="{6AE0EFB1-77E8-470E-8CB7-E9E8A9356DD3}" presName="desTx" presStyleLbl="alignAccFollowNode1" presStyleIdx="1" presStyleCnt="2">
        <dgm:presLayoutVars>
          <dgm:bulletEnabled val="1"/>
        </dgm:presLayoutVars>
      </dgm:prSet>
      <dgm:spPr/>
      <dgm:t>
        <a:bodyPr/>
        <a:lstStyle/>
        <a:p>
          <a:endParaRPr lang="zh-CN" altLang="en-US"/>
        </a:p>
      </dgm:t>
    </dgm:pt>
  </dgm:ptLst>
  <dgm:cxnLst>
    <dgm:cxn modelId="{5138B36A-ADC6-439A-94F5-C18C399C460F}" srcId="{2286934D-C03D-43CF-8495-AD7BD11485D0}" destId="{F7453506-593C-40E1-8C28-03C3C598E488}" srcOrd="2" destOrd="0" parTransId="{45E3CDAA-D004-45EF-B58E-79DE1D97F58C}" sibTransId="{FF86E076-79C5-43C0-8871-0538D5BEE236}"/>
    <dgm:cxn modelId="{5E95A6EE-EDB3-4D08-945C-F335FF08D7B4}" srcId="{F9CA1C12-970A-487B-A3FB-7A0B9EF026E3}" destId="{647983B0-9514-4D8B-A3E8-CC1BC5F106C4}" srcOrd="3" destOrd="0" parTransId="{B86C4B41-4ADD-44ED-9C39-C92FC5E78534}" sibTransId="{90E8E6E6-F71A-4C15-9F4F-63859AE5D985}"/>
    <dgm:cxn modelId="{E8D8A254-583D-489D-8EDF-486B4D8BBCF6}" type="presOf" srcId="{E93AA0E8-792F-4FCC-97B3-83824558087B}" destId="{4516DC3B-5761-4065-99EF-A87DE965FED0}" srcOrd="0" destOrd="0" presId="urn:microsoft.com/office/officeart/2005/8/layout/hList1"/>
    <dgm:cxn modelId="{DFF48E21-0A79-4D00-9C0E-4B776E22B609}" type="presOf" srcId="{323F06DD-3D7D-4FAB-9F18-75F971EB631A}" destId="{0EF6ABC3-7A43-4EE2-9306-5D92FBCC8934}" srcOrd="0" destOrd="5" presId="urn:microsoft.com/office/officeart/2005/8/layout/hList1"/>
    <dgm:cxn modelId="{6C7160E1-72B2-4DE5-9036-69788812AC6A}" type="presOf" srcId="{2286934D-C03D-43CF-8495-AD7BD11485D0}" destId="{0EF6ABC3-7A43-4EE2-9306-5D92FBCC8934}" srcOrd="0" destOrd="0" presId="urn:microsoft.com/office/officeart/2005/8/layout/hList1"/>
    <dgm:cxn modelId="{73B9F52B-6706-4EF7-9A8A-407B37311C90}" type="presOf" srcId="{4C4F340D-B2A3-43FD-A73F-957001A2DE30}" destId="{A1539FA7-566E-4904-94ED-4FC5611EB5B5}" srcOrd="0" destOrd="0" presId="urn:microsoft.com/office/officeart/2005/8/layout/hList1"/>
    <dgm:cxn modelId="{0BA70CB0-D394-4854-9D87-EA866B635DB9}" srcId="{2286934D-C03D-43CF-8495-AD7BD11485D0}" destId="{328C187A-4E35-4B57-A397-54C82724517B}" srcOrd="1" destOrd="0" parTransId="{0E07DCB3-4D99-4C04-9F34-29CBE9C1BC63}" sibTransId="{8BAE9D16-B97F-4C87-ACD8-1FFD7D0C5CD8}"/>
    <dgm:cxn modelId="{D799EA16-ED22-41F1-A990-5140946011C0}" type="presOf" srcId="{F9CA1C12-970A-487B-A3FB-7A0B9EF026E3}" destId="{DFF9B6EE-9C15-4CEF-B0AA-7C4630710979}" srcOrd="0" destOrd="0" presId="urn:microsoft.com/office/officeart/2005/8/layout/hList1"/>
    <dgm:cxn modelId="{8383437A-93D8-4332-BEE3-9352ED17053F}" type="presOf" srcId="{FCA50366-A503-474E-9EAB-6FDE7DD36644}" destId="{0EF6ABC3-7A43-4EE2-9306-5D92FBCC8934}" srcOrd="0" destOrd="4" presId="urn:microsoft.com/office/officeart/2005/8/layout/hList1"/>
    <dgm:cxn modelId="{B3369A01-9E5C-44CB-8675-E13D4EB6AE66}" type="presOf" srcId="{A681D621-F48B-4FA9-857D-ACA325B9176F}" destId="{0EF6ABC3-7A43-4EE2-9306-5D92FBCC8934}" srcOrd="0" destOrd="6" presId="urn:microsoft.com/office/officeart/2005/8/layout/hList1"/>
    <dgm:cxn modelId="{72EF9BEA-1401-4C01-9E3F-181473BD1D11}" type="presOf" srcId="{F7453506-593C-40E1-8C28-03C3C598E488}" destId="{0EF6ABC3-7A43-4EE2-9306-5D92FBCC8934}" srcOrd="0" destOrd="3" presId="urn:microsoft.com/office/officeart/2005/8/layout/hList1"/>
    <dgm:cxn modelId="{63C13391-6151-48A3-8A44-8B60FB444F82}" srcId="{2286934D-C03D-43CF-8495-AD7BD11485D0}" destId="{FCA50366-A503-474E-9EAB-6FDE7DD36644}" srcOrd="3" destOrd="0" parTransId="{0A5FA3F6-1D25-4E54-BCA2-4661BE153386}" sibTransId="{10E82372-875D-41CD-AB40-407052C0473B}"/>
    <dgm:cxn modelId="{3034197F-20C2-432D-8C1B-ABDCCE528704}" srcId="{6AE0EFB1-77E8-470E-8CB7-E9E8A9356DD3}" destId="{2286934D-C03D-43CF-8495-AD7BD11485D0}" srcOrd="0" destOrd="0" parTransId="{4E1E5DE6-58A3-44C3-A97A-AA5B0B1A406D}" sibTransId="{AA64B222-3CA2-4C9D-AD8B-E25242942084}"/>
    <dgm:cxn modelId="{C71DBE1D-BCC8-42B3-BCDE-8330444A558B}" srcId="{F9CA1C12-970A-487B-A3FB-7A0B9EF026E3}" destId="{6BB072C7-8F59-48BC-B558-B0659418B02A}" srcOrd="1" destOrd="0" parTransId="{AA3E20BC-81ED-48D3-BFDE-48C43C9F8717}" sibTransId="{F8527268-EF2E-4B53-B0D4-271AE8732EDE}"/>
    <dgm:cxn modelId="{5C4B134D-52D4-47C2-8F82-B95E6ED633C1}" srcId="{2286934D-C03D-43CF-8495-AD7BD11485D0}" destId="{A681D621-F48B-4FA9-857D-ACA325B9176F}" srcOrd="5" destOrd="0" parTransId="{E6029147-BBF8-49E4-9E8B-971318522642}" sibTransId="{F10C20E7-4D52-4EA1-B656-EE35DE092ABD}"/>
    <dgm:cxn modelId="{70ECE04D-B2D4-4398-98CC-F94ED937F94D}" srcId="{E93AA0E8-792F-4FCC-97B3-83824558087B}" destId="{6AE0EFB1-77E8-470E-8CB7-E9E8A9356DD3}" srcOrd="1" destOrd="0" parTransId="{34C2072A-BE5D-4232-8E5D-157E4CBA45F5}" sibTransId="{4CA5DE88-E396-4EDC-9049-E4963E4D3CD4}"/>
    <dgm:cxn modelId="{92415A91-3C67-4D3B-8D17-2F3C6C28CC55}" type="presOf" srcId="{308CE258-115A-487A-9F8E-6327C5337810}" destId="{0EF6ABC3-7A43-4EE2-9306-5D92FBCC8934}" srcOrd="0" destOrd="1" presId="urn:microsoft.com/office/officeart/2005/8/layout/hList1"/>
    <dgm:cxn modelId="{973AAF5A-A011-4E69-9383-63C0A83C40D1}" srcId="{2286934D-C03D-43CF-8495-AD7BD11485D0}" destId="{323F06DD-3D7D-4FAB-9F18-75F971EB631A}" srcOrd="4" destOrd="0" parTransId="{70C577A1-F180-4B0E-AC71-01C2A5A59863}" sibTransId="{DEDFC5F3-B0BF-41C5-8CA6-21788F13D431}"/>
    <dgm:cxn modelId="{D75A4F5F-3CF2-4578-8B0C-4F5A9E3CC711}" type="presOf" srcId="{80A5D171-C4C2-45BD-8A10-1956E13244B0}" destId="{A1539FA7-566E-4904-94ED-4FC5611EB5B5}" srcOrd="0" destOrd="4" presId="urn:microsoft.com/office/officeart/2005/8/layout/hList1"/>
    <dgm:cxn modelId="{92CBB4DF-4909-4225-BA3E-1E4982BE880C}" srcId="{F9CA1C12-970A-487B-A3FB-7A0B9EF026E3}" destId="{80A5D171-C4C2-45BD-8A10-1956E13244B0}" srcOrd="4" destOrd="0" parTransId="{21270B4C-D09C-459F-A60E-8E7683953DD7}" sibTransId="{CCF2E067-0CB9-452B-A72B-8690C7B908E1}"/>
    <dgm:cxn modelId="{E7B78A95-98A6-481B-BB01-4430F6F4E08C}" srcId="{2286934D-C03D-43CF-8495-AD7BD11485D0}" destId="{308CE258-115A-487A-9F8E-6327C5337810}" srcOrd="0" destOrd="0" parTransId="{F4AB3985-DDC3-4F90-A9B1-498761812356}" sibTransId="{EA056E87-2097-43B0-8DBF-4E76083D1DDC}"/>
    <dgm:cxn modelId="{CB6C638F-C3DF-4FE8-9977-4AF59429285A}" srcId="{E93AA0E8-792F-4FCC-97B3-83824558087B}" destId="{F9CA1C12-970A-487B-A3FB-7A0B9EF026E3}" srcOrd="0" destOrd="0" parTransId="{05EF7E50-ED21-4141-9A90-E770BD648BEF}" sibTransId="{106A8B3E-A756-4B4E-B81D-517E9FF30C0C}"/>
    <dgm:cxn modelId="{216DCB87-3BE8-4B71-B56D-4D0F79AE9D6C}" type="presOf" srcId="{6AE0EFB1-77E8-470E-8CB7-E9E8A9356DD3}" destId="{DF9DC574-C0E4-4096-8E1A-D6DE0E823147}" srcOrd="0" destOrd="0" presId="urn:microsoft.com/office/officeart/2005/8/layout/hList1"/>
    <dgm:cxn modelId="{C29CC999-A48E-481C-B98E-58DABC32B0FC}" srcId="{F9CA1C12-970A-487B-A3FB-7A0B9EF026E3}" destId="{4C4F340D-B2A3-43FD-A73F-957001A2DE30}" srcOrd="0" destOrd="0" parTransId="{F7C79D6B-FF35-41E3-8E37-8CF4ED4EC1E1}" sibTransId="{B59DA008-4A43-49E0-8FCA-C3F2DFF3592B}"/>
    <dgm:cxn modelId="{94D4E3A1-9583-4BF5-8335-FFC03201B405}" type="presOf" srcId="{328C187A-4E35-4B57-A397-54C82724517B}" destId="{0EF6ABC3-7A43-4EE2-9306-5D92FBCC8934}" srcOrd="0" destOrd="2" presId="urn:microsoft.com/office/officeart/2005/8/layout/hList1"/>
    <dgm:cxn modelId="{0391FE20-8231-40C7-9DB4-2E9067ED5CFC}" type="presOf" srcId="{647983B0-9514-4D8B-A3E8-CC1BC5F106C4}" destId="{A1539FA7-566E-4904-94ED-4FC5611EB5B5}" srcOrd="0" destOrd="3" presId="urn:microsoft.com/office/officeart/2005/8/layout/hList1"/>
    <dgm:cxn modelId="{F32397B2-5E17-43FF-AA99-589F6707A95E}" type="presOf" srcId="{6BB072C7-8F59-48BC-B558-B0659418B02A}" destId="{A1539FA7-566E-4904-94ED-4FC5611EB5B5}" srcOrd="0" destOrd="1" presId="urn:microsoft.com/office/officeart/2005/8/layout/hList1"/>
    <dgm:cxn modelId="{DF29B188-4C3E-40A4-AC42-15317410782B}" srcId="{F9CA1C12-970A-487B-A3FB-7A0B9EF026E3}" destId="{F0C7CE68-68E1-48B1-83D7-9E7C52124EB5}" srcOrd="2" destOrd="0" parTransId="{D03A7241-70B9-416A-8ECD-A48C3E260AA8}" sibTransId="{47F43CF4-ED8B-4FB7-957C-8CEEAEEBE8DA}"/>
    <dgm:cxn modelId="{0168AC9C-A742-4F6F-A186-0CEE23242CA1}" type="presOf" srcId="{F0C7CE68-68E1-48B1-83D7-9E7C52124EB5}" destId="{A1539FA7-566E-4904-94ED-4FC5611EB5B5}" srcOrd="0" destOrd="2" presId="urn:microsoft.com/office/officeart/2005/8/layout/hList1"/>
    <dgm:cxn modelId="{D2C13FD1-6C00-401B-9CEC-06FF9C71912F}" type="presParOf" srcId="{4516DC3B-5761-4065-99EF-A87DE965FED0}" destId="{1E72894F-4087-4062-BD71-BB2E816911DE}" srcOrd="0" destOrd="0" presId="urn:microsoft.com/office/officeart/2005/8/layout/hList1"/>
    <dgm:cxn modelId="{2B82EB83-47BC-4A3B-9535-4057BA8324DB}" type="presParOf" srcId="{1E72894F-4087-4062-BD71-BB2E816911DE}" destId="{DFF9B6EE-9C15-4CEF-B0AA-7C4630710979}" srcOrd="0" destOrd="0" presId="urn:microsoft.com/office/officeart/2005/8/layout/hList1"/>
    <dgm:cxn modelId="{4776424D-4F60-4A96-AB10-2181FF87FA1B}" type="presParOf" srcId="{1E72894F-4087-4062-BD71-BB2E816911DE}" destId="{A1539FA7-566E-4904-94ED-4FC5611EB5B5}" srcOrd="1" destOrd="0" presId="urn:microsoft.com/office/officeart/2005/8/layout/hList1"/>
    <dgm:cxn modelId="{0E14D553-51A2-4207-ABF9-2718A392744E}" type="presParOf" srcId="{4516DC3B-5761-4065-99EF-A87DE965FED0}" destId="{47CDE124-E47D-4FD6-88B4-443B18F2B393}" srcOrd="1" destOrd="0" presId="urn:microsoft.com/office/officeart/2005/8/layout/hList1"/>
    <dgm:cxn modelId="{6A63077C-95D5-4DCE-8740-D26957518C42}" type="presParOf" srcId="{4516DC3B-5761-4065-99EF-A87DE965FED0}" destId="{29B1492E-1460-4999-8414-5F29A435E37E}" srcOrd="2" destOrd="0" presId="urn:microsoft.com/office/officeart/2005/8/layout/hList1"/>
    <dgm:cxn modelId="{70FCC1B6-F2A1-4D96-997F-CBE045BB063A}" type="presParOf" srcId="{29B1492E-1460-4999-8414-5F29A435E37E}" destId="{DF9DC574-C0E4-4096-8E1A-D6DE0E823147}" srcOrd="0" destOrd="0" presId="urn:microsoft.com/office/officeart/2005/8/layout/hList1"/>
    <dgm:cxn modelId="{AFC6E0D0-7055-48B9-8A6F-C8C49F1E026F}" type="presParOf" srcId="{29B1492E-1460-4999-8414-5F29A435E37E}" destId="{0EF6ABC3-7A43-4EE2-9306-5D92FBCC8934}"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DD8DDC-6AD7-42FE-A52C-C4F609B6A56F}" type="doc">
      <dgm:prSet loTypeId="urn:microsoft.com/office/officeart/2005/8/layout/cycle6" loCatId="relationship" qsTypeId="urn:microsoft.com/office/officeart/2005/8/quickstyle/simple1" qsCatId="simple" csTypeId="urn:microsoft.com/office/officeart/2005/8/colors/accent2_5" csCatId="accent2" phldr="1"/>
      <dgm:spPr/>
      <dgm:t>
        <a:bodyPr/>
        <a:lstStyle/>
        <a:p>
          <a:endParaRPr lang="zh-CN" altLang="en-US"/>
        </a:p>
      </dgm:t>
    </dgm:pt>
    <dgm:pt modelId="{132DC4F0-C8D8-4D08-820B-93711EF97D87}">
      <dgm:prSet phldrT="[文本]"/>
      <dgm:spPr/>
      <dgm:t>
        <a:bodyPr/>
        <a:lstStyle/>
        <a:p>
          <a:r>
            <a:rPr lang="zh-CN" altLang="en-US" dirty="0" smtClean="0"/>
            <a:t>智慧医疗</a:t>
          </a:r>
          <a:endParaRPr lang="zh-CN" altLang="en-US" dirty="0"/>
        </a:p>
      </dgm:t>
    </dgm:pt>
    <dgm:pt modelId="{CFF2C6DB-EA7E-4A95-ADD5-5D044A7CF486}" type="parTrans" cxnId="{C8F06623-428A-4CDD-81D8-7EEFD0686794}">
      <dgm:prSet/>
      <dgm:spPr/>
      <dgm:t>
        <a:bodyPr/>
        <a:lstStyle/>
        <a:p>
          <a:endParaRPr lang="zh-CN" altLang="en-US"/>
        </a:p>
      </dgm:t>
    </dgm:pt>
    <dgm:pt modelId="{629E1B5F-0719-4A31-AB1B-8E55659529C8}" type="sibTrans" cxnId="{C8F06623-428A-4CDD-81D8-7EEFD0686794}">
      <dgm:prSet/>
      <dgm:spPr/>
      <dgm:t>
        <a:bodyPr/>
        <a:lstStyle/>
        <a:p>
          <a:endParaRPr lang="zh-CN" altLang="en-US"/>
        </a:p>
      </dgm:t>
    </dgm:pt>
    <dgm:pt modelId="{B4256617-29C3-4CA2-A4FB-E4F6382F5B38}">
      <dgm:prSet phldrT="[文本]"/>
      <dgm:spPr/>
      <dgm:t>
        <a:bodyPr/>
        <a:lstStyle/>
        <a:p>
          <a:r>
            <a:rPr lang="zh-CN" altLang="en-US" dirty="0" smtClean="0"/>
            <a:t>智慧城市</a:t>
          </a:r>
          <a:endParaRPr lang="zh-CN" altLang="en-US" dirty="0"/>
        </a:p>
      </dgm:t>
    </dgm:pt>
    <dgm:pt modelId="{D1F50DEB-8FFB-4193-9506-333EFDF5A784}" type="parTrans" cxnId="{7830390B-DB41-4C21-AAB9-B96583BFF6D9}">
      <dgm:prSet/>
      <dgm:spPr/>
      <dgm:t>
        <a:bodyPr/>
        <a:lstStyle/>
        <a:p>
          <a:endParaRPr lang="zh-CN" altLang="en-US"/>
        </a:p>
      </dgm:t>
    </dgm:pt>
    <dgm:pt modelId="{088B767B-CB5D-4219-B3EE-108C9D1A2485}" type="sibTrans" cxnId="{7830390B-DB41-4C21-AAB9-B96583BFF6D9}">
      <dgm:prSet/>
      <dgm:spPr/>
      <dgm:t>
        <a:bodyPr/>
        <a:lstStyle/>
        <a:p>
          <a:endParaRPr lang="zh-CN" altLang="en-US"/>
        </a:p>
      </dgm:t>
    </dgm:pt>
    <dgm:pt modelId="{48E33890-E066-4449-B533-F2532AC451CC}">
      <dgm:prSet phldrT="[文本]"/>
      <dgm:spPr/>
      <dgm:t>
        <a:bodyPr/>
        <a:lstStyle/>
        <a:p>
          <a:r>
            <a:rPr lang="zh-CN" altLang="en-US" dirty="0" smtClean="0"/>
            <a:t>园区管理</a:t>
          </a:r>
          <a:endParaRPr lang="zh-CN" altLang="en-US" dirty="0"/>
        </a:p>
      </dgm:t>
    </dgm:pt>
    <dgm:pt modelId="{5FC94287-FCF8-4045-9932-7D9F3319756B}" type="parTrans" cxnId="{DB140857-4E74-40C3-BFEE-5093FB04AA55}">
      <dgm:prSet/>
      <dgm:spPr/>
      <dgm:t>
        <a:bodyPr/>
        <a:lstStyle/>
        <a:p>
          <a:endParaRPr lang="zh-CN" altLang="en-US"/>
        </a:p>
      </dgm:t>
    </dgm:pt>
    <dgm:pt modelId="{53F738DD-FD07-4DCE-9CAF-7F35756BA66F}" type="sibTrans" cxnId="{DB140857-4E74-40C3-BFEE-5093FB04AA55}">
      <dgm:prSet/>
      <dgm:spPr/>
      <dgm:t>
        <a:bodyPr/>
        <a:lstStyle/>
        <a:p>
          <a:endParaRPr lang="zh-CN" altLang="en-US"/>
        </a:p>
      </dgm:t>
    </dgm:pt>
    <dgm:pt modelId="{DAD8501F-BCB8-4B5B-90A9-CFEBF443FB1D}">
      <dgm:prSet phldrT="[文本]"/>
      <dgm:spPr/>
      <dgm:t>
        <a:bodyPr/>
        <a:lstStyle/>
        <a:p>
          <a:r>
            <a:rPr lang="en-US" altLang="zh-CN" dirty="0" smtClean="0"/>
            <a:t>M2M</a:t>
          </a:r>
          <a:endParaRPr lang="zh-CN" altLang="en-US" dirty="0"/>
        </a:p>
      </dgm:t>
    </dgm:pt>
    <dgm:pt modelId="{BC84CAEA-3D1A-4C62-962E-A79853DC5D71}" type="parTrans" cxnId="{AC2110C2-A11C-479B-B69E-B991644BE9B3}">
      <dgm:prSet/>
      <dgm:spPr/>
      <dgm:t>
        <a:bodyPr/>
        <a:lstStyle/>
        <a:p>
          <a:endParaRPr lang="zh-CN" altLang="en-US"/>
        </a:p>
      </dgm:t>
    </dgm:pt>
    <dgm:pt modelId="{DEA6974D-1DAE-4D53-BD4C-9FC880821A01}" type="sibTrans" cxnId="{AC2110C2-A11C-479B-B69E-B991644BE9B3}">
      <dgm:prSet/>
      <dgm:spPr/>
      <dgm:t>
        <a:bodyPr/>
        <a:lstStyle/>
        <a:p>
          <a:endParaRPr lang="zh-CN" altLang="en-US"/>
        </a:p>
      </dgm:t>
    </dgm:pt>
    <dgm:pt modelId="{08A3E819-22B3-4DC2-98F5-902BE69383FC}">
      <dgm:prSet phldrT="[文本]"/>
      <dgm:spPr/>
      <dgm:t>
        <a:bodyPr/>
        <a:lstStyle/>
        <a:p>
          <a:r>
            <a:rPr lang="zh-CN" altLang="en-US" dirty="0" smtClean="0"/>
            <a:t>移动</a:t>
          </a:r>
          <a:r>
            <a:rPr lang="en-US" altLang="zh-CN" dirty="0" smtClean="0"/>
            <a:t>POS</a:t>
          </a:r>
          <a:endParaRPr lang="zh-CN" altLang="en-US" dirty="0"/>
        </a:p>
      </dgm:t>
    </dgm:pt>
    <dgm:pt modelId="{7FAF432B-EA77-4539-A57C-998695F65C28}" type="parTrans" cxnId="{7FFFF408-4C63-4EDB-A5BE-A9676CCF2363}">
      <dgm:prSet/>
      <dgm:spPr/>
      <dgm:t>
        <a:bodyPr/>
        <a:lstStyle/>
        <a:p>
          <a:endParaRPr lang="zh-CN" altLang="en-US"/>
        </a:p>
      </dgm:t>
    </dgm:pt>
    <dgm:pt modelId="{77918241-6807-4D88-85C2-6600072450E7}" type="sibTrans" cxnId="{7FFFF408-4C63-4EDB-A5BE-A9676CCF2363}">
      <dgm:prSet/>
      <dgm:spPr/>
      <dgm:t>
        <a:bodyPr/>
        <a:lstStyle/>
        <a:p>
          <a:endParaRPr lang="zh-CN" altLang="en-US"/>
        </a:p>
      </dgm:t>
    </dgm:pt>
    <dgm:pt modelId="{D675365C-173C-420A-A9FF-E39A5038F2C7}">
      <dgm:prSet phldrT="[文本]"/>
      <dgm:spPr/>
      <dgm:t>
        <a:bodyPr/>
        <a:lstStyle/>
        <a:p>
          <a:r>
            <a:rPr lang="zh-CN" altLang="en-US" dirty="0" smtClean="0"/>
            <a:t>移动教育</a:t>
          </a:r>
          <a:endParaRPr lang="zh-CN" altLang="en-US" dirty="0"/>
        </a:p>
      </dgm:t>
    </dgm:pt>
    <dgm:pt modelId="{C85308CC-0FA6-4643-85DA-04281C2C6DF2}" type="parTrans" cxnId="{7A5F39A4-24D9-4890-8D3A-BD35C849508A}">
      <dgm:prSet/>
      <dgm:spPr/>
      <dgm:t>
        <a:bodyPr/>
        <a:lstStyle/>
        <a:p>
          <a:endParaRPr lang="zh-CN" altLang="en-US"/>
        </a:p>
      </dgm:t>
    </dgm:pt>
    <dgm:pt modelId="{30515653-BF82-4F8F-A919-407125E27FDD}" type="sibTrans" cxnId="{7A5F39A4-24D9-4890-8D3A-BD35C849508A}">
      <dgm:prSet/>
      <dgm:spPr/>
      <dgm:t>
        <a:bodyPr/>
        <a:lstStyle/>
        <a:p>
          <a:endParaRPr lang="zh-CN" altLang="en-US"/>
        </a:p>
      </dgm:t>
    </dgm:pt>
    <dgm:pt modelId="{92BE6737-D4A3-4DD7-B2A7-81CF64BD0EC0}" type="pres">
      <dgm:prSet presAssocID="{F5DD8DDC-6AD7-42FE-A52C-C4F609B6A56F}" presName="cycle" presStyleCnt="0">
        <dgm:presLayoutVars>
          <dgm:dir/>
          <dgm:resizeHandles val="exact"/>
        </dgm:presLayoutVars>
      </dgm:prSet>
      <dgm:spPr/>
      <dgm:t>
        <a:bodyPr/>
        <a:lstStyle/>
        <a:p>
          <a:endParaRPr lang="zh-CN" altLang="en-US"/>
        </a:p>
      </dgm:t>
    </dgm:pt>
    <dgm:pt modelId="{66852480-F928-48B7-946C-ADD247EFEF24}" type="pres">
      <dgm:prSet presAssocID="{132DC4F0-C8D8-4D08-820B-93711EF97D87}" presName="node" presStyleLbl="node1" presStyleIdx="0" presStyleCnt="6">
        <dgm:presLayoutVars>
          <dgm:bulletEnabled val="1"/>
        </dgm:presLayoutVars>
      </dgm:prSet>
      <dgm:spPr/>
      <dgm:t>
        <a:bodyPr/>
        <a:lstStyle/>
        <a:p>
          <a:endParaRPr lang="zh-CN" altLang="en-US"/>
        </a:p>
      </dgm:t>
    </dgm:pt>
    <dgm:pt modelId="{BDAF54A8-B825-4724-BAC3-486339ACB52E}" type="pres">
      <dgm:prSet presAssocID="{132DC4F0-C8D8-4D08-820B-93711EF97D87}" presName="spNode" presStyleCnt="0"/>
      <dgm:spPr/>
    </dgm:pt>
    <dgm:pt modelId="{229EB692-D855-4312-BD43-0DA61EE65022}" type="pres">
      <dgm:prSet presAssocID="{629E1B5F-0719-4A31-AB1B-8E55659529C8}" presName="sibTrans" presStyleLbl="sibTrans1D1" presStyleIdx="0" presStyleCnt="6"/>
      <dgm:spPr/>
      <dgm:t>
        <a:bodyPr/>
        <a:lstStyle/>
        <a:p>
          <a:endParaRPr lang="zh-CN" altLang="en-US"/>
        </a:p>
      </dgm:t>
    </dgm:pt>
    <dgm:pt modelId="{B5994A73-8368-45F4-A8C0-6C32E4A93B9B}" type="pres">
      <dgm:prSet presAssocID="{B4256617-29C3-4CA2-A4FB-E4F6382F5B38}" presName="node" presStyleLbl="node1" presStyleIdx="1" presStyleCnt="6">
        <dgm:presLayoutVars>
          <dgm:bulletEnabled val="1"/>
        </dgm:presLayoutVars>
      </dgm:prSet>
      <dgm:spPr/>
      <dgm:t>
        <a:bodyPr/>
        <a:lstStyle/>
        <a:p>
          <a:endParaRPr lang="zh-CN" altLang="en-US"/>
        </a:p>
      </dgm:t>
    </dgm:pt>
    <dgm:pt modelId="{0F565948-BBDA-4B75-AAAD-2EBCB69590D7}" type="pres">
      <dgm:prSet presAssocID="{B4256617-29C3-4CA2-A4FB-E4F6382F5B38}" presName="spNode" presStyleCnt="0"/>
      <dgm:spPr/>
    </dgm:pt>
    <dgm:pt modelId="{BFB0DE12-B1A5-4B5A-93F0-983A8B91CFF5}" type="pres">
      <dgm:prSet presAssocID="{088B767B-CB5D-4219-B3EE-108C9D1A2485}" presName="sibTrans" presStyleLbl="sibTrans1D1" presStyleIdx="1" presStyleCnt="6"/>
      <dgm:spPr/>
      <dgm:t>
        <a:bodyPr/>
        <a:lstStyle/>
        <a:p>
          <a:endParaRPr lang="zh-CN" altLang="en-US"/>
        </a:p>
      </dgm:t>
    </dgm:pt>
    <dgm:pt modelId="{C32F7106-7F6F-4D7D-A042-980E38B23FA5}" type="pres">
      <dgm:prSet presAssocID="{48E33890-E066-4449-B533-F2532AC451CC}" presName="node" presStyleLbl="node1" presStyleIdx="2" presStyleCnt="6">
        <dgm:presLayoutVars>
          <dgm:bulletEnabled val="1"/>
        </dgm:presLayoutVars>
      </dgm:prSet>
      <dgm:spPr/>
      <dgm:t>
        <a:bodyPr/>
        <a:lstStyle/>
        <a:p>
          <a:endParaRPr lang="zh-CN" altLang="en-US"/>
        </a:p>
      </dgm:t>
    </dgm:pt>
    <dgm:pt modelId="{F5D45B4C-161E-4C14-9F11-75AD545FE6C1}" type="pres">
      <dgm:prSet presAssocID="{48E33890-E066-4449-B533-F2532AC451CC}" presName="spNode" presStyleCnt="0"/>
      <dgm:spPr/>
    </dgm:pt>
    <dgm:pt modelId="{6A41FC06-6E55-49AB-890F-925520CFC243}" type="pres">
      <dgm:prSet presAssocID="{53F738DD-FD07-4DCE-9CAF-7F35756BA66F}" presName="sibTrans" presStyleLbl="sibTrans1D1" presStyleIdx="2" presStyleCnt="6"/>
      <dgm:spPr/>
      <dgm:t>
        <a:bodyPr/>
        <a:lstStyle/>
        <a:p>
          <a:endParaRPr lang="zh-CN" altLang="en-US"/>
        </a:p>
      </dgm:t>
    </dgm:pt>
    <dgm:pt modelId="{E3BE2794-5139-42D7-A927-47588BBA43B6}" type="pres">
      <dgm:prSet presAssocID="{DAD8501F-BCB8-4B5B-90A9-CFEBF443FB1D}" presName="node" presStyleLbl="node1" presStyleIdx="3" presStyleCnt="6">
        <dgm:presLayoutVars>
          <dgm:bulletEnabled val="1"/>
        </dgm:presLayoutVars>
      </dgm:prSet>
      <dgm:spPr/>
      <dgm:t>
        <a:bodyPr/>
        <a:lstStyle/>
        <a:p>
          <a:endParaRPr lang="zh-CN" altLang="en-US"/>
        </a:p>
      </dgm:t>
    </dgm:pt>
    <dgm:pt modelId="{56D1CAE5-84D7-49D0-A287-AAFE62DC1EED}" type="pres">
      <dgm:prSet presAssocID="{DAD8501F-BCB8-4B5B-90A9-CFEBF443FB1D}" presName="spNode" presStyleCnt="0"/>
      <dgm:spPr/>
    </dgm:pt>
    <dgm:pt modelId="{7EB99446-79F5-4599-AE51-F8C35F3E973F}" type="pres">
      <dgm:prSet presAssocID="{DEA6974D-1DAE-4D53-BD4C-9FC880821A01}" presName="sibTrans" presStyleLbl="sibTrans1D1" presStyleIdx="3" presStyleCnt="6"/>
      <dgm:spPr/>
      <dgm:t>
        <a:bodyPr/>
        <a:lstStyle/>
        <a:p>
          <a:endParaRPr lang="zh-CN" altLang="en-US"/>
        </a:p>
      </dgm:t>
    </dgm:pt>
    <dgm:pt modelId="{4C5BAAF3-8248-438A-8D38-D3EF82574654}" type="pres">
      <dgm:prSet presAssocID="{08A3E819-22B3-4DC2-98F5-902BE69383FC}" presName="node" presStyleLbl="node1" presStyleIdx="4" presStyleCnt="6">
        <dgm:presLayoutVars>
          <dgm:bulletEnabled val="1"/>
        </dgm:presLayoutVars>
      </dgm:prSet>
      <dgm:spPr/>
      <dgm:t>
        <a:bodyPr/>
        <a:lstStyle/>
        <a:p>
          <a:endParaRPr lang="zh-CN" altLang="en-US"/>
        </a:p>
      </dgm:t>
    </dgm:pt>
    <dgm:pt modelId="{A39A550D-16AD-4D89-94FD-94297D184E01}" type="pres">
      <dgm:prSet presAssocID="{08A3E819-22B3-4DC2-98F5-902BE69383FC}" presName="spNode" presStyleCnt="0"/>
      <dgm:spPr/>
    </dgm:pt>
    <dgm:pt modelId="{D22F8A9E-B24A-4096-9F4E-AED21F728E3F}" type="pres">
      <dgm:prSet presAssocID="{77918241-6807-4D88-85C2-6600072450E7}" presName="sibTrans" presStyleLbl="sibTrans1D1" presStyleIdx="4" presStyleCnt="6"/>
      <dgm:spPr/>
      <dgm:t>
        <a:bodyPr/>
        <a:lstStyle/>
        <a:p>
          <a:endParaRPr lang="zh-CN" altLang="en-US"/>
        </a:p>
      </dgm:t>
    </dgm:pt>
    <dgm:pt modelId="{94164528-D4FB-4233-86E9-E90ED9DC5547}" type="pres">
      <dgm:prSet presAssocID="{D675365C-173C-420A-A9FF-E39A5038F2C7}" presName="node" presStyleLbl="node1" presStyleIdx="5" presStyleCnt="6">
        <dgm:presLayoutVars>
          <dgm:bulletEnabled val="1"/>
        </dgm:presLayoutVars>
      </dgm:prSet>
      <dgm:spPr/>
      <dgm:t>
        <a:bodyPr/>
        <a:lstStyle/>
        <a:p>
          <a:endParaRPr lang="zh-CN" altLang="en-US"/>
        </a:p>
      </dgm:t>
    </dgm:pt>
    <dgm:pt modelId="{FC48F049-ED4F-4720-8B7C-E00A948B1904}" type="pres">
      <dgm:prSet presAssocID="{D675365C-173C-420A-A9FF-E39A5038F2C7}" presName="spNode" presStyleCnt="0"/>
      <dgm:spPr/>
    </dgm:pt>
    <dgm:pt modelId="{33D6CA3E-5A91-476A-805F-C5AB7AB10645}" type="pres">
      <dgm:prSet presAssocID="{30515653-BF82-4F8F-A919-407125E27FDD}" presName="sibTrans" presStyleLbl="sibTrans1D1" presStyleIdx="5" presStyleCnt="6"/>
      <dgm:spPr/>
      <dgm:t>
        <a:bodyPr/>
        <a:lstStyle/>
        <a:p>
          <a:endParaRPr lang="zh-CN" altLang="en-US"/>
        </a:p>
      </dgm:t>
    </dgm:pt>
  </dgm:ptLst>
  <dgm:cxnLst>
    <dgm:cxn modelId="{6A5E9ADD-5ADE-4B77-8DFD-AC3A5C8FB8C8}" type="presOf" srcId="{08A3E819-22B3-4DC2-98F5-902BE69383FC}" destId="{4C5BAAF3-8248-438A-8D38-D3EF82574654}" srcOrd="0" destOrd="0" presId="urn:microsoft.com/office/officeart/2005/8/layout/cycle6"/>
    <dgm:cxn modelId="{3C4E5F90-2452-4686-9D91-9569D38C3BB1}" type="presOf" srcId="{DEA6974D-1DAE-4D53-BD4C-9FC880821A01}" destId="{7EB99446-79F5-4599-AE51-F8C35F3E973F}" srcOrd="0" destOrd="0" presId="urn:microsoft.com/office/officeart/2005/8/layout/cycle6"/>
    <dgm:cxn modelId="{43CA4C61-AD5B-4944-892F-868D654FFF93}" type="presOf" srcId="{48E33890-E066-4449-B533-F2532AC451CC}" destId="{C32F7106-7F6F-4D7D-A042-980E38B23FA5}" srcOrd="0" destOrd="0" presId="urn:microsoft.com/office/officeart/2005/8/layout/cycle6"/>
    <dgm:cxn modelId="{C8F06623-428A-4CDD-81D8-7EEFD0686794}" srcId="{F5DD8DDC-6AD7-42FE-A52C-C4F609B6A56F}" destId="{132DC4F0-C8D8-4D08-820B-93711EF97D87}" srcOrd="0" destOrd="0" parTransId="{CFF2C6DB-EA7E-4A95-ADD5-5D044A7CF486}" sibTransId="{629E1B5F-0719-4A31-AB1B-8E55659529C8}"/>
    <dgm:cxn modelId="{5BE6BDC4-DB89-4BDD-BD04-D6A17D0C0A21}" type="presOf" srcId="{132DC4F0-C8D8-4D08-820B-93711EF97D87}" destId="{66852480-F928-48B7-946C-ADD247EFEF24}" srcOrd="0" destOrd="0" presId="urn:microsoft.com/office/officeart/2005/8/layout/cycle6"/>
    <dgm:cxn modelId="{F7C7ED77-D0EE-49E7-A3D4-539A334B647A}" type="presOf" srcId="{DAD8501F-BCB8-4B5B-90A9-CFEBF443FB1D}" destId="{E3BE2794-5139-42D7-A927-47588BBA43B6}" srcOrd="0" destOrd="0" presId="urn:microsoft.com/office/officeart/2005/8/layout/cycle6"/>
    <dgm:cxn modelId="{7A5F39A4-24D9-4890-8D3A-BD35C849508A}" srcId="{F5DD8DDC-6AD7-42FE-A52C-C4F609B6A56F}" destId="{D675365C-173C-420A-A9FF-E39A5038F2C7}" srcOrd="5" destOrd="0" parTransId="{C85308CC-0FA6-4643-85DA-04281C2C6DF2}" sibTransId="{30515653-BF82-4F8F-A919-407125E27FDD}"/>
    <dgm:cxn modelId="{2C1D5477-C60E-4C0F-9AE4-A431C7765734}" type="presOf" srcId="{088B767B-CB5D-4219-B3EE-108C9D1A2485}" destId="{BFB0DE12-B1A5-4B5A-93F0-983A8B91CFF5}" srcOrd="0" destOrd="0" presId="urn:microsoft.com/office/officeart/2005/8/layout/cycle6"/>
    <dgm:cxn modelId="{9CFCD3CE-8A25-4603-ACFF-D242C499434A}" type="presOf" srcId="{B4256617-29C3-4CA2-A4FB-E4F6382F5B38}" destId="{B5994A73-8368-45F4-A8C0-6C32E4A93B9B}" srcOrd="0" destOrd="0" presId="urn:microsoft.com/office/officeart/2005/8/layout/cycle6"/>
    <dgm:cxn modelId="{3310816C-3C9A-411C-87CF-74C02C9BEC57}" type="presOf" srcId="{F5DD8DDC-6AD7-42FE-A52C-C4F609B6A56F}" destId="{92BE6737-D4A3-4DD7-B2A7-81CF64BD0EC0}" srcOrd="0" destOrd="0" presId="urn:microsoft.com/office/officeart/2005/8/layout/cycle6"/>
    <dgm:cxn modelId="{0C986946-381F-4D6B-AF7B-7A3E50564E35}" type="presOf" srcId="{77918241-6807-4D88-85C2-6600072450E7}" destId="{D22F8A9E-B24A-4096-9F4E-AED21F728E3F}" srcOrd="0" destOrd="0" presId="urn:microsoft.com/office/officeart/2005/8/layout/cycle6"/>
    <dgm:cxn modelId="{7830390B-DB41-4C21-AAB9-B96583BFF6D9}" srcId="{F5DD8DDC-6AD7-42FE-A52C-C4F609B6A56F}" destId="{B4256617-29C3-4CA2-A4FB-E4F6382F5B38}" srcOrd="1" destOrd="0" parTransId="{D1F50DEB-8FFB-4193-9506-333EFDF5A784}" sibTransId="{088B767B-CB5D-4219-B3EE-108C9D1A2485}"/>
    <dgm:cxn modelId="{DB140857-4E74-40C3-BFEE-5093FB04AA55}" srcId="{F5DD8DDC-6AD7-42FE-A52C-C4F609B6A56F}" destId="{48E33890-E066-4449-B533-F2532AC451CC}" srcOrd="2" destOrd="0" parTransId="{5FC94287-FCF8-4045-9932-7D9F3319756B}" sibTransId="{53F738DD-FD07-4DCE-9CAF-7F35756BA66F}"/>
    <dgm:cxn modelId="{62BD05C9-5F3C-400E-BE9A-72D4042380C9}" type="presOf" srcId="{D675365C-173C-420A-A9FF-E39A5038F2C7}" destId="{94164528-D4FB-4233-86E9-E90ED9DC5547}" srcOrd="0" destOrd="0" presId="urn:microsoft.com/office/officeart/2005/8/layout/cycle6"/>
    <dgm:cxn modelId="{F7BA5339-8A8E-4BA0-8154-80CB51F5F1C7}" type="presOf" srcId="{53F738DD-FD07-4DCE-9CAF-7F35756BA66F}" destId="{6A41FC06-6E55-49AB-890F-925520CFC243}" srcOrd="0" destOrd="0" presId="urn:microsoft.com/office/officeart/2005/8/layout/cycle6"/>
    <dgm:cxn modelId="{AC2110C2-A11C-479B-B69E-B991644BE9B3}" srcId="{F5DD8DDC-6AD7-42FE-A52C-C4F609B6A56F}" destId="{DAD8501F-BCB8-4B5B-90A9-CFEBF443FB1D}" srcOrd="3" destOrd="0" parTransId="{BC84CAEA-3D1A-4C62-962E-A79853DC5D71}" sibTransId="{DEA6974D-1DAE-4D53-BD4C-9FC880821A01}"/>
    <dgm:cxn modelId="{435E7482-5D72-432C-9918-928E377E52A7}" type="presOf" srcId="{30515653-BF82-4F8F-A919-407125E27FDD}" destId="{33D6CA3E-5A91-476A-805F-C5AB7AB10645}" srcOrd="0" destOrd="0" presId="urn:microsoft.com/office/officeart/2005/8/layout/cycle6"/>
    <dgm:cxn modelId="{7FFFF408-4C63-4EDB-A5BE-A9676CCF2363}" srcId="{F5DD8DDC-6AD7-42FE-A52C-C4F609B6A56F}" destId="{08A3E819-22B3-4DC2-98F5-902BE69383FC}" srcOrd="4" destOrd="0" parTransId="{7FAF432B-EA77-4539-A57C-998695F65C28}" sibTransId="{77918241-6807-4D88-85C2-6600072450E7}"/>
    <dgm:cxn modelId="{DA048B46-DD27-4214-8DA8-1830E0DEAAB7}" type="presOf" srcId="{629E1B5F-0719-4A31-AB1B-8E55659529C8}" destId="{229EB692-D855-4312-BD43-0DA61EE65022}" srcOrd="0" destOrd="0" presId="urn:microsoft.com/office/officeart/2005/8/layout/cycle6"/>
    <dgm:cxn modelId="{9EB4ED15-71F3-4584-B8DF-5E06912BA011}" type="presParOf" srcId="{92BE6737-D4A3-4DD7-B2A7-81CF64BD0EC0}" destId="{66852480-F928-48B7-946C-ADD247EFEF24}" srcOrd="0" destOrd="0" presId="urn:microsoft.com/office/officeart/2005/8/layout/cycle6"/>
    <dgm:cxn modelId="{1EED1CF7-8FAA-48C8-93E2-E8E68CA18658}" type="presParOf" srcId="{92BE6737-D4A3-4DD7-B2A7-81CF64BD0EC0}" destId="{BDAF54A8-B825-4724-BAC3-486339ACB52E}" srcOrd="1" destOrd="0" presId="urn:microsoft.com/office/officeart/2005/8/layout/cycle6"/>
    <dgm:cxn modelId="{5EA4D08F-6617-4B59-B2B9-CC5F78FCA096}" type="presParOf" srcId="{92BE6737-D4A3-4DD7-B2A7-81CF64BD0EC0}" destId="{229EB692-D855-4312-BD43-0DA61EE65022}" srcOrd="2" destOrd="0" presId="urn:microsoft.com/office/officeart/2005/8/layout/cycle6"/>
    <dgm:cxn modelId="{9F4735E5-6E67-4E3D-9094-E53B5F94FD33}" type="presParOf" srcId="{92BE6737-D4A3-4DD7-B2A7-81CF64BD0EC0}" destId="{B5994A73-8368-45F4-A8C0-6C32E4A93B9B}" srcOrd="3" destOrd="0" presId="urn:microsoft.com/office/officeart/2005/8/layout/cycle6"/>
    <dgm:cxn modelId="{38A9754F-37FE-4F93-8A87-65B61C03B3C8}" type="presParOf" srcId="{92BE6737-D4A3-4DD7-B2A7-81CF64BD0EC0}" destId="{0F565948-BBDA-4B75-AAAD-2EBCB69590D7}" srcOrd="4" destOrd="0" presId="urn:microsoft.com/office/officeart/2005/8/layout/cycle6"/>
    <dgm:cxn modelId="{B4214403-AECF-44D4-8E4F-79109AD12490}" type="presParOf" srcId="{92BE6737-D4A3-4DD7-B2A7-81CF64BD0EC0}" destId="{BFB0DE12-B1A5-4B5A-93F0-983A8B91CFF5}" srcOrd="5" destOrd="0" presId="urn:microsoft.com/office/officeart/2005/8/layout/cycle6"/>
    <dgm:cxn modelId="{76260BF4-CD73-4ADC-8FE0-6D38B8CF1D92}" type="presParOf" srcId="{92BE6737-D4A3-4DD7-B2A7-81CF64BD0EC0}" destId="{C32F7106-7F6F-4D7D-A042-980E38B23FA5}" srcOrd="6" destOrd="0" presId="urn:microsoft.com/office/officeart/2005/8/layout/cycle6"/>
    <dgm:cxn modelId="{3B62E957-35B4-4F85-B3A0-16258ACD7AF6}" type="presParOf" srcId="{92BE6737-D4A3-4DD7-B2A7-81CF64BD0EC0}" destId="{F5D45B4C-161E-4C14-9F11-75AD545FE6C1}" srcOrd="7" destOrd="0" presId="urn:microsoft.com/office/officeart/2005/8/layout/cycle6"/>
    <dgm:cxn modelId="{8AC662AB-74C7-4150-9D11-F2423ED179B7}" type="presParOf" srcId="{92BE6737-D4A3-4DD7-B2A7-81CF64BD0EC0}" destId="{6A41FC06-6E55-49AB-890F-925520CFC243}" srcOrd="8" destOrd="0" presId="urn:microsoft.com/office/officeart/2005/8/layout/cycle6"/>
    <dgm:cxn modelId="{06743CA9-9E96-41F6-BC10-65297D11F61B}" type="presParOf" srcId="{92BE6737-D4A3-4DD7-B2A7-81CF64BD0EC0}" destId="{E3BE2794-5139-42D7-A927-47588BBA43B6}" srcOrd="9" destOrd="0" presId="urn:microsoft.com/office/officeart/2005/8/layout/cycle6"/>
    <dgm:cxn modelId="{06894DCF-6010-4562-8146-76561CD23D07}" type="presParOf" srcId="{92BE6737-D4A3-4DD7-B2A7-81CF64BD0EC0}" destId="{56D1CAE5-84D7-49D0-A287-AAFE62DC1EED}" srcOrd="10" destOrd="0" presId="urn:microsoft.com/office/officeart/2005/8/layout/cycle6"/>
    <dgm:cxn modelId="{F141126E-1218-402C-8E52-80D1BECC1F7F}" type="presParOf" srcId="{92BE6737-D4A3-4DD7-B2A7-81CF64BD0EC0}" destId="{7EB99446-79F5-4599-AE51-F8C35F3E973F}" srcOrd="11" destOrd="0" presId="urn:microsoft.com/office/officeart/2005/8/layout/cycle6"/>
    <dgm:cxn modelId="{A7203453-1CF8-4E93-820D-1A10F0E35C5F}" type="presParOf" srcId="{92BE6737-D4A3-4DD7-B2A7-81CF64BD0EC0}" destId="{4C5BAAF3-8248-438A-8D38-D3EF82574654}" srcOrd="12" destOrd="0" presId="urn:microsoft.com/office/officeart/2005/8/layout/cycle6"/>
    <dgm:cxn modelId="{D0F4F2C8-10DC-4131-8C1D-AD474A430269}" type="presParOf" srcId="{92BE6737-D4A3-4DD7-B2A7-81CF64BD0EC0}" destId="{A39A550D-16AD-4D89-94FD-94297D184E01}" srcOrd="13" destOrd="0" presId="urn:microsoft.com/office/officeart/2005/8/layout/cycle6"/>
    <dgm:cxn modelId="{A886A6C3-43E0-48CC-BD61-2ADA6ACDC617}" type="presParOf" srcId="{92BE6737-D4A3-4DD7-B2A7-81CF64BD0EC0}" destId="{D22F8A9E-B24A-4096-9F4E-AED21F728E3F}" srcOrd="14" destOrd="0" presId="urn:microsoft.com/office/officeart/2005/8/layout/cycle6"/>
    <dgm:cxn modelId="{5749C1A7-22CA-425A-AC3F-9B7017067883}" type="presParOf" srcId="{92BE6737-D4A3-4DD7-B2A7-81CF64BD0EC0}" destId="{94164528-D4FB-4233-86E9-E90ED9DC5547}" srcOrd="15" destOrd="0" presId="urn:microsoft.com/office/officeart/2005/8/layout/cycle6"/>
    <dgm:cxn modelId="{FA3F3245-6DF8-4E06-996D-E6C7B6A6E7FD}" type="presParOf" srcId="{92BE6737-D4A3-4DD7-B2A7-81CF64BD0EC0}" destId="{FC48F049-ED4F-4720-8B7C-E00A948B1904}" srcOrd="16" destOrd="0" presId="urn:microsoft.com/office/officeart/2005/8/layout/cycle6"/>
    <dgm:cxn modelId="{AA28058B-C962-4F2B-BA83-E823AE49186D}" type="presParOf" srcId="{92BE6737-D4A3-4DD7-B2A7-81CF64BD0EC0}" destId="{33D6CA3E-5A91-476A-805F-C5AB7AB10645}" srcOrd="17"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93AA0E8-792F-4FCC-97B3-83824558087B}" type="doc">
      <dgm:prSet loTypeId="urn:microsoft.com/office/officeart/2005/8/layout/hList1" loCatId="list" qsTypeId="urn:microsoft.com/office/officeart/2005/8/quickstyle/simple4" qsCatId="simple" csTypeId="urn:microsoft.com/office/officeart/2005/8/colors/accent0_1" csCatId="mainScheme" phldr="1"/>
      <dgm:spPr/>
      <dgm:t>
        <a:bodyPr/>
        <a:lstStyle/>
        <a:p>
          <a:endParaRPr lang="zh-CN" altLang="en-US"/>
        </a:p>
      </dgm:t>
    </dgm:pt>
    <dgm:pt modelId="{F9CA1C12-970A-487B-A3FB-7A0B9EF026E3}">
      <dgm:prSet phldrT="[文本]" custT="1"/>
      <dgm:spPr/>
      <dgm:t>
        <a:bodyPr/>
        <a:lstStyle/>
        <a:p>
          <a:r>
            <a:rPr lang="zh-CN" altLang="en-US" sz="1800" b="0" dirty="0" smtClean="0">
              <a:latin typeface="+mn-ea"/>
              <a:ea typeface="+mn-ea"/>
            </a:rPr>
            <a:t>基地：</a:t>
          </a:r>
          <a:r>
            <a:rPr lang="en-US" altLang="zh-CN" sz="1800" b="0" dirty="0" smtClean="0">
              <a:latin typeface="+mn-ea"/>
              <a:ea typeface="+mn-ea"/>
            </a:rPr>
            <a:t>CMP</a:t>
          </a:r>
          <a:r>
            <a:rPr lang="zh-CN" altLang="en-US" sz="1800" b="0" dirty="0" smtClean="0">
              <a:latin typeface="+mn-ea"/>
              <a:ea typeface="+mn-ea"/>
            </a:rPr>
            <a:t>平台建设</a:t>
          </a:r>
          <a:endParaRPr lang="zh-CN" altLang="en-US" sz="1800" b="0" dirty="0">
            <a:latin typeface="+mn-ea"/>
            <a:ea typeface="+mn-ea"/>
          </a:endParaRPr>
        </a:p>
      </dgm:t>
    </dgm:pt>
    <dgm:pt modelId="{05EF7E50-ED21-4141-9A90-E770BD648BEF}" type="parTrans" cxnId="{CB6C638F-C3DF-4FE8-9977-4AF59429285A}">
      <dgm:prSet/>
      <dgm:spPr/>
      <dgm:t>
        <a:bodyPr/>
        <a:lstStyle/>
        <a:p>
          <a:endParaRPr lang="zh-CN" altLang="en-US" sz="1600" b="0">
            <a:latin typeface="+mn-ea"/>
            <a:ea typeface="+mn-ea"/>
          </a:endParaRPr>
        </a:p>
      </dgm:t>
    </dgm:pt>
    <dgm:pt modelId="{106A8B3E-A756-4B4E-B81D-517E9FF30C0C}" type="sibTrans" cxnId="{CB6C638F-C3DF-4FE8-9977-4AF59429285A}">
      <dgm:prSet/>
      <dgm:spPr/>
      <dgm:t>
        <a:bodyPr/>
        <a:lstStyle/>
        <a:p>
          <a:endParaRPr lang="zh-CN" altLang="en-US" sz="1600" b="0">
            <a:latin typeface="+mn-ea"/>
            <a:ea typeface="+mn-ea"/>
          </a:endParaRPr>
        </a:p>
      </dgm:t>
    </dgm:pt>
    <dgm:pt modelId="{6AE0EFB1-77E8-470E-8CB7-E9E8A9356DD3}">
      <dgm:prSet phldrT="[文本]" custT="1"/>
      <dgm:spPr/>
      <dgm:t>
        <a:bodyPr/>
        <a:lstStyle/>
        <a:p>
          <a:r>
            <a:rPr lang="zh-CN" altLang="en-US" sz="1800" b="0" dirty="0" smtClean="0">
              <a:latin typeface="+mn-ea"/>
              <a:ea typeface="+mn-ea"/>
            </a:rPr>
            <a:t>基地：</a:t>
          </a:r>
          <a:r>
            <a:rPr lang="en-US" altLang="zh-CN" sz="1800" b="0" dirty="0" err="1" smtClean="0">
              <a:latin typeface="+mn-ea"/>
              <a:ea typeface="+mn-ea"/>
            </a:rPr>
            <a:t>Onenet</a:t>
          </a:r>
          <a:r>
            <a:rPr lang="zh-CN" altLang="en-US" sz="1800" b="0" dirty="0" smtClean="0">
              <a:latin typeface="+mn-ea"/>
              <a:ea typeface="+mn-ea"/>
            </a:rPr>
            <a:t>支撑</a:t>
          </a:r>
          <a:endParaRPr lang="zh-CN" altLang="en-US" sz="1800" b="0" dirty="0">
            <a:latin typeface="+mn-ea"/>
            <a:ea typeface="+mn-ea"/>
          </a:endParaRPr>
        </a:p>
      </dgm:t>
    </dgm:pt>
    <dgm:pt modelId="{34C2072A-BE5D-4232-8E5D-157E4CBA45F5}" type="parTrans" cxnId="{70ECE04D-B2D4-4398-98CC-F94ED937F94D}">
      <dgm:prSet/>
      <dgm:spPr/>
      <dgm:t>
        <a:bodyPr/>
        <a:lstStyle/>
        <a:p>
          <a:endParaRPr lang="zh-CN" altLang="en-US" sz="1600" b="0">
            <a:latin typeface="+mn-ea"/>
            <a:ea typeface="+mn-ea"/>
          </a:endParaRPr>
        </a:p>
      </dgm:t>
    </dgm:pt>
    <dgm:pt modelId="{4CA5DE88-E396-4EDC-9049-E4963E4D3CD4}" type="sibTrans" cxnId="{70ECE04D-B2D4-4398-98CC-F94ED937F94D}">
      <dgm:prSet/>
      <dgm:spPr/>
      <dgm:t>
        <a:bodyPr/>
        <a:lstStyle/>
        <a:p>
          <a:endParaRPr lang="zh-CN" altLang="en-US" sz="1600" b="0">
            <a:latin typeface="+mn-ea"/>
            <a:ea typeface="+mn-ea"/>
          </a:endParaRPr>
        </a:p>
      </dgm:t>
    </dgm:pt>
    <dgm:pt modelId="{2286934D-C03D-43CF-8495-AD7BD11485D0}">
      <dgm:prSet phldrT="[文本]" custT="1"/>
      <dgm:spPr/>
      <dgm:t>
        <a:bodyPr/>
        <a:lstStyle/>
        <a:p>
          <a:r>
            <a:rPr lang="zh-CN" altLang="en-US" sz="1400" b="0" dirty="0" smtClean="0">
              <a:latin typeface="+mn-ea"/>
              <a:ea typeface="+mn-ea"/>
            </a:rPr>
            <a:t>初期</a:t>
          </a:r>
          <a:r>
            <a:rPr lang="zh-CN" sz="1400" b="0" dirty="0" smtClean="0">
              <a:latin typeface="+mn-ea"/>
              <a:ea typeface="+mn-ea"/>
            </a:rPr>
            <a:t>预算为</a:t>
          </a:r>
          <a:r>
            <a:rPr lang="en-US" sz="1400" b="0" dirty="0" smtClean="0">
              <a:latin typeface="+mn-ea"/>
              <a:ea typeface="+mn-ea"/>
            </a:rPr>
            <a:t>1.1</a:t>
          </a:r>
          <a:r>
            <a:rPr lang="zh-CN" sz="1400" b="0" dirty="0" smtClean="0">
              <a:latin typeface="+mn-ea"/>
              <a:ea typeface="+mn-ea"/>
            </a:rPr>
            <a:t>亿，物联网基地集中建设，同时也提供开放的方式，提供线下集成方案。</a:t>
          </a:r>
          <a:r>
            <a:rPr lang="zh-CN" altLang="en-US" sz="1400" b="0" dirty="0" smtClean="0">
              <a:solidFill>
                <a:srgbClr val="FF0000"/>
              </a:solidFill>
              <a:latin typeface="+mn-ea"/>
              <a:ea typeface="+mn-ea"/>
            </a:rPr>
            <a:t>各省均有参与合作空间</a:t>
          </a:r>
          <a:endParaRPr lang="zh-CN" altLang="en-US" sz="1400" b="0" dirty="0">
            <a:solidFill>
              <a:srgbClr val="FF0000"/>
            </a:solidFill>
            <a:latin typeface="+mn-ea"/>
            <a:ea typeface="+mn-ea"/>
          </a:endParaRPr>
        </a:p>
      </dgm:t>
    </dgm:pt>
    <dgm:pt modelId="{4E1E5DE6-58A3-44C3-A97A-AA5B0B1A406D}" type="parTrans" cxnId="{3034197F-20C2-432D-8C1B-ABDCCE528704}">
      <dgm:prSet/>
      <dgm:spPr/>
      <dgm:t>
        <a:bodyPr/>
        <a:lstStyle/>
        <a:p>
          <a:endParaRPr lang="zh-CN" altLang="en-US" sz="1600" b="0">
            <a:latin typeface="+mn-ea"/>
            <a:ea typeface="+mn-ea"/>
          </a:endParaRPr>
        </a:p>
      </dgm:t>
    </dgm:pt>
    <dgm:pt modelId="{AA64B222-3CA2-4C9D-AD8B-E25242942084}" type="sibTrans" cxnId="{3034197F-20C2-432D-8C1B-ABDCCE528704}">
      <dgm:prSet/>
      <dgm:spPr/>
      <dgm:t>
        <a:bodyPr/>
        <a:lstStyle/>
        <a:p>
          <a:endParaRPr lang="zh-CN" altLang="en-US" sz="1600" b="0">
            <a:latin typeface="+mn-ea"/>
            <a:ea typeface="+mn-ea"/>
          </a:endParaRPr>
        </a:p>
      </dgm:t>
    </dgm:pt>
    <dgm:pt modelId="{4C4F340D-B2A3-43FD-A73F-957001A2DE30}">
      <dgm:prSet phldrT="[文本]" custT="1"/>
      <dgm:spPr/>
      <dgm:t>
        <a:bodyPr/>
        <a:lstStyle/>
        <a:p>
          <a:r>
            <a:rPr lang="en-US" sz="1400" b="0" dirty="0" smtClean="0">
              <a:latin typeface="+mn-ea"/>
              <a:ea typeface="+mn-ea"/>
            </a:rPr>
            <a:t>CMP</a:t>
          </a:r>
          <a:r>
            <a:rPr lang="zh-CN" altLang="en-US" sz="1400" b="0" dirty="0" smtClean="0">
              <a:latin typeface="+mn-ea"/>
              <a:ea typeface="+mn-ea"/>
            </a:rPr>
            <a:t>：</a:t>
          </a:r>
          <a:r>
            <a:rPr lang="zh-CN" sz="1400" b="0" dirty="0" smtClean="0">
              <a:latin typeface="+mn-ea"/>
              <a:ea typeface="+mn-ea"/>
            </a:rPr>
            <a:t>负责卡的管理，由物联网基地集中建设，预算在</a:t>
          </a:r>
          <a:r>
            <a:rPr lang="en-US" sz="1400" b="0" dirty="0" smtClean="0">
              <a:latin typeface="+mn-ea"/>
              <a:ea typeface="+mn-ea"/>
            </a:rPr>
            <a:t>1</a:t>
          </a:r>
          <a:r>
            <a:rPr lang="zh-CN" sz="1400" b="0" dirty="0" smtClean="0">
              <a:latin typeface="+mn-ea"/>
              <a:ea typeface="+mn-ea"/>
            </a:rPr>
            <a:t>亿左右，</a:t>
          </a:r>
          <a:endParaRPr lang="zh-CN" altLang="en-US" sz="1400" b="0" dirty="0">
            <a:latin typeface="+mn-ea"/>
            <a:ea typeface="+mn-ea"/>
          </a:endParaRPr>
        </a:p>
      </dgm:t>
    </dgm:pt>
    <dgm:pt modelId="{F7C79D6B-FF35-41E3-8E37-8CF4ED4EC1E1}" type="parTrans" cxnId="{C29CC999-A48E-481C-B98E-58DABC32B0FC}">
      <dgm:prSet/>
      <dgm:spPr/>
      <dgm:t>
        <a:bodyPr/>
        <a:lstStyle/>
        <a:p>
          <a:endParaRPr lang="zh-CN" altLang="en-US" sz="1600" b="0">
            <a:latin typeface="+mn-ea"/>
            <a:ea typeface="+mn-ea"/>
          </a:endParaRPr>
        </a:p>
      </dgm:t>
    </dgm:pt>
    <dgm:pt modelId="{B59DA008-4A43-49E0-8FCA-C3F2DFF3592B}" type="sibTrans" cxnId="{C29CC999-A48E-481C-B98E-58DABC32B0FC}">
      <dgm:prSet/>
      <dgm:spPr/>
      <dgm:t>
        <a:bodyPr/>
        <a:lstStyle/>
        <a:p>
          <a:endParaRPr lang="zh-CN" altLang="en-US" sz="1600" b="0">
            <a:latin typeface="+mn-ea"/>
            <a:ea typeface="+mn-ea"/>
          </a:endParaRPr>
        </a:p>
      </dgm:t>
    </dgm:pt>
    <dgm:pt modelId="{80A5D171-C4C2-45BD-8A10-1956E13244B0}">
      <dgm:prSet phldrT="[文本]" custT="1"/>
      <dgm:spPr/>
      <dgm:t>
        <a:bodyPr/>
        <a:lstStyle/>
        <a:p>
          <a:endParaRPr lang="zh-CN" altLang="en-US" sz="1200" b="0" dirty="0">
            <a:latin typeface="+mn-ea"/>
            <a:ea typeface="+mn-ea"/>
          </a:endParaRPr>
        </a:p>
      </dgm:t>
    </dgm:pt>
    <dgm:pt modelId="{21270B4C-D09C-459F-A60E-8E7683953DD7}" type="parTrans" cxnId="{92CBB4DF-4909-4225-BA3E-1E4982BE880C}">
      <dgm:prSet/>
      <dgm:spPr/>
      <dgm:t>
        <a:bodyPr/>
        <a:lstStyle/>
        <a:p>
          <a:endParaRPr lang="zh-CN" altLang="en-US" sz="1600" b="0">
            <a:latin typeface="+mn-ea"/>
            <a:ea typeface="+mn-ea"/>
          </a:endParaRPr>
        </a:p>
      </dgm:t>
    </dgm:pt>
    <dgm:pt modelId="{CCF2E067-0CB9-452B-A72B-8690C7B908E1}" type="sibTrans" cxnId="{92CBB4DF-4909-4225-BA3E-1E4982BE880C}">
      <dgm:prSet/>
      <dgm:spPr/>
      <dgm:t>
        <a:bodyPr/>
        <a:lstStyle/>
        <a:p>
          <a:endParaRPr lang="zh-CN" altLang="en-US" sz="1600" b="0">
            <a:latin typeface="+mn-ea"/>
            <a:ea typeface="+mn-ea"/>
          </a:endParaRPr>
        </a:p>
      </dgm:t>
    </dgm:pt>
    <dgm:pt modelId="{A681D621-F48B-4FA9-857D-ACA325B9176F}">
      <dgm:prSet custT="1"/>
      <dgm:spPr/>
      <dgm:t>
        <a:bodyPr/>
        <a:lstStyle/>
        <a:p>
          <a:r>
            <a:rPr lang="zh-CN" altLang="en-US" sz="1800" b="0" dirty="0" smtClean="0">
              <a:latin typeface="+mn-ea"/>
              <a:ea typeface="+mn-ea"/>
            </a:rPr>
            <a:t>各省：物联网业务支撑</a:t>
          </a:r>
        </a:p>
      </dgm:t>
    </dgm:pt>
    <dgm:pt modelId="{E6029147-BBF8-49E4-9E8B-971318522642}" type="parTrans" cxnId="{5C4B134D-52D4-47C2-8F82-B95E6ED633C1}">
      <dgm:prSet/>
      <dgm:spPr/>
      <dgm:t>
        <a:bodyPr/>
        <a:lstStyle/>
        <a:p>
          <a:endParaRPr lang="zh-CN" altLang="en-US" sz="1600" b="0">
            <a:latin typeface="+mn-ea"/>
            <a:ea typeface="+mn-ea"/>
          </a:endParaRPr>
        </a:p>
      </dgm:t>
    </dgm:pt>
    <dgm:pt modelId="{F10C20E7-4D52-4EA1-B656-EE35DE092ABD}" type="sibTrans" cxnId="{5C4B134D-52D4-47C2-8F82-B95E6ED633C1}">
      <dgm:prSet/>
      <dgm:spPr/>
      <dgm:t>
        <a:bodyPr/>
        <a:lstStyle/>
        <a:p>
          <a:endParaRPr lang="zh-CN" altLang="en-US" sz="1600" b="0">
            <a:latin typeface="+mn-ea"/>
            <a:ea typeface="+mn-ea"/>
          </a:endParaRPr>
        </a:p>
      </dgm:t>
    </dgm:pt>
    <dgm:pt modelId="{1BD61DE2-7DC8-423D-ABCA-5E4736DFEC43}">
      <dgm:prSet phldrT="[文本]" custT="1"/>
      <dgm:spPr/>
      <dgm:t>
        <a:bodyPr/>
        <a:lstStyle/>
        <a:p>
          <a:r>
            <a:rPr lang="zh-CN" altLang="en-US" sz="1400" b="0" dirty="0" smtClean="0">
              <a:solidFill>
                <a:srgbClr val="FF0000"/>
              </a:solidFill>
              <a:latin typeface="+mn-ea"/>
              <a:ea typeface="+mn-ea"/>
            </a:rPr>
            <a:t>运营支撑有合作机会</a:t>
          </a:r>
          <a:endParaRPr lang="zh-CN" altLang="en-US" sz="1400" b="0" dirty="0">
            <a:solidFill>
              <a:srgbClr val="FF0000"/>
            </a:solidFill>
            <a:latin typeface="+mn-ea"/>
            <a:ea typeface="+mn-ea"/>
          </a:endParaRPr>
        </a:p>
      </dgm:t>
    </dgm:pt>
    <dgm:pt modelId="{8B5EAC50-6950-4E8B-AD09-8ABCAFD6AFFE}" type="parTrans" cxnId="{5B96EA7D-EDF9-4BF9-9188-8005EBE2AFFF}">
      <dgm:prSet/>
      <dgm:spPr/>
      <dgm:t>
        <a:bodyPr/>
        <a:lstStyle/>
        <a:p>
          <a:endParaRPr lang="zh-CN" altLang="en-US" sz="1600" b="0">
            <a:latin typeface="+mn-ea"/>
            <a:ea typeface="+mn-ea"/>
          </a:endParaRPr>
        </a:p>
      </dgm:t>
    </dgm:pt>
    <dgm:pt modelId="{62AB61B1-E7D5-42EC-ABBC-F756D7954585}" type="sibTrans" cxnId="{5B96EA7D-EDF9-4BF9-9188-8005EBE2AFFF}">
      <dgm:prSet/>
      <dgm:spPr/>
      <dgm:t>
        <a:bodyPr/>
        <a:lstStyle/>
        <a:p>
          <a:endParaRPr lang="zh-CN" altLang="en-US" sz="1600" b="0">
            <a:latin typeface="+mn-ea"/>
            <a:ea typeface="+mn-ea"/>
          </a:endParaRPr>
        </a:p>
      </dgm:t>
    </dgm:pt>
    <dgm:pt modelId="{2B7BC42A-74BA-4B2A-A677-2B0CF2D030D2}">
      <dgm:prSet phldrT="[文本]" custT="1"/>
      <dgm:spPr/>
      <dgm:t>
        <a:bodyPr/>
        <a:lstStyle/>
        <a:p>
          <a:r>
            <a:rPr lang="zh-CN" altLang="en-US" sz="1400" b="0" dirty="0" smtClean="0">
              <a:latin typeface="+mn-ea"/>
              <a:ea typeface="+mn-ea"/>
            </a:rPr>
            <a:t>安全：</a:t>
          </a:r>
          <a:r>
            <a:rPr lang="zh-CN" sz="1400" b="0" dirty="0" smtClean="0">
              <a:latin typeface="+mn-ea"/>
              <a:ea typeface="+mn-ea"/>
            </a:rPr>
            <a:t>对于</a:t>
          </a:r>
          <a:r>
            <a:rPr lang="en-US" sz="1400" b="0" dirty="0" err="1" smtClean="0">
              <a:solidFill>
                <a:srgbClr val="FF0000"/>
              </a:solidFill>
              <a:latin typeface="+mn-ea"/>
              <a:ea typeface="+mn-ea"/>
            </a:rPr>
            <a:t>OneNet</a:t>
          </a:r>
          <a:r>
            <a:rPr lang="zh-CN" sz="1400" b="0" dirty="0" smtClean="0">
              <a:solidFill>
                <a:srgbClr val="FF0000"/>
              </a:solidFill>
              <a:latin typeface="+mn-ea"/>
              <a:ea typeface="+mn-ea"/>
            </a:rPr>
            <a:t>安全方面，物联网基地对卓望表达了合作意向。</a:t>
          </a:r>
          <a:endParaRPr lang="zh-CN" altLang="en-US" sz="1400" b="0" dirty="0">
            <a:solidFill>
              <a:srgbClr val="FF0000"/>
            </a:solidFill>
            <a:latin typeface="+mn-ea"/>
            <a:ea typeface="+mn-ea"/>
          </a:endParaRPr>
        </a:p>
      </dgm:t>
    </dgm:pt>
    <dgm:pt modelId="{9C533B62-4E7B-49EF-93EA-FC1B2295F25C}" type="parTrans" cxnId="{0CBB32D4-A2CA-42BF-90A4-4C4D7E3E2DB7}">
      <dgm:prSet/>
      <dgm:spPr/>
      <dgm:t>
        <a:bodyPr/>
        <a:lstStyle/>
        <a:p>
          <a:endParaRPr lang="zh-CN" altLang="en-US" sz="1600" b="0">
            <a:latin typeface="+mn-ea"/>
            <a:ea typeface="+mn-ea"/>
          </a:endParaRPr>
        </a:p>
      </dgm:t>
    </dgm:pt>
    <dgm:pt modelId="{C32A4551-0D8B-49EB-88E4-1E2CE9AA8A3A}" type="sibTrans" cxnId="{0CBB32D4-A2CA-42BF-90A4-4C4D7E3E2DB7}">
      <dgm:prSet/>
      <dgm:spPr/>
      <dgm:t>
        <a:bodyPr/>
        <a:lstStyle/>
        <a:p>
          <a:endParaRPr lang="zh-CN" altLang="en-US" sz="1600" b="0">
            <a:latin typeface="+mn-ea"/>
            <a:ea typeface="+mn-ea"/>
          </a:endParaRPr>
        </a:p>
      </dgm:t>
    </dgm:pt>
    <dgm:pt modelId="{50038AA7-FBA6-4D66-A32D-B97CF27C96D7}">
      <dgm:prSet custT="1"/>
      <dgm:spPr/>
      <dgm:t>
        <a:bodyPr/>
        <a:lstStyle/>
        <a:p>
          <a:r>
            <a:rPr lang="zh-CN" sz="1400" b="0" dirty="0" smtClean="0">
              <a:latin typeface="+mn-ea"/>
              <a:ea typeface="+mn-ea"/>
            </a:rPr>
            <a:t>各省</a:t>
          </a:r>
          <a:r>
            <a:rPr lang="zh-CN" altLang="en-US" sz="1400" b="0" dirty="0" smtClean="0">
              <a:latin typeface="+mn-ea"/>
              <a:ea typeface="+mn-ea"/>
            </a:rPr>
            <a:t>负责</a:t>
          </a:r>
          <a:r>
            <a:rPr lang="zh-CN" sz="1400" b="0" dirty="0" smtClean="0">
              <a:latin typeface="+mn-ea"/>
              <a:ea typeface="+mn-ea"/>
            </a:rPr>
            <a:t>为用户提供物联网终端的管理，涉及性能监控，位置管理，业务开通等多方面的服务，</a:t>
          </a:r>
          <a:endParaRPr lang="zh-CN" altLang="en-US" sz="1400" b="0" dirty="0" smtClean="0">
            <a:latin typeface="+mn-ea"/>
            <a:ea typeface="+mn-ea"/>
          </a:endParaRPr>
        </a:p>
      </dgm:t>
    </dgm:pt>
    <dgm:pt modelId="{92A360D0-145D-42BB-AFDA-FF1573C841B9}" type="parTrans" cxnId="{A9120FAE-14DC-4EE5-9B25-C943F552B61D}">
      <dgm:prSet/>
      <dgm:spPr/>
      <dgm:t>
        <a:bodyPr/>
        <a:lstStyle/>
        <a:p>
          <a:endParaRPr lang="zh-CN" altLang="en-US" b="0">
            <a:latin typeface="+mn-ea"/>
            <a:ea typeface="+mn-ea"/>
          </a:endParaRPr>
        </a:p>
      </dgm:t>
    </dgm:pt>
    <dgm:pt modelId="{E760D590-D251-430E-8665-149B0C2898F7}" type="sibTrans" cxnId="{A9120FAE-14DC-4EE5-9B25-C943F552B61D}">
      <dgm:prSet/>
      <dgm:spPr/>
      <dgm:t>
        <a:bodyPr/>
        <a:lstStyle/>
        <a:p>
          <a:endParaRPr lang="zh-CN" altLang="en-US" b="0">
            <a:latin typeface="+mn-ea"/>
            <a:ea typeface="+mn-ea"/>
          </a:endParaRPr>
        </a:p>
      </dgm:t>
    </dgm:pt>
    <dgm:pt modelId="{A58C565B-F08E-40B6-B556-67F3CBE45192}">
      <dgm:prSet custT="1"/>
      <dgm:spPr/>
      <dgm:t>
        <a:bodyPr/>
        <a:lstStyle/>
        <a:p>
          <a:r>
            <a:rPr lang="zh-CN" sz="1400" b="0" dirty="0" smtClean="0">
              <a:latin typeface="+mn-ea"/>
              <a:ea typeface="+mn-ea"/>
            </a:rPr>
            <a:t>各省的平台建设预计在</a:t>
          </a:r>
          <a:r>
            <a:rPr lang="en-US" sz="1400" b="0" dirty="0" smtClean="0">
              <a:latin typeface="+mn-ea"/>
              <a:ea typeface="+mn-ea"/>
            </a:rPr>
            <a:t>5000</a:t>
          </a:r>
          <a:r>
            <a:rPr lang="zh-CN" sz="1400" b="0" dirty="0" smtClean="0">
              <a:latin typeface="+mn-ea"/>
              <a:ea typeface="+mn-ea"/>
            </a:rPr>
            <a:t>万</a:t>
          </a:r>
          <a:r>
            <a:rPr lang="en-US" sz="1400" b="0" dirty="0" smtClean="0">
              <a:latin typeface="+mn-ea"/>
              <a:ea typeface="+mn-ea"/>
            </a:rPr>
            <a:t>-6000</a:t>
          </a:r>
          <a:r>
            <a:rPr lang="zh-CN" sz="1400" b="0" dirty="0" smtClean="0">
              <a:latin typeface="+mn-ea"/>
              <a:ea typeface="+mn-ea"/>
            </a:rPr>
            <a:t>万左右的市场规模</a:t>
          </a:r>
          <a:endParaRPr lang="zh-CN" altLang="en-US" sz="1400" b="0" dirty="0" smtClean="0">
            <a:latin typeface="+mn-ea"/>
            <a:ea typeface="+mn-ea"/>
          </a:endParaRPr>
        </a:p>
      </dgm:t>
    </dgm:pt>
    <dgm:pt modelId="{40041871-F71D-4AAE-91D5-3526A2C53E3C}" type="parTrans" cxnId="{4ED93B77-4D99-49E2-9C9D-2BFDD64D23B5}">
      <dgm:prSet/>
      <dgm:spPr/>
      <dgm:t>
        <a:bodyPr/>
        <a:lstStyle/>
        <a:p>
          <a:endParaRPr lang="zh-CN" altLang="en-US" b="0">
            <a:latin typeface="+mn-ea"/>
            <a:ea typeface="+mn-ea"/>
          </a:endParaRPr>
        </a:p>
      </dgm:t>
    </dgm:pt>
    <dgm:pt modelId="{5E483B61-BD39-43E5-9B70-55405611AF4D}" type="sibTrans" cxnId="{4ED93B77-4D99-49E2-9C9D-2BFDD64D23B5}">
      <dgm:prSet/>
      <dgm:spPr/>
      <dgm:t>
        <a:bodyPr/>
        <a:lstStyle/>
        <a:p>
          <a:endParaRPr lang="zh-CN" altLang="en-US" b="0">
            <a:latin typeface="+mn-ea"/>
            <a:ea typeface="+mn-ea"/>
          </a:endParaRPr>
        </a:p>
      </dgm:t>
    </dgm:pt>
    <dgm:pt modelId="{9AD05941-0E13-4CCD-B257-74EA860679EF}">
      <dgm:prSet custT="1"/>
      <dgm:spPr/>
      <dgm:t>
        <a:bodyPr/>
        <a:lstStyle/>
        <a:p>
          <a:r>
            <a:rPr lang="zh-CN" altLang="en-US" sz="1400" b="0" dirty="0" smtClean="0">
              <a:solidFill>
                <a:srgbClr val="FF0000"/>
              </a:solidFill>
              <a:latin typeface="+mn-ea"/>
              <a:ea typeface="+mn-ea"/>
            </a:rPr>
            <a:t>卓望可参与管理平台建设</a:t>
          </a:r>
        </a:p>
      </dgm:t>
    </dgm:pt>
    <dgm:pt modelId="{5B27A8CB-1468-417E-952C-578FC6654EB4}" type="parTrans" cxnId="{A523B901-0BB8-427E-94CC-AEE8C6D8AA23}">
      <dgm:prSet/>
      <dgm:spPr/>
      <dgm:t>
        <a:bodyPr/>
        <a:lstStyle/>
        <a:p>
          <a:endParaRPr lang="zh-CN" altLang="en-US" b="0">
            <a:latin typeface="+mn-ea"/>
            <a:ea typeface="+mn-ea"/>
          </a:endParaRPr>
        </a:p>
      </dgm:t>
    </dgm:pt>
    <dgm:pt modelId="{3ED4A903-E7CD-4451-9627-139E9BF4F369}" type="sibTrans" cxnId="{A523B901-0BB8-427E-94CC-AEE8C6D8AA23}">
      <dgm:prSet/>
      <dgm:spPr/>
      <dgm:t>
        <a:bodyPr/>
        <a:lstStyle/>
        <a:p>
          <a:endParaRPr lang="zh-CN" altLang="en-US" b="0">
            <a:latin typeface="+mn-ea"/>
            <a:ea typeface="+mn-ea"/>
          </a:endParaRPr>
        </a:p>
      </dgm:t>
    </dgm:pt>
    <dgm:pt modelId="{E97E400E-D906-4AE9-A99B-C0C8D1AA9FE5}">
      <dgm:prSet phldrT="[文本]" custT="1"/>
      <dgm:spPr/>
      <dgm:t>
        <a:bodyPr/>
        <a:lstStyle/>
        <a:p>
          <a:r>
            <a:rPr lang="en-US" sz="1400" b="0" dirty="0" smtClean="0">
              <a:latin typeface="+mn-ea"/>
              <a:ea typeface="+mn-ea"/>
            </a:rPr>
            <a:t>CMP</a:t>
          </a:r>
          <a:r>
            <a:rPr lang="zh-CN" sz="1400" b="0" dirty="0" smtClean="0">
              <a:latin typeface="+mn-ea"/>
              <a:ea typeface="+mn-ea"/>
            </a:rPr>
            <a:t>将分为计费，运营支撑，门户等多个子项目，</a:t>
          </a:r>
          <a:r>
            <a:rPr lang="zh-CN" altLang="en-US" sz="1400" b="0" dirty="0" smtClean="0">
              <a:solidFill>
                <a:srgbClr val="FF0000"/>
              </a:solidFill>
              <a:latin typeface="+mn-ea"/>
              <a:ea typeface="+mn-ea"/>
            </a:rPr>
            <a:t>卓望可参与运营支撑和门户建设</a:t>
          </a:r>
          <a:endParaRPr lang="zh-CN" altLang="en-US" sz="1400" b="0" dirty="0">
            <a:latin typeface="+mn-ea"/>
            <a:ea typeface="+mn-ea"/>
          </a:endParaRPr>
        </a:p>
      </dgm:t>
    </dgm:pt>
    <dgm:pt modelId="{5C983238-D2D8-4393-A813-02924BAECD45}" type="parTrans" cxnId="{FB59310D-A575-4539-A173-A2F9D450D7F6}">
      <dgm:prSet/>
      <dgm:spPr/>
      <dgm:t>
        <a:bodyPr/>
        <a:lstStyle/>
        <a:p>
          <a:endParaRPr lang="zh-CN" altLang="en-US" b="0">
            <a:latin typeface="+mn-ea"/>
            <a:ea typeface="+mn-ea"/>
          </a:endParaRPr>
        </a:p>
      </dgm:t>
    </dgm:pt>
    <dgm:pt modelId="{34A89DAE-8133-402C-9101-0208A0234774}" type="sibTrans" cxnId="{FB59310D-A575-4539-A173-A2F9D450D7F6}">
      <dgm:prSet/>
      <dgm:spPr/>
      <dgm:t>
        <a:bodyPr/>
        <a:lstStyle/>
        <a:p>
          <a:endParaRPr lang="zh-CN" altLang="en-US" b="0">
            <a:latin typeface="+mn-ea"/>
            <a:ea typeface="+mn-ea"/>
          </a:endParaRPr>
        </a:p>
      </dgm:t>
    </dgm:pt>
    <dgm:pt modelId="{25A0773E-0607-4D4F-8AB1-6C2D2DF6A2CF}">
      <dgm:prSet custT="1"/>
      <dgm:spPr/>
      <dgm:t>
        <a:bodyPr/>
        <a:lstStyle/>
        <a:p>
          <a:r>
            <a:rPr lang="zh-CN" altLang="en-US" sz="1800" b="0" dirty="0" smtClean="0">
              <a:solidFill>
                <a:srgbClr val="FF0000"/>
              </a:solidFill>
              <a:latin typeface="+mn-ea"/>
              <a:ea typeface="+mn-ea"/>
            </a:rPr>
            <a:t>各省：应用合作伙伴</a:t>
          </a:r>
        </a:p>
      </dgm:t>
    </dgm:pt>
    <dgm:pt modelId="{DA867BF3-627F-4F80-B18F-3D0875300CF6}" type="parTrans" cxnId="{EC1D3CEB-FEB8-40AC-B1FD-6A395C66D076}">
      <dgm:prSet/>
      <dgm:spPr/>
      <dgm:t>
        <a:bodyPr/>
        <a:lstStyle/>
        <a:p>
          <a:endParaRPr lang="zh-CN" altLang="en-US"/>
        </a:p>
      </dgm:t>
    </dgm:pt>
    <dgm:pt modelId="{BDE6306A-D1AD-4C9A-9F40-EB0F7FA4C241}" type="sibTrans" cxnId="{EC1D3CEB-FEB8-40AC-B1FD-6A395C66D076}">
      <dgm:prSet/>
      <dgm:spPr/>
      <dgm:t>
        <a:bodyPr/>
        <a:lstStyle/>
        <a:p>
          <a:endParaRPr lang="zh-CN" altLang="en-US"/>
        </a:p>
      </dgm:t>
    </dgm:pt>
    <dgm:pt modelId="{5A53A5BA-78F8-4066-9FE0-059B8FCC3495}">
      <dgm:prSet custT="1"/>
      <dgm:spPr/>
      <dgm:t>
        <a:bodyPr/>
        <a:lstStyle/>
        <a:p>
          <a:r>
            <a:rPr lang="zh-CN" altLang="en-US" sz="1400" b="0" dirty="0" smtClean="0">
              <a:solidFill>
                <a:schemeClr val="tx1"/>
              </a:solidFill>
              <a:latin typeface="+mn-ea"/>
              <a:ea typeface="+mn-ea"/>
            </a:rPr>
            <a:t>为各省提供</a:t>
          </a:r>
          <a:r>
            <a:rPr lang="en-US" altLang="zh-CN" sz="1400" b="0" dirty="0" err="1" smtClean="0">
              <a:solidFill>
                <a:schemeClr val="tx1"/>
              </a:solidFill>
              <a:latin typeface="+mn-ea"/>
              <a:ea typeface="+mn-ea"/>
            </a:rPr>
            <a:t>IoT</a:t>
          </a:r>
          <a:r>
            <a:rPr lang="zh-CN" altLang="en-US" sz="1400" b="0" dirty="0" smtClean="0">
              <a:solidFill>
                <a:schemeClr val="tx1"/>
              </a:solidFill>
              <a:latin typeface="+mn-ea"/>
              <a:ea typeface="+mn-ea"/>
            </a:rPr>
            <a:t>物联网行业解决方案，如医疗，家庭，智慧城市等</a:t>
          </a:r>
        </a:p>
      </dgm:t>
    </dgm:pt>
    <dgm:pt modelId="{BBAFF1BF-8613-43F2-AFD4-981F94B3B380}" type="parTrans" cxnId="{2706528B-E241-44CE-9E5D-C99B75EB9A0C}">
      <dgm:prSet/>
      <dgm:spPr/>
      <dgm:t>
        <a:bodyPr/>
        <a:lstStyle/>
        <a:p>
          <a:endParaRPr lang="zh-CN" altLang="en-US"/>
        </a:p>
      </dgm:t>
    </dgm:pt>
    <dgm:pt modelId="{018E8C94-40D6-4139-A1FC-69E5F112A2BD}" type="sibTrans" cxnId="{2706528B-E241-44CE-9E5D-C99B75EB9A0C}">
      <dgm:prSet/>
      <dgm:spPr/>
      <dgm:t>
        <a:bodyPr/>
        <a:lstStyle/>
        <a:p>
          <a:endParaRPr lang="zh-CN" altLang="en-US"/>
        </a:p>
      </dgm:t>
    </dgm:pt>
    <dgm:pt modelId="{46A1E7CF-7A52-41C5-A50B-23F372776D97}">
      <dgm:prSet custT="1"/>
      <dgm:spPr/>
      <dgm:t>
        <a:bodyPr/>
        <a:lstStyle/>
        <a:p>
          <a:r>
            <a:rPr lang="zh-CN" altLang="en-US" sz="1400" b="0" dirty="0" smtClean="0">
              <a:solidFill>
                <a:schemeClr val="tx1"/>
              </a:solidFill>
              <a:latin typeface="+mn-ea"/>
              <a:ea typeface="+mn-ea"/>
            </a:rPr>
            <a:t>与各省移动一起为行业提供集成的</a:t>
          </a:r>
          <a:r>
            <a:rPr lang="en-US" altLang="zh-CN" sz="1400" b="0" dirty="0" err="1" smtClean="0">
              <a:solidFill>
                <a:schemeClr val="tx1"/>
              </a:solidFill>
              <a:latin typeface="+mn-ea"/>
              <a:ea typeface="+mn-ea"/>
            </a:rPr>
            <a:t>IoT</a:t>
          </a:r>
          <a:r>
            <a:rPr lang="zh-CN" altLang="en-US" sz="1400" b="0" dirty="0" smtClean="0">
              <a:solidFill>
                <a:schemeClr val="tx1"/>
              </a:solidFill>
              <a:latin typeface="+mn-ea"/>
              <a:ea typeface="+mn-ea"/>
            </a:rPr>
            <a:t>项目</a:t>
          </a:r>
        </a:p>
      </dgm:t>
    </dgm:pt>
    <dgm:pt modelId="{568FB6B6-9EAC-49BA-ADB0-CFFA4C994E28}" type="parTrans" cxnId="{EFEC612E-5EE5-4A0C-9A3F-2D12AC274621}">
      <dgm:prSet/>
      <dgm:spPr/>
      <dgm:t>
        <a:bodyPr/>
        <a:lstStyle/>
        <a:p>
          <a:endParaRPr lang="zh-CN" altLang="en-US"/>
        </a:p>
      </dgm:t>
    </dgm:pt>
    <dgm:pt modelId="{2969948A-D8BF-4BF6-8FD4-784C91AFF110}" type="sibTrans" cxnId="{EFEC612E-5EE5-4A0C-9A3F-2D12AC274621}">
      <dgm:prSet/>
      <dgm:spPr/>
      <dgm:t>
        <a:bodyPr/>
        <a:lstStyle/>
        <a:p>
          <a:endParaRPr lang="zh-CN" altLang="en-US"/>
        </a:p>
      </dgm:t>
    </dgm:pt>
    <dgm:pt modelId="{4516DC3B-5761-4065-99EF-A87DE965FED0}" type="pres">
      <dgm:prSet presAssocID="{E93AA0E8-792F-4FCC-97B3-83824558087B}" presName="Name0" presStyleCnt="0">
        <dgm:presLayoutVars>
          <dgm:dir/>
          <dgm:animLvl val="lvl"/>
          <dgm:resizeHandles val="exact"/>
        </dgm:presLayoutVars>
      </dgm:prSet>
      <dgm:spPr/>
      <dgm:t>
        <a:bodyPr/>
        <a:lstStyle/>
        <a:p>
          <a:endParaRPr lang="zh-CN" altLang="en-US"/>
        </a:p>
      </dgm:t>
    </dgm:pt>
    <dgm:pt modelId="{1E72894F-4087-4062-BD71-BB2E816911DE}" type="pres">
      <dgm:prSet presAssocID="{F9CA1C12-970A-487B-A3FB-7A0B9EF026E3}" presName="composite" presStyleCnt="0"/>
      <dgm:spPr/>
      <dgm:t>
        <a:bodyPr/>
        <a:lstStyle/>
        <a:p>
          <a:endParaRPr lang="zh-CN" altLang="en-US"/>
        </a:p>
      </dgm:t>
    </dgm:pt>
    <dgm:pt modelId="{DFF9B6EE-9C15-4CEF-B0AA-7C4630710979}" type="pres">
      <dgm:prSet presAssocID="{F9CA1C12-970A-487B-A3FB-7A0B9EF026E3}" presName="parTx" presStyleLbl="alignNode1" presStyleIdx="0" presStyleCnt="4">
        <dgm:presLayoutVars>
          <dgm:chMax val="0"/>
          <dgm:chPref val="0"/>
          <dgm:bulletEnabled val="1"/>
        </dgm:presLayoutVars>
      </dgm:prSet>
      <dgm:spPr/>
      <dgm:t>
        <a:bodyPr/>
        <a:lstStyle/>
        <a:p>
          <a:endParaRPr lang="zh-CN" altLang="en-US"/>
        </a:p>
      </dgm:t>
    </dgm:pt>
    <dgm:pt modelId="{A1539FA7-566E-4904-94ED-4FC5611EB5B5}" type="pres">
      <dgm:prSet presAssocID="{F9CA1C12-970A-487B-A3FB-7A0B9EF026E3}" presName="desTx" presStyleLbl="alignAccFollowNode1" presStyleIdx="0" presStyleCnt="4">
        <dgm:presLayoutVars>
          <dgm:bulletEnabled val="1"/>
        </dgm:presLayoutVars>
      </dgm:prSet>
      <dgm:spPr/>
      <dgm:t>
        <a:bodyPr/>
        <a:lstStyle/>
        <a:p>
          <a:endParaRPr lang="zh-CN" altLang="en-US"/>
        </a:p>
      </dgm:t>
    </dgm:pt>
    <dgm:pt modelId="{47CDE124-E47D-4FD6-88B4-443B18F2B393}" type="pres">
      <dgm:prSet presAssocID="{106A8B3E-A756-4B4E-B81D-517E9FF30C0C}" presName="space" presStyleCnt="0"/>
      <dgm:spPr/>
      <dgm:t>
        <a:bodyPr/>
        <a:lstStyle/>
        <a:p>
          <a:endParaRPr lang="zh-CN" altLang="en-US"/>
        </a:p>
      </dgm:t>
    </dgm:pt>
    <dgm:pt modelId="{29B1492E-1460-4999-8414-5F29A435E37E}" type="pres">
      <dgm:prSet presAssocID="{6AE0EFB1-77E8-470E-8CB7-E9E8A9356DD3}" presName="composite" presStyleCnt="0"/>
      <dgm:spPr/>
      <dgm:t>
        <a:bodyPr/>
        <a:lstStyle/>
        <a:p>
          <a:endParaRPr lang="zh-CN" altLang="en-US"/>
        </a:p>
      </dgm:t>
    </dgm:pt>
    <dgm:pt modelId="{DF9DC574-C0E4-4096-8E1A-D6DE0E823147}" type="pres">
      <dgm:prSet presAssocID="{6AE0EFB1-77E8-470E-8CB7-E9E8A9356DD3}" presName="parTx" presStyleLbl="alignNode1" presStyleIdx="1" presStyleCnt="4">
        <dgm:presLayoutVars>
          <dgm:chMax val="0"/>
          <dgm:chPref val="0"/>
          <dgm:bulletEnabled val="1"/>
        </dgm:presLayoutVars>
      </dgm:prSet>
      <dgm:spPr/>
      <dgm:t>
        <a:bodyPr/>
        <a:lstStyle/>
        <a:p>
          <a:endParaRPr lang="zh-CN" altLang="en-US"/>
        </a:p>
      </dgm:t>
    </dgm:pt>
    <dgm:pt modelId="{0EF6ABC3-7A43-4EE2-9306-5D92FBCC8934}" type="pres">
      <dgm:prSet presAssocID="{6AE0EFB1-77E8-470E-8CB7-E9E8A9356DD3}" presName="desTx" presStyleLbl="alignAccFollowNode1" presStyleIdx="1" presStyleCnt="4">
        <dgm:presLayoutVars>
          <dgm:bulletEnabled val="1"/>
        </dgm:presLayoutVars>
      </dgm:prSet>
      <dgm:spPr/>
      <dgm:t>
        <a:bodyPr/>
        <a:lstStyle/>
        <a:p>
          <a:endParaRPr lang="zh-CN" altLang="en-US"/>
        </a:p>
      </dgm:t>
    </dgm:pt>
    <dgm:pt modelId="{2D21F2CD-C63D-4F37-9883-230FCC352892}" type="pres">
      <dgm:prSet presAssocID="{4CA5DE88-E396-4EDC-9049-E4963E4D3CD4}" presName="space" presStyleCnt="0"/>
      <dgm:spPr/>
      <dgm:t>
        <a:bodyPr/>
        <a:lstStyle/>
        <a:p>
          <a:endParaRPr lang="zh-CN" altLang="en-US"/>
        </a:p>
      </dgm:t>
    </dgm:pt>
    <dgm:pt modelId="{F0C61BD1-D258-472B-A3A6-C2E7B8C233C1}" type="pres">
      <dgm:prSet presAssocID="{A681D621-F48B-4FA9-857D-ACA325B9176F}" presName="composite" presStyleCnt="0"/>
      <dgm:spPr/>
      <dgm:t>
        <a:bodyPr/>
        <a:lstStyle/>
        <a:p>
          <a:endParaRPr lang="zh-CN" altLang="en-US"/>
        </a:p>
      </dgm:t>
    </dgm:pt>
    <dgm:pt modelId="{EA6F13A9-FD13-4873-BD46-B2C083423146}" type="pres">
      <dgm:prSet presAssocID="{A681D621-F48B-4FA9-857D-ACA325B9176F}" presName="parTx" presStyleLbl="alignNode1" presStyleIdx="2" presStyleCnt="4">
        <dgm:presLayoutVars>
          <dgm:chMax val="0"/>
          <dgm:chPref val="0"/>
          <dgm:bulletEnabled val="1"/>
        </dgm:presLayoutVars>
      </dgm:prSet>
      <dgm:spPr/>
      <dgm:t>
        <a:bodyPr/>
        <a:lstStyle/>
        <a:p>
          <a:endParaRPr lang="zh-CN" altLang="en-US"/>
        </a:p>
      </dgm:t>
    </dgm:pt>
    <dgm:pt modelId="{3F804A55-E0BA-47C5-95BE-5D9306B3AA3F}" type="pres">
      <dgm:prSet presAssocID="{A681D621-F48B-4FA9-857D-ACA325B9176F}" presName="desTx" presStyleLbl="alignAccFollowNode1" presStyleIdx="2" presStyleCnt="4">
        <dgm:presLayoutVars>
          <dgm:bulletEnabled val="1"/>
        </dgm:presLayoutVars>
      </dgm:prSet>
      <dgm:spPr/>
      <dgm:t>
        <a:bodyPr/>
        <a:lstStyle/>
        <a:p>
          <a:endParaRPr lang="zh-CN" altLang="en-US"/>
        </a:p>
      </dgm:t>
    </dgm:pt>
    <dgm:pt modelId="{1F802A24-1817-41BE-BA3B-379EEC7C2E66}" type="pres">
      <dgm:prSet presAssocID="{F10C20E7-4D52-4EA1-B656-EE35DE092ABD}" presName="space" presStyleCnt="0"/>
      <dgm:spPr/>
    </dgm:pt>
    <dgm:pt modelId="{0739287D-D98D-4634-B7F8-4C921219D165}" type="pres">
      <dgm:prSet presAssocID="{25A0773E-0607-4D4F-8AB1-6C2D2DF6A2CF}" presName="composite" presStyleCnt="0"/>
      <dgm:spPr/>
    </dgm:pt>
    <dgm:pt modelId="{84893582-47DD-4984-BE2D-85F5658E7355}" type="pres">
      <dgm:prSet presAssocID="{25A0773E-0607-4D4F-8AB1-6C2D2DF6A2CF}" presName="parTx" presStyleLbl="alignNode1" presStyleIdx="3" presStyleCnt="4">
        <dgm:presLayoutVars>
          <dgm:chMax val="0"/>
          <dgm:chPref val="0"/>
          <dgm:bulletEnabled val="1"/>
        </dgm:presLayoutVars>
      </dgm:prSet>
      <dgm:spPr/>
      <dgm:t>
        <a:bodyPr/>
        <a:lstStyle/>
        <a:p>
          <a:endParaRPr lang="zh-CN" altLang="en-US"/>
        </a:p>
      </dgm:t>
    </dgm:pt>
    <dgm:pt modelId="{70A887A5-59E2-4474-8E75-74DF14224FF4}" type="pres">
      <dgm:prSet presAssocID="{25A0773E-0607-4D4F-8AB1-6C2D2DF6A2CF}" presName="desTx" presStyleLbl="alignAccFollowNode1" presStyleIdx="3" presStyleCnt="4">
        <dgm:presLayoutVars>
          <dgm:bulletEnabled val="1"/>
        </dgm:presLayoutVars>
      </dgm:prSet>
      <dgm:spPr/>
      <dgm:t>
        <a:bodyPr/>
        <a:lstStyle/>
        <a:p>
          <a:endParaRPr lang="zh-CN" altLang="en-US"/>
        </a:p>
      </dgm:t>
    </dgm:pt>
  </dgm:ptLst>
  <dgm:cxnLst>
    <dgm:cxn modelId="{92CBB4DF-4909-4225-BA3E-1E4982BE880C}" srcId="{F9CA1C12-970A-487B-A3FB-7A0B9EF026E3}" destId="{80A5D171-C4C2-45BD-8A10-1956E13244B0}" srcOrd="3" destOrd="0" parTransId="{21270B4C-D09C-459F-A60E-8E7683953DD7}" sibTransId="{CCF2E067-0CB9-452B-A72B-8690C7B908E1}"/>
    <dgm:cxn modelId="{CCE88B63-0584-4783-B68D-26312D9472A5}" type="presOf" srcId="{1BD61DE2-7DC8-423D-ABCA-5E4736DFEC43}" destId="{A1539FA7-566E-4904-94ED-4FC5611EB5B5}" srcOrd="0" destOrd="2" presId="urn:microsoft.com/office/officeart/2005/8/layout/hList1"/>
    <dgm:cxn modelId="{9062997A-1259-4EDC-8B4D-7A3CEBD86456}" type="presOf" srcId="{46A1E7CF-7A52-41C5-A50B-23F372776D97}" destId="{70A887A5-59E2-4474-8E75-74DF14224FF4}" srcOrd="0" destOrd="1" presId="urn:microsoft.com/office/officeart/2005/8/layout/hList1"/>
    <dgm:cxn modelId="{5B96EA7D-EDF9-4BF9-9188-8005EBE2AFFF}" srcId="{F9CA1C12-970A-487B-A3FB-7A0B9EF026E3}" destId="{1BD61DE2-7DC8-423D-ABCA-5E4736DFEC43}" srcOrd="2" destOrd="0" parTransId="{8B5EAC50-6950-4E8B-AD09-8ABCAFD6AFFE}" sibTransId="{62AB61B1-E7D5-42EC-ABBC-F756D7954585}"/>
    <dgm:cxn modelId="{1AA3D782-BA56-4277-9569-4965CBE94940}" type="presOf" srcId="{E97E400E-D906-4AE9-A99B-C0C8D1AA9FE5}" destId="{A1539FA7-566E-4904-94ED-4FC5611EB5B5}" srcOrd="0" destOrd="1" presId="urn:microsoft.com/office/officeart/2005/8/layout/hList1"/>
    <dgm:cxn modelId="{70ECE04D-B2D4-4398-98CC-F94ED937F94D}" srcId="{E93AA0E8-792F-4FCC-97B3-83824558087B}" destId="{6AE0EFB1-77E8-470E-8CB7-E9E8A9356DD3}" srcOrd="1" destOrd="0" parTransId="{34C2072A-BE5D-4232-8E5D-157E4CBA45F5}" sibTransId="{4CA5DE88-E396-4EDC-9049-E4963E4D3CD4}"/>
    <dgm:cxn modelId="{520AB938-B6CC-49C5-8904-21F51E40B9AB}" type="presOf" srcId="{5A53A5BA-78F8-4066-9FE0-059B8FCC3495}" destId="{70A887A5-59E2-4474-8E75-74DF14224FF4}" srcOrd="0" destOrd="0" presId="urn:microsoft.com/office/officeart/2005/8/layout/hList1"/>
    <dgm:cxn modelId="{4ED93B77-4D99-49E2-9C9D-2BFDD64D23B5}" srcId="{A681D621-F48B-4FA9-857D-ACA325B9176F}" destId="{A58C565B-F08E-40B6-B556-67F3CBE45192}" srcOrd="1" destOrd="0" parTransId="{40041871-F71D-4AAE-91D5-3526A2C53E3C}" sibTransId="{5E483B61-BD39-43E5-9B70-55405611AF4D}"/>
    <dgm:cxn modelId="{A523B901-0BB8-427E-94CC-AEE8C6D8AA23}" srcId="{A681D621-F48B-4FA9-857D-ACA325B9176F}" destId="{9AD05941-0E13-4CCD-B257-74EA860679EF}" srcOrd="2" destOrd="0" parTransId="{5B27A8CB-1468-417E-952C-578FC6654EB4}" sibTransId="{3ED4A903-E7CD-4451-9627-139E9BF4F369}"/>
    <dgm:cxn modelId="{3034197F-20C2-432D-8C1B-ABDCCE528704}" srcId="{6AE0EFB1-77E8-470E-8CB7-E9E8A9356DD3}" destId="{2286934D-C03D-43CF-8495-AD7BD11485D0}" srcOrd="0" destOrd="0" parTransId="{4E1E5DE6-58A3-44C3-A97A-AA5B0B1A406D}" sibTransId="{AA64B222-3CA2-4C9D-AD8B-E25242942084}"/>
    <dgm:cxn modelId="{A9120FAE-14DC-4EE5-9B25-C943F552B61D}" srcId="{A681D621-F48B-4FA9-857D-ACA325B9176F}" destId="{50038AA7-FBA6-4D66-A32D-B97CF27C96D7}" srcOrd="0" destOrd="0" parTransId="{92A360D0-145D-42BB-AFDA-FF1573C841B9}" sibTransId="{E760D590-D251-430E-8665-149B0C2898F7}"/>
    <dgm:cxn modelId="{CB6C638F-C3DF-4FE8-9977-4AF59429285A}" srcId="{E93AA0E8-792F-4FCC-97B3-83824558087B}" destId="{F9CA1C12-970A-487B-A3FB-7A0B9EF026E3}" srcOrd="0" destOrd="0" parTransId="{05EF7E50-ED21-4141-9A90-E770BD648BEF}" sibTransId="{106A8B3E-A756-4B4E-B81D-517E9FF30C0C}"/>
    <dgm:cxn modelId="{460A5CDC-B6AE-4637-8B5C-A35849A0BA55}" type="presOf" srcId="{9AD05941-0E13-4CCD-B257-74EA860679EF}" destId="{3F804A55-E0BA-47C5-95BE-5D9306B3AA3F}" srcOrd="0" destOrd="2" presId="urn:microsoft.com/office/officeart/2005/8/layout/hList1"/>
    <dgm:cxn modelId="{50654BAB-351A-4812-9CA9-E3AF35EE2E3A}" type="presOf" srcId="{A681D621-F48B-4FA9-857D-ACA325B9176F}" destId="{EA6F13A9-FD13-4873-BD46-B2C083423146}" srcOrd="0" destOrd="0" presId="urn:microsoft.com/office/officeart/2005/8/layout/hList1"/>
    <dgm:cxn modelId="{44A997EC-BDC5-4AE4-BD7F-FEB2D2923B6D}" type="presOf" srcId="{6AE0EFB1-77E8-470E-8CB7-E9E8A9356DD3}" destId="{DF9DC574-C0E4-4096-8E1A-D6DE0E823147}" srcOrd="0" destOrd="0" presId="urn:microsoft.com/office/officeart/2005/8/layout/hList1"/>
    <dgm:cxn modelId="{17724C84-2B09-4C80-B437-9D57C03848CD}" type="presOf" srcId="{80A5D171-C4C2-45BD-8A10-1956E13244B0}" destId="{A1539FA7-566E-4904-94ED-4FC5611EB5B5}" srcOrd="0" destOrd="3" presId="urn:microsoft.com/office/officeart/2005/8/layout/hList1"/>
    <dgm:cxn modelId="{CC0D8465-609A-409F-AEDC-AF716E136FFD}" type="presOf" srcId="{4C4F340D-B2A3-43FD-A73F-957001A2DE30}" destId="{A1539FA7-566E-4904-94ED-4FC5611EB5B5}" srcOrd="0" destOrd="0" presId="urn:microsoft.com/office/officeart/2005/8/layout/hList1"/>
    <dgm:cxn modelId="{EFEC612E-5EE5-4A0C-9A3F-2D12AC274621}" srcId="{25A0773E-0607-4D4F-8AB1-6C2D2DF6A2CF}" destId="{46A1E7CF-7A52-41C5-A50B-23F372776D97}" srcOrd="1" destOrd="0" parTransId="{568FB6B6-9EAC-49BA-ADB0-CFFA4C994E28}" sibTransId="{2969948A-D8BF-4BF6-8FD4-784C91AFF110}"/>
    <dgm:cxn modelId="{A6C307B4-6E2E-49C6-B864-C4C24751FCFE}" type="presOf" srcId="{25A0773E-0607-4D4F-8AB1-6C2D2DF6A2CF}" destId="{84893582-47DD-4984-BE2D-85F5658E7355}" srcOrd="0" destOrd="0" presId="urn:microsoft.com/office/officeart/2005/8/layout/hList1"/>
    <dgm:cxn modelId="{B57B51B5-9C81-481E-9A91-08628330E863}" type="presOf" srcId="{F9CA1C12-970A-487B-A3FB-7A0B9EF026E3}" destId="{DFF9B6EE-9C15-4CEF-B0AA-7C4630710979}" srcOrd="0" destOrd="0" presId="urn:microsoft.com/office/officeart/2005/8/layout/hList1"/>
    <dgm:cxn modelId="{FB59310D-A575-4539-A173-A2F9D450D7F6}" srcId="{F9CA1C12-970A-487B-A3FB-7A0B9EF026E3}" destId="{E97E400E-D906-4AE9-A99B-C0C8D1AA9FE5}" srcOrd="1" destOrd="0" parTransId="{5C983238-D2D8-4393-A813-02924BAECD45}" sibTransId="{34A89DAE-8133-402C-9101-0208A0234774}"/>
    <dgm:cxn modelId="{EC1D3CEB-FEB8-40AC-B1FD-6A395C66D076}" srcId="{E93AA0E8-792F-4FCC-97B3-83824558087B}" destId="{25A0773E-0607-4D4F-8AB1-6C2D2DF6A2CF}" srcOrd="3" destOrd="0" parTransId="{DA867BF3-627F-4F80-B18F-3D0875300CF6}" sibTransId="{BDE6306A-D1AD-4C9A-9F40-EB0F7FA4C241}"/>
    <dgm:cxn modelId="{6DD588A5-A37D-4BFD-9B05-231B8A8A680E}" type="presOf" srcId="{50038AA7-FBA6-4D66-A32D-B97CF27C96D7}" destId="{3F804A55-E0BA-47C5-95BE-5D9306B3AA3F}" srcOrd="0" destOrd="0" presId="urn:microsoft.com/office/officeart/2005/8/layout/hList1"/>
    <dgm:cxn modelId="{2706528B-E241-44CE-9E5D-C99B75EB9A0C}" srcId="{25A0773E-0607-4D4F-8AB1-6C2D2DF6A2CF}" destId="{5A53A5BA-78F8-4066-9FE0-059B8FCC3495}" srcOrd="0" destOrd="0" parTransId="{BBAFF1BF-8613-43F2-AFD4-981F94B3B380}" sibTransId="{018E8C94-40D6-4139-A1FC-69E5F112A2BD}"/>
    <dgm:cxn modelId="{3EF7243D-875A-4134-A011-38291A67BB51}" type="presOf" srcId="{E93AA0E8-792F-4FCC-97B3-83824558087B}" destId="{4516DC3B-5761-4065-99EF-A87DE965FED0}" srcOrd="0" destOrd="0" presId="urn:microsoft.com/office/officeart/2005/8/layout/hList1"/>
    <dgm:cxn modelId="{EC4BCCA1-6E5E-4C0F-BC43-D4F5C5A0A88B}" type="presOf" srcId="{2286934D-C03D-43CF-8495-AD7BD11485D0}" destId="{0EF6ABC3-7A43-4EE2-9306-5D92FBCC8934}" srcOrd="0" destOrd="0" presId="urn:microsoft.com/office/officeart/2005/8/layout/hList1"/>
    <dgm:cxn modelId="{8F9438D0-BF0A-4B25-9C64-C66B3F0FBCB2}" type="presOf" srcId="{2B7BC42A-74BA-4B2A-A677-2B0CF2D030D2}" destId="{0EF6ABC3-7A43-4EE2-9306-5D92FBCC8934}" srcOrd="0" destOrd="1" presId="urn:microsoft.com/office/officeart/2005/8/layout/hList1"/>
    <dgm:cxn modelId="{5C4B134D-52D4-47C2-8F82-B95E6ED633C1}" srcId="{E93AA0E8-792F-4FCC-97B3-83824558087B}" destId="{A681D621-F48B-4FA9-857D-ACA325B9176F}" srcOrd="2" destOrd="0" parTransId="{E6029147-BBF8-49E4-9E8B-971318522642}" sibTransId="{F10C20E7-4D52-4EA1-B656-EE35DE092ABD}"/>
    <dgm:cxn modelId="{C29CC999-A48E-481C-B98E-58DABC32B0FC}" srcId="{F9CA1C12-970A-487B-A3FB-7A0B9EF026E3}" destId="{4C4F340D-B2A3-43FD-A73F-957001A2DE30}" srcOrd="0" destOrd="0" parTransId="{F7C79D6B-FF35-41E3-8E37-8CF4ED4EC1E1}" sibTransId="{B59DA008-4A43-49E0-8FCA-C3F2DFF3592B}"/>
    <dgm:cxn modelId="{1EC8C07A-27ED-4125-9305-1327A575AB55}" type="presOf" srcId="{A58C565B-F08E-40B6-B556-67F3CBE45192}" destId="{3F804A55-E0BA-47C5-95BE-5D9306B3AA3F}" srcOrd="0" destOrd="1" presId="urn:microsoft.com/office/officeart/2005/8/layout/hList1"/>
    <dgm:cxn modelId="{0CBB32D4-A2CA-42BF-90A4-4C4D7E3E2DB7}" srcId="{6AE0EFB1-77E8-470E-8CB7-E9E8A9356DD3}" destId="{2B7BC42A-74BA-4B2A-A677-2B0CF2D030D2}" srcOrd="1" destOrd="0" parTransId="{9C533B62-4E7B-49EF-93EA-FC1B2295F25C}" sibTransId="{C32A4551-0D8B-49EB-88E4-1E2CE9AA8A3A}"/>
    <dgm:cxn modelId="{E0B4D0CD-DE37-4EB5-A97E-73BF99DE8D64}" type="presParOf" srcId="{4516DC3B-5761-4065-99EF-A87DE965FED0}" destId="{1E72894F-4087-4062-BD71-BB2E816911DE}" srcOrd="0" destOrd="0" presId="urn:microsoft.com/office/officeart/2005/8/layout/hList1"/>
    <dgm:cxn modelId="{A4ED6647-F9B2-4AEC-8058-FD2651AF9F61}" type="presParOf" srcId="{1E72894F-4087-4062-BD71-BB2E816911DE}" destId="{DFF9B6EE-9C15-4CEF-B0AA-7C4630710979}" srcOrd="0" destOrd="0" presId="urn:microsoft.com/office/officeart/2005/8/layout/hList1"/>
    <dgm:cxn modelId="{4F4B28CE-3D2B-4D2B-8FA1-8E7CDA76544D}" type="presParOf" srcId="{1E72894F-4087-4062-BD71-BB2E816911DE}" destId="{A1539FA7-566E-4904-94ED-4FC5611EB5B5}" srcOrd="1" destOrd="0" presId="urn:microsoft.com/office/officeart/2005/8/layout/hList1"/>
    <dgm:cxn modelId="{2E5E8900-F07B-4C9D-A298-452513FFC3B8}" type="presParOf" srcId="{4516DC3B-5761-4065-99EF-A87DE965FED0}" destId="{47CDE124-E47D-4FD6-88B4-443B18F2B393}" srcOrd="1" destOrd="0" presId="urn:microsoft.com/office/officeart/2005/8/layout/hList1"/>
    <dgm:cxn modelId="{F1B6ED25-9789-45CA-8B8E-9221984A0ED8}" type="presParOf" srcId="{4516DC3B-5761-4065-99EF-A87DE965FED0}" destId="{29B1492E-1460-4999-8414-5F29A435E37E}" srcOrd="2" destOrd="0" presId="urn:microsoft.com/office/officeart/2005/8/layout/hList1"/>
    <dgm:cxn modelId="{D848F32B-B07E-4A70-BD7B-F6388ED3D74A}" type="presParOf" srcId="{29B1492E-1460-4999-8414-5F29A435E37E}" destId="{DF9DC574-C0E4-4096-8E1A-D6DE0E823147}" srcOrd="0" destOrd="0" presId="urn:microsoft.com/office/officeart/2005/8/layout/hList1"/>
    <dgm:cxn modelId="{B0F87CC4-2875-41D8-89D7-BE299105075E}" type="presParOf" srcId="{29B1492E-1460-4999-8414-5F29A435E37E}" destId="{0EF6ABC3-7A43-4EE2-9306-5D92FBCC8934}" srcOrd="1" destOrd="0" presId="urn:microsoft.com/office/officeart/2005/8/layout/hList1"/>
    <dgm:cxn modelId="{7C4FDA6A-63BC-40EC-BC28-5D169A5CD0B9}" type="presParOf" srcId="{4516DC3B-5761-4065-99EF-A87DE965FED0}" destId="{2D21F2CD-C63D-4F37-9883-230FCC352892}" srcOrd="3" destOrd="0" presId="urn:microsoft.com/office/officeart/2005/8/layout/hList1"/>
    <dgm:cxn modelId="{6B647479-8D57-4439-A344-5E5FECBF40F8}" type="presParOf" srcId="{4516DC3B-5761-4065-99EF-A87DE965FED0}" destId="{F0C61BD1-D258-472B-A3A6-C2E7B8C233C1}" srcOrd="4" destOrd="0" presId="urn:microsoft.com/office/officeart/2005/8/layout/hList1"/>
    <dgm:cxn modelId="{B1ABC942-5A9A-4FF4-B5A5-D3F18496504F}" type="presParOf" srcId="{F0C61BD1-D258-472B-A3A6-C2E7B8C233C1}" destId="{EA6F13A9-FD13-4873-BD46-B2C083423146}" srcOrd="0" destOrd="0" presId="urn:microsoft.com/office/officeart/2005/8/layout/hList1"/>
    <dgm:cxn modelId="{898BA746-394C-4A2C-9849-7ED0E6A35C37}" type="presParOf" srcId="{F0C61BD1-D258-472B-A3A6-C2E7B8C233C1}" destId="{3F804A55-E0BA-47C5-95BE-5D9306B3AA3F}" srcOrd="1" destOrd="0" presId="urn:microsoft.com/office/officeart/2005/8/layout/hList1"/>
    <dgm:cxn modelId="{61C7F110-EAAA-4FF9-A61F-5FA1783D8AEB}" type="presParOf" srcId="{4516DC3B-5761-4065-99EF-A87DE965FED0}" destId="{1F802A24-1817-41BE-BA3B-379EEC7C2E66}" srcOrd="5" destOrd="0" presId="urn:microsoft.com/office/officeart/2005/8/layout/hList1"/>
    <dgm:cxn modelId="{72D17970-CBC2-47A1-880D-646ACB6934B7}" type="presParOf" srcId="{4516DC3B-5761-4065-99EF-A87DE965FED0}" destId="{0739287D-D98D-4634-B7F8-4C921219D165}" srcOrd="6" destOrd="0" presId="urn:microsoft.com/office/officeart/2005/8/layout/hList1"/>
    <dgm:cxn modelId="{BA6FD4C4-FB4D-4DC4-84C2-DCE21FD552BE}" type="presParOf" srcId="{0739287D-D98D-4634-B7F8-4C921219D165}" destId="{84893582-47DD-4984-BE2D-85F5658E7355}" srcOrd="0" destOrd="0" presId="urn:microsoft.com/office/officeart/2005/8/layout/hList1"/>
    <dgm:cxn modelId="{3B35D4D5-8CF5-4B1C-AE29-06497B159F64}" type="presParOf" srcId="{0739287D-D98D-4634-B7F8-4C921219D165}" destId="{70A887A5-59E2-4474-8E75-74DF14224FF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C6EC036-79BD-4082-8356-E613BCC7979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D66E4BE4-BA15-4A41-9483-5FFC1B447D9D}">
      <dgm:prSet phldrT="[文本]" custT="1"/>
      <dgm:spPr/>
      <dgm:t>
        <a:bodyPr/>
        <a:lstStyle/>
        <a:p>
          <a:r>
            <a:rPr lang="zh-CN" altLang="en-US" sz="1600" dirty="0" smtClean="0"/>
            <a:t>品质管控</a:t>
          </a:r>
          <a:endParaRPr lang="zh-CN" altLang="en-US" sz="1600" dirty="0"/>
        </a:p>
      </dgm:t>
    </dgm:pt>
    <dgm:pt modelId="{A8F001BB-4AAD-4368-9C63-E090F34D0620}" type="parTrans" cxnId="{98C1DB20-C655-4141-AFD1-2836AC09D987}">
      <dgm:prSet/>
      <dgm:spPr/>
      <dgm:t>
        <a:bodyPr/>
        <a:lstStyle/>
        <a:p>
          <a:endParaRPr lang="zh-CN" altLang="en-US" sz="1600"/>
        </a:p>
      </dgm:t>
    </dgm:pt>
    <dgm:pt modelId="{0F506CC8-5E9C-46D7-96FE-D5F6DACAA7C7}" type="sibTrans" cxnId="{98C1DB20-C655-4141-AFD1-2836AC09D987}">
      <dgm:prSet/>
      <dgm:spPr/>
      <dgm:t>
        <a:bodyPr/>
        <a:lstStyle/>
        <a:p>
          <a:endParaRPr lang="zh-CN" altLang="en-US" sz="1600"/>
        </a:p>
      </dgm:t>
    </dgm:pt>
    <dgm:pt modelId="{CBE38A3A-B169-4616-B0EC-34BCE4F7D89D}">
      <dgm:prSet phldrT="[文本]" custT="1"/>
      <dgm:spPr/>
      <dgm:t>
        <a:bodyPr/>
        <a:lstStyle/>
        <a:p>
          <a:r>
            <a:rPr lang="zh-CN" altLang="en-US" sz="1600" dirty="0" smtClean="0"/>
            <a:t>拓展</a:t>
          </a:r>
          <a:r>
            <a:rPr lang="en-US" altLang="zh-CN" sz="1600" dirty="0" smtClean="0"/>
            <a:t>CMP</a:t>
          </a:r>
          <a:r>
            <a:rPr lang="zh-CN" altLang="en-US" sz="1600" dirty="0" smtClean="0"/>
            <a:t>平台建设</a:t>
          </a:r>
          <a:endParaRPr lang="zh-CN" altLang="en-US" sz="1600" dirty="0"/>
        </a:p>
      </dgm:t>
    </dgm:pt>
    <dgm:pt modelId="{FED4A946-E069-42BD-AC50-29D3DCA200A5}" type="parTrans" cxnId="{915CC942-0F14-4000-B4FC-EE1CEA8AF937}">
      <dgm:prSet/>
      <dgm:spPr/>
      <dgm:t>
        <a:bodyPr/>
        <a:lstStyle/>
        <a:p>
          <a:endParaRPr lang="zh-CN" altLang="en-US" sz="1600"/>
        </a:p>
      </dgm:t>
    </dgm:pt>
    <dgm:pt modelId="{A07FDDD7-A8C2-4C6D-8EDA-FB6F3813DA99}" type="sibTrans" cxnId="{915CC942-0F14-4000-B4FC-EE1CEA8AF937}">
      <dgm:prSet/>
      <dgm:spPr/>
      <dgm:t>
        <a:bodyPr/>
        <a:lstStyle/>
        <a:p>
          <a:endParaRPr lang="zh-CN" altLang="en-US" sz="1600"/>
        </a:p>
      </dgm:t>
    </dgm:pt>
    <dgm:pt modelId="{A02AA384-AE12-4483-9657-02340EAA4258}">
      <dgm:prSet phldrT="[文本]" custT="1"/>
      <dgm:spPr/>
      <dgm:t>
        <a:bodyPr/>
        <a:lstStyle/>
        <a:p>
          <a:r>
            <a:rPr lang="en-US" altLang="zh-CN" sz="1600" dirty="0" smtClean="0"/>
            <a:t>MM</a:t>
          </a:r>
          <a:r>
            <a:rPr lang="zh-CN" altLang="en-US" sz="1600" dirty="0" smtClean="0"/>
            <a:t>能力开放</a:t>
          </a:r>
          <a:endParaRPr lang="zh-CN" altLang="en-US" sz="1600" dirty="0"/>
        </a:p>
      </dgm:t>
    </dgm:pt>
    <dgm:pt modelId="{E45D3196-DF44-4395-88E2-1CF2199DFAA6}" type="parTrans" cxnId="{C7D1131D-D8C2-476C-850E-DC16FF9F4BEA}">
      <dgm:prSet/>
      <dgm:spPr/>
      <dgm:t>
        <a:bodyPr/>
        <a:lstStyle/>
        <a:p>
          <a:endParaRPr lang="zh-CN" altLang="en-US" sz="1600"/>
        </a:p>
      </dgm:t>
    </dgm:pt>
    <dgm:pt modelId="{CF238921-82E3-474D-B243-98655E02839B}" type="sibTrans" cxnId="{C7D1131D-D8C2-476C-850E-DC16FF9F4BEA}">
      <dgm:prSet/>
      <dgm:spPr/>
      <dgm:t>
        <a:bodyPr/>
        <a:lstStyle/>
        <a:p>
          <a:endParaRPr lang="zh-CN" altLang="en-US" sz="1600"/>
        </a:p>
      </dgm:t>
    </dgm:pt>
    <dgm:pt modelId="{A78364A5-B7DC-497A-AAC4-AACBF723A782}">
      <dgm:prSet phldrT="[文本]" custT="1"/>
      <dgm:spPr/>
      <dgm:t>
        <a:bodyPr/>
        <a:lstStyle/>
        <a:p>
          <a:r>
            <a:rPr lang="zh-CN" altLang="en-US" sz="1600" dirty="0" smtClean="0"/>
            <a:t>拓展</a:t>
          </a:r>
          <a:r>
            <a:rPr lang="en-US" altLang="zh-CN" sz="1600" dirty="0" err="1" smtClean="0"/>
            <a:t>OneNet</a:t>
          </a:r>
          <a:r>
            <a:rPr lang="zh-CN" altLang="en-US" sz="1600" dirty="0" smtClean="0"/>
            <a:t>平台建设</a:t>
          </a:r>
          <a:endParaRPr lang="zh-CN" altLang="en-US" sz="1600" dirty="0"/>
        </a:p>
      </dgm:t>
    </dgm:pt>
    <dgm:pt modelId="{F6BCF263-3D93-461E-8920-DC3CF5C61162}" type="parTrans" cxnId="{70EBFF7A-B0B9-4B2D-9342-6558BE36FA23}">
      <dgm:prSet/>
      <dgm:spPr/>
      <dgm:t>
        <a:bodyPr/>
        <a:lstStyle/>
        <a:p>
          <a:endParaRPr lang="zh-CN" altLang="en-US" sz="1600"/>
        </a:p>
      </dgm:t>
    </dgm:pt>
    <dgm:pt modelId="{97C70E5D-C306-4F17-83FD-CB8D89B892AC}" type="sibTrans" cxnId="{70EBFF7A-B0B9-4B2D-9342-6558BE36FA23}">
      <dgm:prSet/>
      <dgm:spPr/>
      <dgm:t>
        <a:bodyPr/>
        <a:lstStyle/>
        <a:p>
          <a:endParaRPr lang="zh-CN" altLang="en-US" sz="1600"/>
        </a:p>
      </dgm:t>
    </dgm:pt>
    <dgm:pt modelId="{F475823A-6F45-469C-8B5F-47419DB58FFF}">
      <dgm:prSet phldrT="[文本]" custT="1"/>
      <dgm:spPr/>
      <dgm:t>
        <a:bodyPr/>
        <a:lstStyle/>
        <a:p>
          <a:r>
            <a:rPr lang="zh-CN" altLang="en-US" sz="1600" dirty="0" smtClean="0"/>
            <a:t>贵州</a:t>
          </a:r>
          <a:r>
            <a:rPr lang="en-US" altLang="zh-CN" sz="1600" dirty="0" err="1" smtClean="0"/>
            <a:t>IoT</a:t>
          </a:r>
          <a:r>
            <a:rPr lang="zh-CN" altLang="en-US" sz="1600" dirty="0" smtClean="0"/>
            <a:t>物联网项目组</a:t>
          </a:r>
          <a:endParaRPr lang="zh-CN" altLang="en-US" sz="1600" dirty="0"/>
        </a:p>
      </dgm:t>
    </dgm:pt>
    <dgm:pt modelId="{2DC2801F-0E01-432B-AF0F-0F585ACDCE12}" type="parTrans" cxnId="{ABE02145-9F99-49DE-9565-F5BF34918B07}">
      <dgm:prSet/>
      <dgm:spPr/>
      <dgm:t>
        <a:bodyPr/>
        <a:lstStyle/>
        <a:p>
          <a:endParaRPr lang="zh-CN" altLang="en-US" sz="1600"/>
        </a:p>
      </dgm:t>
    </dgm:pt>
    <dgm:pt modelId="{ED3A5216-EACA-4761-A28D-12D66339EFE2}" type="sibTrans" cxnId="{ABE02145-9F99-49DE-9565-F5BF34918B07}">
      <dgm:prSet/>
      <dgm:spPr/>
      <dgm:t>
        <a:bodyPr/>
        <a:lstStyle/>
        <a:p>
          <a:endParaRPr lang="zh-CN" altLang="en-US" sz="1600"/>
        </a:p>
      </dgm:t>
    </dgm:pt>
    <dgm:pt modelId="{1F313230-A2AD-41AE-99DB-15996F8D70BC}">
      <dgm:prSet phldrT="[文本]" custT="1"/>
      <dgm:spPr/>
      <dgm:t>
        <a:bodyPr/>
        <a:lstStyle/>
        <a:p>
          <a:r>
            <a:rPr lang="zh-CN" altLang="en-US" sz="1600" dirty="0" smtClean="0"/>
            <a:t>构建省移动物联网支撑平台</a:t>
          </a:r>
          <a:endParaRPr lang="zh-CN" altLang="en-US" sz="1600" dirty="0"/>
        </a:p>
      </dgm:t>
    </dgm:pt>
    <dgm:pt modelId="{F3708149-CF02-4531-A958-2F310BA2C2B5}" type="parTrans" cxnId="{C1EE4590-55DD-46D9-85C6-F40177195AE0}">
      <dgm:prSet/>
      <dgm:spPr/>
      <dgm:t>
        <a:bodyPr/>
        <a:lstStyle/>
        <a:p>
          <a:endParaRPr lang="zh-CN" altLang="en-US" sz="1600"/>
        </a:p>
      </dgm:t>
    </dgm:pt>
    <dgm:pt modelId="{825B03B8-9D5C-4DC1-BF71-5F2AB718A328}" type="sibTrans" cxnId="{C1EE4590-55DD-46D9-85C6-F40177195AE0}">
      <dgm:prSet/>
      <dgm:spPr/>
      <dgm:t>
        <a:bodyPr/>
        <a:lstStyle/>
        <a:p>
          <a:endParaRPr lang="zh-CN" altLang="en-US" sz="1600"/>
        </a:p>
      </dgm:t>
    </dgm:pt>
    <dgm:pt modelId="{CFB06707-E756-4220-A4F9-A360D68FB88F}">
      <dgm:prSet phldrT="[文本]" custT="1"/>
      <dgm:spPr/>
      <dgm:t>
        <a:bodyPr/>
        <a:lstStyle/>
        <a:p>
          <a:r>
            <a:rPr lang="zh-CN" altLang="en-US" sz="1600" dirty="0" smtClean="0"/>
            <a:t>移动医疗等</a:t>
          </a:r>
          <a:endParaRPr lang="zh-CN" altLang="en-US" sz="1600" dirty="0"/>
        </a:p>
      </dgm:t>
    </dgm:pt>
    <dgm:pt modelId="{834B50C6-0FD4-4820-ADB2-D2D00F0913A2}" type="parTrans" cxnId="{DCFA747E-B33A-4910-8AE3-C068AA8F158E}">
      <dgm:prSet/>
      <dgm:spPr/>
      <dgm:t>
        <a:bodyPr/>
        <a:lstStyle/>
        <a:p>
          <a:endParaRPr lang="zh-CN" altLang="en-US"/>
        </a:p>
      </dgm:t>
    </dgm:pt>
    <dgm:pt modelId="{C9ED04D4-D492-4CCF-B4DA-39E06343537B}" type="sibTrans" cxnId="{DCFA747E-B33A-4910-8AE3-C068AA8F158E}">
      <dgm:prSet/>
      <dgm:spPr/>
      <dgm:t>
        <a:bodyPr/>
        <a:lstStyle/>
        <a:p>
          <a:endParaRPr lang="zh-CN" altLang="en-US"/>
        </a:p>
      </dgm:t>
    </dgm:pt>
    <dgm:pt modelId="{8878CD2D-AB2A-498D-86C4-90820AF31FB5}">
      <dgm:prSet phldrT="[文本]" custT="1"/>
      <dgm:spPr/>
      <dgm:t>
        <a:bodyPr/>
        <a:lstStyle/>
        <a:p>
          <a:r>
            <a:rPr lang="zh-CN" altLang="en-US" sz="1600" dirty="0" smtClean="0"/>
            <a:t>行业</a:t>
          </a:r>
          <a:r>
            <a:rPr lang="en-US" altLang="zh-CN" sz="1600" dirty="0" err="1" smtClean="0"/>
            <a:t>IoT</a:t>
          </a:r>
          <a:r>
            <a:rPr lang="zh-CN" altLang="en-US" sz="1600" dirty="0" smtClean="0"/>
            <a:t>物联网应用方案</a:t>
          </a:r>
          <a:endParaRPr lang="zh-CN" altLang="en-US" sz="1600" dirty="0"/>
        </a:p>
      </dgm:t>
    </dgm:pt>
    <dgm:pt modelId="{168A75AA-C689-400A-A8B9-B29171F5E53D}" type="parTrans" cxnId="{63278152-1F75-4BBA-B6EF-536F8E886CEA}">
      <dgm:prSet/>
      <dgm:spPr/>
      <dgm:t>
        <a:bodyPr/>
        <a:lstStyle/>
        <a:p>
          <a:endParaRPr lang="zh-CN" altLang="en-US"/>
        </a:p>
      </dgm:t>
    </dgm:pt>
    <dgm:pt modelId="{006E4E46-9048-48BF-80A1-10C36B416A11}" type="sibTrans" cxnId="{63278152-1F75-4BBA-B6EF-536F8E886CEA}">
      <dgm:prSet/>
      <dgm:spPr/>
      <dgm:t>
        <a:bodyPr/>
        <a:lstStyle/>
        <a:p>
          <a:endParaRPr lang="zh-CN" altLang="en-US"/>
        </a:p>
      </dgm:t>
    </dgm:pt>
    <dgm:pt modelId="{117D2553-734A-4AD0-A978-CF105B120680}" type="pres">
      <dgm:prSet presAssocID="{1C6EC036-79BD-4082-8356-E613BCC7979C}" presName="Name0" presStyleCnt="0">
        <dgm:presLayoutVars>
          <dgm:dir/>
          <dgm:animLvl val="lvl"/>
          <dgm:resizeHandles val="exact"/>
        </dgm:presLayoutVars>
      </dgm:prSet>
      <dgm:spPr/>
      <dgm:t>
        <a:bodyPr/>
        <a:lstStyle/>
        <a:p>
          <a:endParaRPr lang="zh-CN" altLang="en-US"/>
        </a:p>
      </dgm:t>
    </dgm:pt>
    <dgm:pt modelId="{93BD401F-C99E-475A-AA8A-128E95FC02D5}" type="pres">
      <dgm:prSet presAssocID="{D66E4BE4-BA15-4A41-9483-5FFC1B447D9D}" presName="linNode" presStyleCnt="0"/>
      <dgm:spPr/>
    </dgm:pt>
    <dgm:pt modelId="{BFF452E3-29A2-4950-95AD-145C6FECD8AC}" type="pres">
      <dgm:prSet presAssocID="{D66E4BE4-BA15-4A41-9483-5FFC1B447D9D}" presName="parentText" presStyleLbl="node1" presStyleIdx="0" presStyleCnt="4" custScaleX="53257">
        <dgm:presLayoutVars>
          <dgm:chMax val="1"/>
          <dgm:bulletEnabled val="1"/>
        </dgm:presLayoutVars>
      </dgm:prSet>
      <dgm:spPr/>
      <dgm:t>
        <a:bodyPr/>
        <a:lstStyle/>
        <a:p>
          <a:endParaRPr lang="zh-CN" altLang="en-US"/>
        </a:p>
      </dgm:t>
    </dgm:pt>
    <dgm:pt modelId="{71A00511-611B-4EB3-826F-9091742E842A}" type="pres">
      <dgm:prSet presAssocID="{D66E4BE4-BA15-4A41-9483-5FFC1B447D9D}" presName="descendantText" presStyleLbl="alignAccFollowNode1" presStyleIdx="0" presStyleCnt="4">
        <dgm:presLayoutVars>
          <dgm:bulletEnabled val="1"/>
        </dgm:presLayoutVars>
      </dgm:prSet>
      <dgm:spPr/>
      <dgm:t>
        <a:bodyPr/>
        <a:lstStyle/>
        <a:p>
          <a:endParaRPr lang="zh-CN" altLang="en-US"/>
        </a:p>
      </dgm:t>
    </dgm:pt>
    <dgm:pt modelId="{7BCCFD87-3280-48BB-BA76-4B743E830A65}" type="pres">
      <dgm:prSet presAssocID="{0F506CC8-5E9C-46D7-96FE-D5F6DACAA7C7}" presName="sp" presStyleCnt="0"/>
      <dgm:spPr/>
    </dgm:pt>
    <dgm:pt modelId="{F1C5AD98-B468-49ED-A708-0BFA0C9CE5D1}" type="pres">
      <dgm:prSet presAssocID="{A02AA384-AE12-4483-9657-02340EAA4258}" presName="linNode" presStyleCnt="0"/>
      <dgm:spPr/>
    </dgm:pt>
    <dgm:pt modelId="{856E78F8-9EA1-4D58-890A-3C98FEA6F4A6}" type="pres">
      <dgm:prSet presAssocID="{A02AA384-AE12-4483-9657-02340EAA4258}" presName="parentText" presStyleLbl="node1" presStyleIdx="1" presStyleCnt="4" custScaleX="53257">
        <dgm:presLayoutVars>
          <dgm:chMax val="1"/>
          <dgm:bulletEnabled val="1"/>
        </dgm:presLayoutVars>
      </dgm:prSet>
      <dgm:spPr/>
      <dgm:t>
        <a:bodyPr/>
        <a:lstStyle/>
        <a:p>
          <a:endParaRPr lang="zh-CN" altLang="en-US"/>
        </a:p>
      </dgm:t>
    </dgm:pt>
    <dgm:pt modelId="{232682E2-89BD-4BFD-AE89-5624F45D601D}" type="pres">
      <dgm:prSet presAssocID="{A02AA384-AE12-4483-9657-02340EAA4258}" presName="descendantText" presStyleLbl="alignAccFollowNode1" presStyleIdx="1" presStyleCnt="4">
        <dgm:presLayoutVars>
          <dgm:bulletEnabled val="1"/>
        </dgm:presLayoutVars>
      </dgm:prSet>
      <dgm:spPr/>
      <dgm:t>
        <a:bodyPr/>
        <a:lstStyle/>
        <a:p>
          <a:endParaRPr lang="zh-CN" altLang="en-US"/>
        </a:p>
      </dgm:t>
    </dgm:pt>
    <dgm:pt modelId="{0E2DAAA0-FCC8-4297-9F85-D0655737D39F}" type="pres">
      <dgm:prSet presAssocID="{CF238921-82E3-474D-B243-98655E02839B}" presName="sp" presStyleCnt="0"/>
      <dgm:spPr/>
    </dgm:pt>
    <dgm:pt modelId="{509C33B9-178B-49DF-B495-16ED7AB05637}" type="pres">
      <dgm:prSet presAssocID="{F475823A-6F45-469C-8B5F-47419DB58FFF}" presName="linNode" presStyleCnt="0"/>
      <dgm:spPr/>
    </dgm:pt>
    <dgm:pt modelId="{63B68221-001E-4FCA-A5A7-3A8984913C86}" type="pres">
      <dgm:prSet presAssocID="{F475823A-6F45-469C-8B5F-47419DB58FFF}" presName="parentText" presStyleLbl="node1" presStyleIdx="2" presStyleCnt="4" custScaleX="53257">
        <dgm:presLayoutVars>
          <dgm:chMax val="1"/>
          <dgm:bulletEnabled val="1"/>
        </dgm:presLayoutVars>
      </dgm:prSet>
      <dgm:spPr/>
      <dgm:t>
        <a:bodyPr/>
        <a:lstStyle/>
        <a:p>
          <a:endParaRPr lang="zh-CN" altLang="en-US"/>
        </a:p>
      </dgm:t>
    </dgm:pt>
    <dgm:pt modelId="{C85F898B-7E45-4745-821B-E92388061FDB}" type="pres">
      <dgm:prSet presAssocID="{F475823A-6F45-469C-8B5F-47419DB58FFF}" presName="descendantText" presStyleLbl="alignAccFollowNode1" presStyleIdx="2" presStyleCnt="4">
        <dgm:presLayoutVars>
          <dgm:bulletEnabled val="1"/>
        </dgm:presLayoutVars>
      </dgm:prSet>
      <dgm:spPr/>
      <dgm:t>
        <a:bodyPr/>
        <a:lstStyle/>
        <a:p>
          <a:endParaRPr lang="zh-CN" altLang="en-US"/>
        </a:p>
      </dgm:t>
    </dgm:pt>
    <dgm:pt modelId="{A19C4581-A417-4112-9B84-18AB6D7D1654}" type="pres">
      <dgm:prSet presAssocID="{ED3A5216-EACA-4761-A28D-12D66339EFE2}" presName="sp" presStyleCnt="0"/>
      <dgm:spPr/>
    </dgm:pt>
    <dgm:pt modelId="{640E34D6-9A97-4AA5-BAA1-ED76273DF961}" type="pres">
      <dgm:prSet presAssocID="{CFB06707-E756-4220-A4F9-A360D68FB88F}" presName="linNode" presStyleCnt="0"/>
      <dgm:spPr/>
    </dgm:pt>
    <dgm:pt modelId="{7F3AB0FF-A790-46E6-ADFB-744B88383D5D}" type="pres">
      <dgm:prSet presAssocID="{CFB06707-E756-4220-A4F9-A360D68FB88F}" presName="parentText" presStyleLbl="node1" presStyleIdx="3" presStyleCnt="4" custScaleX="52107">
        <dgm:presLayoutVars>
          <dgm:chMax val="1"/>
          <dgm:bulletEnabled val="1"/>
        </dgm:presLayoutVars>
      </dgm:prSet>
      <dgm:spPr/>
      <dgm:t>
        <a:bodyPr/>
        <a:lstStyle/>
        <a:p>
          <a:endParaRPr lang="zh-CN" altLang="en-US"/>
        </a:p>
      </dgm:t>
    </dgm:pt>
    <dgm:pt modelId="{9E5F0232-80DB-4EF0-BFD9-239EEE068355}" type="pres">
      <dgm:prSet presAssocID="{CFB06707-E756-4220-A4F9-A360D68FB88F}" presName="descendantText" presStyleLbl="alignAccFollowNode1" presStyleIdx="3" presStyleCnt="4" custScaleX="96659">
        <dgm:presLayoutVars>
          <dgm:bulletEnabled val="1"/>
        </dgm:presLayoutVars>
      </dgm:prSet>
      <dgm:spPr/>
      <dgm:t>
        <a:bodyPr/>
        <a:lstStyle/>
        <a:p>
          <a:endParaRPr lang="zh-CN" altLang="en-US"/>
        </a:p>
      </dgm:t>
    </dgm:pt>
  </dgm:ptLst>
  <dgm:cxnLst>
    <dgm:cxn modelId="{70EBFF7A-B0B9-4B2D-9342-6558BE36FA23}" srcId="{A02AA384-AE12-4483-9657-02340EAA4258}" destId="{A78364A5-B7DC-497A-AAC4-AACBF723A782}" srcOrd="0" destOrd="0" parTransId="{F6BCF263-3D93-461E-8920-DC3CF5C61162}" sibTransId="{97C70E5D-C306-4F17-83FD-CB8D89B892AC}"/>
    <dgm:cxn modelId="{ABE02145-9F99-49DE-9565-F5BF34918B07}" srcId="{1C6EC036-79BD-4082-8356-E613BCC7979C}" destId="{F475823A-6F45-469C-8B5F-47419DB58FFF}" srcOrd="2" destOrd="0" parTransId="{2DC2801F-0E01-432B-AF0F-0F585ACDCE12}" sibTransId="{ED3A5216-EACA-4761-A28D-12D66339EFE2}"/>
    <dgm:cxn modelId="{63278152-1F75-4BBA-B6EF-536F8E886CEA}" srcId="{CFB06707-E756-4220-A4F9-A360D68FB88F}" destId="{8878CD2D-AB2A-498D-86C4-90820AF31FB5}" srcOrd="0" destOrd="0" parTransId="{168A75AA-C689-400A-A8B9-B29171F5E53D}" sibTransId="{006E4E46-9048-48BF-80A1-10C36B416A11}"/>
    <dgm:cxn modelId="{C7D1131D-D8C2-476C-850E-DC16FF9F4BEA}" srcId="{1C6EC036-79BD-4082-8356-E613BCC7979C}" destId="{A02AA384-AE12-4483-9657-02340EAA4258}" srcOrd="1" destOrd="0" parTransId="{E45D3196-DF44-4395-88E2-1CF2199DFAA6}" sibTransId="{CF238921-82E3-474D-B243-98655E02839B}"/>
    <dgm:cxn modelId="{A0770EC4-7F1B-41CC-A51B-60746F5FE2FD}" type="presOf" srcId="{CBE38A3A-B169-4616-B0EC-34BCE4F7D89D}" destId="{71A00511-611B-4EB3-826F-9091742E842A}" srcOrd="0" destOrd="0" presId="urn:microsoft.com/office/officeart/2005/8/layout/vList5"/>
    <dgm:cxn modelId="{98C1DB20-C655-4141-AFD1-2836AC09D987}" srcId="{1C6EC036-79BD-4082-8356-E613BCC7979C}" destId="{D66E4BE4-BA15-4A41-9483-5FFC1B447D9D}" srcOrd="0" destOrd="0" parTransId="{A8F001BB-4AAD-4368-9C63-E090F34D0620}" sibTransId="{0F506CC8-5E9C-46D7-96FE-D5F6DACAA7C7}"/>
    <dgm:cxn modelId="{C1EE4590-55DD-46D9-85C6-F40177195AE0}" srcId="{F475823A-6F45-469C-8B5F-47419DB58FFF}" destId="{1F313230-A2AD-41AE-99DB-15996F8D70BC}" srcOrd="0" destOrd="0" parTransId="{F3708149-CF02-4531-A958-2F310BA2C2B5}" sibTransId="{825B03B8-9D5C-4DC1-BF71-5F2AB718A328}"/>
    <dgm:cxn modelId="{8C356156-50BA-4453-85F0-CEA24A40FD20}" type="presOf" srcId="{F475823A-6F45-469C-8B5F-47419DB58FFF}" destId="{63B68221-001E-4FCA-A5A7-3A8984913C86}" srcOrd="0" destOrd="0" presId="urn:microsoft.com/office/officeart/2005/8/layout/vList5"/>
    <dgm:cxn modelId="{FF6F1974-A7E0-4662-B342-98A85B3B16D3}" type="presOf" srcId="{A02AA384-AE12-4483-9657-02340EAA4258}" destId="{856E78F8-9EA1-4D58-890A-3C98FEA6F4A6}" srcOrd="0" destOrd="0" presId="urn:microsoft.com/office/officeart/2005/8/layout/vList5"/>
    <dgm:cxn modelId="{6CAF9864-F463-49F7-A6A6-1932C8A056E5}" type="presOf" srcId="{D66E4BE4-BA15-4A41-9483-5FFC1B447D9D}" destId="{BFF452E3-29A2-4950-95AD-145C6FECD8AC}" srcOrd="0" destOrd="0" presId="urn:microsoft.com/office/officeart/2005/8/layout/vList5"/>
    <dgm:cxn modelId="{EC731676-CBFB-4887-91F9-D75BAFDDABD1}" type="presOf" srcId="{1C6EC036-79BD-4082-8356-E613BCC7979C}" destId="{117D2553-734A-4AD0-A978-CF105B120680}" srcOrd="0" destOrd="0" presId="urn:microsoft.com/office/officeart/2005/8/layout/vList5"/>
    <dgm:cxn modelId="{68A5EC9E-1534-47FB-8C7F-0478BFF819A5}" type="presOf" srcId="{1F313230-A2AD-41AE-99DB-15996F8D70BC}" destId="{C85F898B-7E45-4745-821B-E92388061FDB}" srcOrd="0" destOrd="0" presId="urn:microsoft.com/office/officeart/2005/8/layout/vList5"/>
    <dgm:cxn modelId="{F4CD3C50-BFC4-4E86-AEDC-92B5511A4319}" type="presOf" srcId="{8878CD2D-AB2A-498D-86C4-90820AF31FB5}" destId="{9E5F0232-80DB-4EF0-BFD9-239EEE068355}" srcOrd="0" destOrd="0" presId="urn:microsoft.com/office/officeart/2005/8/layout/vList5"/>
    <dgm:cxn modelId="{16DA1772-6E62-4CD8-A41E-507924EA35A2}" type="presOf" srcId="{CFB06707-E756-4220-A4F9-A360D68FB88F}" destId="{7F3AB0FF-A790-46E6-ADFB-744B88383D5D}" srcOrd="0" destOrd="0" presId="urn:microsoft.com/office/officeart/2005/8/layout/vList5"/>
    <dgm:cxn modelId="{915CC942-0F14-4000-B4FC-EE1CEA8AF937}" srcId="{D66E4BE4-BA15-4A41-9483-5FFC1B447D9D}" destId="{CBE38A3A-B169-4616-B0EC-34BCE4F7D89D}" srcOrd="0" destOrd="0" parTransId="{FED4A946-E069-42BD-AC50-29D3DCA200A5}" sibTransId="{A07FDDD7-A8C2-4C6D-8EDA-FB6F3813DA99}"/>
    <dgm:cxn modelId="{EEB69BE8-6365-4778-BA70-A6803D1AD808}" type="presOf" srcId="{A78364A5-B7DC-497A-AAC4-AACBF723A782}" destId="{232682E2-89BD-4BFD-AE89-5624F45D601D}" srcOrd="0" destOrd="0" presId="urn:microsoft.com/office/officeart/2005/8/layout/vList5"/>
    <dgm:cxn modelId="{DCFA747E-B33A-4910-8AE3-C068AA8F158E}" srcId="{1C6EC036-79BD-4082-8356-E613BCC7979C}" destId="{CFB06707-E756-4220-A4F9-A360D68FB88F}" srcOrd="3" destOrd="0" parTransId="{834B50C6-0FD4-4820-ADB2-D2D00F0913A2}" sibTransId="{C9ED04D4-D492-4CCF-B4DA-39E06343537B}"/>
    <dgm:cxn modelId="{A9A866FF-FA6B-4195-B637-084A31098D21}" type="presParOf" srcId="{117D2553-734A-4AD0-A978-CF105B120680}" destId="{93BD401F-C99E-475A-AA8A-128E95FC02D5}" srcOrd="0" destOrd="0" presId="urn:microsoft.com/office/officeart/2005/8/layout/vList5"/>
    <dgm:cxn modelId="{9E8EB550-766B-41A6-8B81-51FA60FB77F4}" type="presParOf" srcId="{93BD401F-C99E-475A-AA8A-128E95FC02D5}" destId="{BFF452E3-29A2-4950-95AD-145C6FECD8AC}" srcOrd="0" destOrd="0" presId="urn:microsoft.com/office/officeart/2005/8/layout/vList5"/>
    <dgm:cxn modelId="{6F3D34FB-8350-41DD-A9DB-C39071D13C59}" type="presParOf" srcId="{93BD401F-C99E-475A-AA8A-128E95FC02D5}" destId="{71A00511-611B-4EB3-826F-9091742E842A}" srcOrd="1" destOrd="0" presId="urn:microsoft.com/office/officeart/2005/8/layout/vList5"/>
    <dgm:cxn modelId="{8B988060-9242-412D-AAE3-5C695A0DE642}" type="presParOf" srcId="{117D2553-734A-4AD0-A978-CF105B120680}" destId="{7BCCFD87-3280-48BB-BA76-4B743E830A65}" srcOrd="1" destOrd="0" presId="urn:microsoft.com/office/officeart/2005/8/layout/vList5"/>
    <dgm:cxn modelId="{CB7CB463-0F3B-4DA6-B4FD-B939A6D82874}" type="presParOf" srcId="{117D2553-734A-4AD0-A978-CF105B120680}" destId="{F1C5AD98-B468-49ED-A708-0BFA0C9CE5D1}" srcOrd="2" destOrd="0" presId="urn:microsoft.com/office/officeart/2005/8/layout/vList5"/>
    <dgm:cxn modelId="{F1759640-C7FB-4E0B-990D-79909ADCAE46}" type="presParOf" srcId="{F1C5AD98-B468-49ED-A708-0BFA0C9CE5D1}" destId="{856E78F8-9EA1-4D58-890A-3C98FEA6F4A6}" srcOrd="0" destOrd="0" presId="urn:microsoft.com/office/officeart/2005/8/layout/vList5"/>
    <dgm:cxn modelId="{FC773F2B-D339-4AAD-BD9C-027BAB2ADDD3}" type="presParOf" srcId="{F1C5AD98-B468-49ED-A708-0BFA0C9CE5D1}" destId="{232682E2-89BD-4BFD-AE89-5624F45D601D}" srcOrd="1" destOrd="0" presId="urn:microsoft.com/office/officeart/2005/8/layout/vList5"/>
    <dgm:cxn modelId="{0FE22E43-EB83-4F8C-A986-61B1519A86F3}" type="presParOf" srcId="{117D2553-734A-4AD0-A978-CF105B120680}" destId="{0E2DAAA0-FCC8-4297-9F85-D0655737D39F}" srcOrd="3" destOrd="0" presId="urn:microsoft.com/office/officeart/2005/8/layout/vList5"/>
    <dgm:cxn modelId="{8420774C-921C-445C-A544-AE5CD980A4DC}" type="presParOf" srcId="{117D2553-734A-4AD0-A978-CF105B120680}" destId="{509C33B9-178B-49DF-B495-16ED7AB05637}" srcOrd="4" destOrd="0" presId="urn:microsoft.com/office/officeart/2005/8/layout/vList5"/>
    <dgm:cxn modelId="{E966D0A4-33A2-4FB0-A817-4024F0EAE2E2}" type="presParOf" srcId="{509C33B9-178B-49DF-B495-16ED7AB05637}" destId="{63B68221-001E-4FCA-A5A7-3A8984913C86}" srcOrd="0" destOrd="0" presId="urn:microsoft.com/office/officeart/2005/8/layout/vList5"/>
    <dgm:cxn modelId="{F48E1639-F9FF-42C6-A1A1-66B13D4EBC80}" type="presParOf" srcId="{509C33B9-178B-49DF-B495-16ED7AB05637}" destId="{C85F898B-7E45-4745-821B-E92388061FDB}" srcOrd="1" destOrd="0" presId="urn:microsoft.com/office/officeart/2005/8/layout/vList5"/>
    <dgm:cxn modelId="{348F7F6F-83D6-4B28-ACF4-350A9E229C5A}" type="presParOf" srcId="{117D2553-734A-4AD0-A978-CF105B120680}" destId="{A19C4581-A417-4112-9B84-18AB6D7D1654}" srcOrd="5" destOrd="0" presId="urn:microsoft.com/office/officeart/2005/8/layout/vList5"/>
    <dgm:cxn modelId="{C14C5AD0-ADA2-4104-91B3-A925263DEA55}" type="presParOf" srcId="{117D2553-734A-4AD0-A978-CF105B120680}" destId="{640E34D6-9A97-4AA5-BAA1-ED76273DF961}" srcOrd="6" destOrd="0" presId="urn:microsoft.com/office/officeart/2005/8/layout/vList5"/>
    <dgm:cxn modelId="{97814D84-F04C-4239-A107-6F6647FB031D}" type="presParOf" srcId="{640E34D6-9A97-4AA5-BAA1-ED76273DF961}" destId="{7F3AB0FF-A790-46E6-ADFB-744B88383D5D}" srcOrd="0" destOrd="0" presId="urn:microsoft.com/office/officeart/2005/8/layout/vList5"/>
    <dgm:cxn modelId="{7A89A934-CCC2-49EE-93F5-36F23E02568B}" type="presParOf" srcId="{640E34D6-9A97-4AA5-BAA1-ED76273DF961}" destId="{9E5F0232-80DB-4EF0-BFD9-239EEE06835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D10C9B0-A0A6-41BD-8876-8B5C20E0CBBE}" type="doc">
      <dgm:prSet loTypeId="urn:microsoft.com/office/officeart/2005/8/layout/chevron1" loCatId="process" qsTypeId="urn:microsoft.com/office/officeart/2005/8/quickstyle/simple1" qsCatId="simple" csTypeId="urn:microsoft.com/office/officeart/2005/8/colors/accent2_2" csCatId="accent2" phldr="1"/>
      <dgm:spPr/>
    </dgm:pt>
    <dgm:pt modelId="{328511AF-1828-4112-9CB1-F0C9EC0D920E}">
      <dgm:prSet phldrT="[文本]"/>
      <dgm:spPr/>
      <dgm:t>
        <a:bodyPr/>
        <a:lstStyle/>
        <a:p>
          <a:r>
            <a:rPr lang="zh-CN" altLang="en-US" b="1" dirty="0" smtClean="0">
              <a:solidFill>
                <a:schemeClr val="bg1"/>
              </a:solidFill>
            </a:rPr>
            <a:t>市场</a:t>
          </a:r>
          <a:endParaRPr lang="zh-CN" altLang="en-US" b="1" dirty="0">
            <a:solidFill>
              <a:schemeClr val="bg1"/>
            </a:solidFill>
          </a:endParaRPr>
        </a:p>
      </dgm:t>
    </dgm:pt>
    <dgm:pt modelId="{0BC1620E-8751-43AD-AEB3-A82BEB0B01EB}" type="parTrans" cxnId="{99FACBD4-777C-4C3F-80E9-D40DD1CE0839}">
      <dgm:prSet/>
      <dgm:spPr/>
      <dgm:t>
        <a:bodyPr/>
        <a:lstStyle/>
        <a:p>
          <a:endParaRPr lang="zh-CN" altLang="en-US"/>
        </a:p>
      </dgm:t>
    </dgm:pt>
    <dgm:pt modelId="{92A1E60E-0EB9-4C7E-9232-E7334D38FA72}" type="sibTrans" cxnId="{99FACBD4-777C-4C3F-80E9-D40DD1CE0839}">
      <dgm:prSet/>
      <dgm:spPr/>
      <dgm:t>
        <a:bodyPr/>
        <a:lstStyle/>
        <a:p>
          <a:endParaRPr lang="zh-CN" altLang="en-US"/>
        </a:p>
      </dgm:t>
    </dgm:pt>
    <dgm:pt modelId="{A13AFA4C-93BE-44DE-881F-43E1EF8108CE}">
      <dgm:prSet phldrT="[文本]"/>
      <dgm:spPr>
        <a:solidFill>
          <a:schemeClr val="tx1">
            <a:lumMod val="40000"/>
            <a:lumOff val="60000"/>
          </a:schemeClr>
        </a:solidFill>
      </dgm:spPr>
      <dgm:t>
        <a:bodyPr/>
        <a:lstStyle/>
        <a:p>
          <a:r>
            <a:rPr lang="zh-CN" altLang="en-US" dirty="0" smtClean="0"/>
            <a:t>产品</a:t>
          </a:r>
          <a:endParaRPr lang="zh-CN" altLang="en-US" dirty="0"/>
        </a:p>
      </dgm:t>
    </dgm:pt>
    <dgm:pt modelId="{EB530C16-0388-40CB-8595-A58D883F6DB4}" type="parTrans" cxnId="{48A2914F-90BD-4E51-98B8-1551D035F0F7}">
      <dgm:prSet/>
      <dgm:spPr/>
      <dgm:t>
        <a:bodyPr/>
        <a:lstStyle/>
        <a:p>
          <a:endParaRPr lang="zh-CN" altLang="en-US"/>
        </a:p>
      </dgm:t>
    </dgm:pt>
    <dgm:pt modelId="{2465FD9B-B20C-4A40-B245-2164A221A16C}" type="sibTrans" cxnId="{48A2914F-90BD-4E51-98B8-1551D035F0F7}">
      <dgm:prSet/>
      <dgm:spPr/>
      <dgm:t>
        <a:bodyPr/>
        <a:lstStyle/>
        <a:p>
          <a:endParaRPr lang="zh-CN" altLang="en-US"/>
        </a:p>
      </dgm:t>
    </dgm:pt>
    <dgm:pt modelId="{84C1B2EE-636D-47B4-BD0B-AC8CAD08EDDF}">
      <dgm:prSet phldrT="[文本]"/>
      <dgm:spPr>
        <a:solidFill>
          <a:schemeClr val="tx1">
            <a:lumMod val="40000"/>
            <a:lumOff val="60000"/>
          </a:schemeClr>
        </a:solidFill>
      </dgm:spPr>
      <dgm:t>
        <a:bodyPr/>
        <a:lstStyle/>
        <a:p>
          <a:r>
            <a:rPr lang="zh-CN" altLang="en-US" dirty="0" smtClean="0"/>
            <a:t>技术</a:t>
          </a:r>
          <a:endParaRPr lang="zh-CN" altLang="en-US" dirty="0"/>
        </a:p>
      </dgm:t>
    </dgm:pt>
    <dgm:pt modelId="{C47DC1F0-F7B5-4C0D-800F-013E7347A8A6}" type="parTrans" cxnId="{EC473B5C-B302-436C-AB35-F6BD9CD83E57}">
      <dgm:prSet/>
      <dgm:spPr/>
      <dgm:t>
        <a:bodyPr/>
        <a:lstStyle/>
        <a:p>
          <a:endParaRPr lang="zh-CN" altLang="en-US"/>
        </a:p>
      </dgm:t>
    </dgm:pt>
    <dgm:pt modelId="{4D76BAAF-8F74-455D-A079-00E8371DC2DC}" type="sibTrans" cxnId="{EC473B5C-B302-436C-AB35-F6BD9CD83E57}">
      <dgm:prSet/>
      <dgm:spPr/>
      <dgm:t>
        <a:bodyPr/>
        <a:lstStyle/>
        <a:p>
          <a:endParaRPr lang="zh-CN" altLang="en-US"/>
        </a:p>
      </dgm:t>
    </dgm:pt>
    <dgm:pt modelId="{F21916E1-521D-4BE4-96CA-D63BE037A49A}">
      <dgm:prSet phldrT="[文本]"/>
      <dgm:spPr>
        <a:solidFill>
          <a:schemeClr val="tx1">
            <a:lumMod val="40000"/>
            <a:lumOff val="60000"/>
          </a:schemeClr>
        </a:solidFill>
      </dgm:spPr>
      <dgm:t>
        <a:bodyPr/>
        <a:lstStyle/>
        <a:p>
          <a:r>
            <a:rPr lang="zh-CN" altLang="en-US" dirty="0" smtClean="0"/>
            <a:t>策略</a:t>
          </a:r>
          <a:endParaRPr lang="zh-CN" altLang="en-US" dirty="0"/>
        </a:p>
      </dgm:t>
    </dgm:pt>
    <dgm:pt modelId="{4DF5871A-A847-407F-973A-91EE76D217F8}" type="parTrans" cxnId="{AA6DF1F9-A3D0-4521-BBA5-D7D227281604}">
      <dgm:prSet/>
      <dgm:spPr/>
      <dgm:t>
        <a:bodyPr/>
        <a:lstStyle/>
        <a:p>
          <a:endParaRPr lang="zh-CN" altLang="en-US"/>
        </a:p>
      </dgm:t>
    </dgm:pt>
    <dgm:pt modelId="{AC8A932B-E6EA-4FC7-B42B-BF67BA75C426}" type="sibTrans" cxnId="{AA6DF1F9-A3D0-4521-BBA5-D7D227281604}">
      <dgm:prSet/>
      <dgm:spPr/>
      <dgm:t>
        <a:bodyPr/>
        <a:lstStyle/>
        <a:p>
          <a:endParaRPr lang="zh-CN" altLang="en-US"/>
        </a:p>
      </dgm:t>
    </dgm:pt>
    <dgm:pt modelId="{ADF4F442-96A6-4C39-B9D4-83E2249877BB}" type="pres">
      <dgm:prSet presAssocID="{AD10C9B0-A0A6-41BD-8876-8B5C20E0CBBE}" presName="Name0" presStyleCnt="0">
        <dgm:presLayoutVars>
          <dgm:dir/>
          <dgm:animLvl val="lvl"/>
          <dgm:resizeHandles val="exact"/>
        </dgm:presLayoutVars>
      </dgm:prSet>
      <dgm:spPr/>
    </dgm:pt>
    <dgm:pt modelId="{292B7CBA-431A-4A91-B68F-819F0B2D150B}" type="pres">
      <dgm:prSet presAssocID="{328511AF-1828-4112-9CB1-F0C9EC0D920E}" presName="parTxOnly" presStyleLbl="node1" presStyleIdx="0" presStyleCnt="4">
        <dgm:presLayoutVars>
          <dgm:chMax val="0"/>
          <dgm:chPref val="0"/>
          <dgm:bulletEnabled val="1"/>
        </dgm:presLayoutVars>
      </dgm:prSet>
      <dgm:spPr/>
      <dgm:t>
        <a:bodyPr/>
        <a:lstStyle/>
        <a:p>
          <a:endParaRPr lang="zh-CN" altLang="en-US"/>
        </a:p>
      </dgm:t>
    </dgm:pt>
    <dgm:pt modelId="{83894D83-922C-4625-B81A-9574A77DDEB9}" type="pres">
      <dgm:prSet presAssocID="{92A1E60E-0EB9-4C7E-9232-E7334D38FA72}" presName="parTxOnlySpace" presStyleCnt="0"/>
      <dgm:spPr/>
    </dgm:pt>
    <dgm:pt modelId="{6BFE0D45-717A-43DE-BDB2-0FFABCA6B9F5}" type="pres">
      <dgm:prSet presAssocID="{A13AFA4C-93BE-44DE-881F-43E1EF8108CE}" presName="parTxOnly" presStyleLbl="node1" presStyleIdx="1" presStyleCnt="4">
        <dgm:presLayoutVars>
          <dgm:chMax val="0"/>
          <dgm:chPref val="0"/>
          <dgm:bulletEnabled val="1"/>
        </dgm:presLayoutVars>
      </dgm:prSet>
      <dgm:spPr/>
      <dgm:t>
        <a:bodyPr/>
        <a:lstStyle/>
        <a:p>
          <a:endParaRPr lang="zh-CN" altLang="en-US"/>
        </a:p>
      </dgm:t>
    </dgm:pt>
    <dgm:pt modelId="{6923571F-88EE-4693-8104-200DEDE9AB36}" type="pres">
      <dgm:prSet presAssocID="{2465FD9B-B20C-4A40-B245-2164A221A16C}" presName="parTxOnlySpace" presStyleCnt="0"/>
      <dgm:spPr/>
    </dgm:pt>
    <dgm:pt modelId="{8F9EE4D7-20C9-45C3-820E-015C54F815B3}" type="pres">
      <dgm:prSet presAssocID="{84C1B2EE-636D-47B4-BD0B-AC8CAD08EDDF}" presName="parTxOnly" presStyleLbl="node1" presStyleIdx="2" presStyleCnt="4">
        <dgm:presLayoutVars>
          <dgm:chMax val="0"/>
          <dgm:chPref val="0"/>
          <dgm:bulletEnabled val="1"/>
        </dgm:presLayoutVars>
      </dgm:prSet>
      <dgm:spPr/>
      <dgm:t>
        <a:bodyPr/>
        <a:lstStyle/>
        <a:p>
          <a:endParaRPr lang="zh-CN" altLang="en-US"/>
        </a:p>
      </dgm:t>
    </dgm:pt>
    <dgm:pt modelId="{80346EF1-5F92-48FB-B5CD-21815AAA41AF}" type="pres">
      <dgm:prSet presAssocID="{4D76BAAF-8F74-455D-A079-00E8371DC2DC}" presName="parTxOnlySpace" presStyleCnt="0"/>
      <dgm:spPr/>
    </dgm:pt>
    <dgm:pt modelId="{3EBA6A8E-27F8-47F5-8134-B2974FC731B9}" type="pres">
      <dgm:prSet presAssocID="{F21916E1-521D-4BE4-96CA-D63BE037A49A}" presName="parTxOnly" presStyleLbl="node1" presStyleIdx="3" presStyleCnt="4">
        <dgm:presLayoutVars>
          <dgm:chMax val="0"/>
          <dgm:chPref val="0"/>
          <dgm:bulletEnabled val="1"/>
        </dgm:presLayoutVars>
      </dgm:prSet>
      <dgm:spPr/>
      <dgm:t>
        <a:bodyPr/>
        <a:lstStyle/>
        <a:p>
          <a:endParaRPr lang="zh-CN" altLang="en-US"/>
        </a:p>
      </dgm:t>
    </dgm:pt>
  </dgm:ptLst>
  <dgm:cxnLst>
    <dgm:cxn modelId="{48A2914F-90BD-4E51-98B8-1551D035F0F7}" srcId="{AD10C9B0-A0A6-41BD-8876-8B5C20E0CBBE}" destId="{A13AFA4C-93BE-44DE-881F-43E1EF8108CE}" srcOrd="1" destOrd="0" parTransId="{EB530C16-0388-40CB-8595-A58D883F6DB4}" sibTransId="{2465FD9B-B20C-4A40-B245-2164A221A16C}"/>
    <dgm:cxn modelId="{0AC17E83-D11E-444D-84A8-5C096608A657}" type="presOf" srcId="{328511AF-1828-4112-9CB1-F0C9EC0D920E}" destId="{292B7CBA-431A-4A91-B68F-819F0B2D150B}" srcOrd="0" destOrd="0" presId="urn:microsoft.com/office/officeart/2005/8/layout/chevron1"/>
    <dgm:cxn modelId="{AA6DF1F9-A3D0-4521-BBA5-D7D227281604}" srcId="{AD10C9B0-A0A6-41BD-8876-8B5C20E0CBBE}" destId="{F21916E1-521D-4BE4-96CA-D63BE037A49A}" srcOrd="3" destOrd="0" parTransId="{4DF5871A-A847-407F-973A-91EE76D217F8}" sibTransId="{AC8A932B-E6EA-4FC7-B42B-BF67BA75C426}"/>
    <dgm:cxn modelId="{BDC64C9D-EBCD-4921-AFE7-AA850B9E6E23}" type="presOf" srcId="{AD10C9B0-A0A6-41BD-8876-8B5C20E0CBBE}" destId="{ADF4F442-96A6-4C39-B9D4-83E2249877BB}" srcOrd="0" destOrd="0" presId="urn:microsoft.com/office/officeart/2005/8/layout/chevron1"/>
    <dgm:cxn modelId="{99FACBD4-777C-4C3F-80E9-D40DD1CE0839}" srcId="{AD10C9B0-A0A6-41BD-8876-8B5C20E0CBBE}" destId="{328511AF-1828-4112-9CB1-F0C9EC0D920E}" srcOrd="0" destOrd="0" parTransId="{0BC1620E-8751-43AD-AEB3-A82BEB0B01EB}" sibTransId="{92A1E60E-0EB9-4C7E-9232-E7334D38FA72}"/>
    <dgm:cxn modelId="{459737B6-D514-48CF-B033-1B29C35F5943}" type="presOf" srcId="{A13AFA4C-93BE-44DE-881F-43E1EF8108CE}" destId="{6BFE0D45-717A-43DE-BDB2-0FFABCA6B9F5}" srcOrd="0" destOrd="0" presId="urn:microsoft.com/office/officeart/2005/8/layout/chevron1"/>
    <dgm:cxn modelId="{6433CA2B-BCB6-4919-8658-B6A44FDDE79A}" type="presOf" srcId="{F21916E1-521D-4BE4-96CA-D63BE037A49A}" destId="{3EBA6A8E-27F8-47F5-8134-B2974FC731B9}" srcOrd="0" destOrd="0" presId="urn:microsoft.com/office/officeart/2005/8/layout/chevron1"/>
    <dgm:cxn modelId="{F4BA73E5-5454-4B95-9606-1C39E87655EB}" type="presOf" srcId="{84C1B2EE-636D-47B4-BD0B-AC8CAD08EDDF}" destId="{8F9EE4D7-20C9-45C3-820E-015C54F815B3}" srcOrd="0" destOrd="0" presId="urn:microsoft.com/office/officeart/2005/8/layout/chevron1"/>
    <dgm:cxn modelId="{EC473B5C-B302-436C-AB35-F6BD9CD83E57}" srcId="{AD10C9B0-A0A6-41BD-8876-8B5C20E0CBBE}" destId="{84C1B2EE-636D-47B4-BD0B-AC8CAD08EDDF}" srcOrd="2" destOrd="0" parTransId="{C47DC1F0-F7B5-4C0D-800F-013E7347A8A6}" sibTransId="{4D76BAAF-8F74-455D-A079-00E8371DC2DC}"/>
    <dgm:cxn modelId="{21E54F10-B3E3-4A51-99AD-EECD47F2233C}" type="presParOf" srcId="{ADF4F442-96A6-4C39-B9D4-83E2249877BB}" destId="{292B7CBA-431A-4A91-B68F-819F0B2D150B}" srcOrd="0" destOrd="0" presId="urn:microsoft.com/office/officeart/2005/8/layout/chevron1"/>
    <dgm:cxn modelId="{62564320-3940-442C-9567-44138EB184E4}" type="presParOf" srcId="{ADF4F442-96A6-4C39-B9D4-83E2249877BB}" destId="{83894D83-922C-4625-B81A-9574A77DDEB9}" srcOrd="1" destOrd="0" presId="urn:microsoft.com/office/officeart/2005/8/layout/chevron1"/>
    <dgm:cxn modelId="{845192FD-65F5-49B5-ADE4-A1B6CFA2A096}" type="presParOf" srcId="{ADF4F442-96A6-4C39-B9D4-83E2249877BB}" destId="{6BFE0D45-717A-43DE-BDB2-0FFABCA6B9F5}" srcOrd="2" destOrd="0" presId="urn:microsoft.com/office/officeart/2005/8/layout/chevron1"/>
    <dgm:cxn modelId="{4C236FA1-1A2D-4AA7-A9FC-9F89FCD04B39}" type="presParOf" srcId="{ADF4F442-96A6-4C39-B9D4-83E2249877BB}" destId="{6923571F-88EE-4693-8104-200DEDE9AB36}" srcOrd="3" destOrd="0" presId="urn:microsoft.com/office/officeart/2005/8/layout/chevron1"/>
    <dgm:cxn modelId="{8FF17A84-70A9-4D18-9850-F5E323BAF6DA}" type="presParOf" srcId="{ADF4F442-96A6-4C39-B9D4-83E2249877BB}" destId="{8F9EE4D7-20C9-45C3-820E-015C54F815B3}" srcOrd="4" destOrd="0" presId="urn:microsoft.com/office/officeart/2005/8/layout/chevron1"/>
    <dgm:cxn modelId="{46D89D8F-52D4-4C99-8350-2AF4EDEA12DA}" type="presParOf" srcId="{ADF4F442-96A6-4C39-B9D4-83E2249877BB}" destId="{80346EF1-5F92-48FB-B5CD-21815AAA41AF}" srcOrd="5" destOrd="0" presId="urn:microsoft.com/office/officeart/2005/8/layout/chevron1"/>
    <dgm:cxn modelId="{BCE714C4-A576-4CE1-8DDC-92877312CF04}" type="presParOf" srcId="{ADF4F442-96A6-4C39-B9D4-83E2249877BB}" destId="{3EBA6A8E-27F8-47F5-8134-B2974FC731B9}"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D10C9B0-A0A6-41BD-8876-8B5C20E0CBBE}" type="doc">
      <dgm:prSet loTypeId="urn:microsoft.com/office/officeart/2005/8/layout/chevron1" loCatId="process" qsTypeId="urn:microsoft.com/office/officeart/2005/8/quickstyle/simple1" qsCatId="simple" csTypeId="urn:microsoft.com/office/officeart/2005/8/colors/accent2_2" csCatId="accent2" phldr="1"/>
      <dgm:spPr/>
    </dgm:pt>
    <dgm:pt modelId="{328511AF-1828-4112-9CB1-F0C9EC0D920E}">
      <dgm:prSet phldrT="[文本]"/>
      <dgm:spPr>
        <a:solidFill>
          <a:schemeClr val="tx2">
            <a:lumMod val="40000"/>
            <a:lumOff val="60000"/>
          </a:schemeClr>
        </a:solidFill>
      </dgm:spPr>
      <dgm:t>
        <a:bodyPr/>
        <a:lstStyle/>
        <a:p>
          <a:r>
            <a:rPr lang="zh-CN" altLang="en-US" b="1" dirty="0" smtClean="0">
              <a:solidFill>
                <a:schemeClr val="bg1"/>
              </a:solidFill>
            </a:rPr>
            <a:t>市场</a:t>
          </a:r>
          <a:endParaRPr lang="zh-CN" altLang="en-US" b="1" dirty="0">
            <a:solidFill>
              <a:schemeClr val="bg1"/>
            </a:solidFill>
          </a:endParaRPr>
        </a:p>
      </dgm:t>
    </dgm:pt>
    <dgm:pt modelId="{0BC1620E-8751-43AD-AEB3-A82BEB0B01EB}" type="parTrans" cxnId="{99FACBD4-777C-4C3F-80E9-D40DD1CE0839}">
      <dgm:prSet/>
      <dgm:spPr/>
      <dgm:t>
        <a:bodyPr/>
        <a:lstStyle/>
        <a:p>
          <a:endParaRPr lang="zh-CN" altLang="en-US"/>
        </a:p>
      </dgm:t>
    </dgm:pt>
    <dgm:pt modelId="{92A1E60E-0EB9-4C7E-9232-E7334D38FA72}" type="sibTrans" cxnId="{99FACBD4-777C-4C3F-80E9-D40DD1CE0839}">
      <dgm:prSet/>
      <dgm:spPr/>
      <dgm:t>
        <a:bodyPr/>
        <a:lstStyle/>
        <a:p>
          <a:endParaRPr lang="zh-CN" altLang="en-US"/>
        </a:p>
      </dgm:t>
    </dgm:pt>
    <dgm:pt modelId="{A13AFA4C-93BE-44DE-881F-43E1EF8108CE}">
      <dgm:prSet phldrT="[文本]"/>
      <dgm:spPr>
        <a:solidFill>
          <a:schemeClr val="tx1">
            <a:lumMod val="40000"/>
            <a:lumOff val="60000"/>
          </a:schemeClr>
        </a:solidFill>
      </dgm:spPr>
      <dgm:t>
        <a:bodyPr/>
        <a:lstStyle/>
        <a:p>
          <a:r>
            <a:rPr lang="zh-CN" altLang="en-US" dirty="0" smtClean="0"/>
            <a:t>产品</a:t>
          </a:r>
          <a:endParaRPr lang="zh-CN" altLang="en-US" dirty="0"/>
        </a:p>
      </dgm:t>
    </dgm:pt>
    <dgm:pt modelId="{EB530C16-0388-40CB-8595-A58D883F6DB4}" type="parTrans" cxnId="{48A2914F-90BD-4E51-98B8-1551D035F0F7}">
      <dgm:prSet/>
      <dgm:spPr/>
      <dgm:t>
        <a:bodyPr/>
        <a:lstStyle/>
        <a:p>
          <a:endParaRPr lang="zh-CN" altLang="en-US"/>
        </a:p>
      </dgm:t>
    </dgm:pt>
    <dgm:pt modelId="{2465FD9B-B20C-4A40-B245-2164A221A16C}" type="sibTrans" cxnId="{48A2914F-90BD-4E51-98B8-1551D035F0F7}">
      <dgm:prSet/>
      <dgm:spPr/>
      <dgm:t>
        <a:bodyPr/>
        <a:lstStyle/>
        <a:p>
          <a:endParaRPr lang="zh-CN" altLang="en-US"/>
        </a:p>
      </dgm:t>
    </dgm:pt>
    <dgm:pt modelId="{84C1B2EE-636D-47B4-BD0B-AC8CAD08EDDF}">
      <dgm:prSet phldrT="[文本]"/>
      <dgm:spPr>
        <a:solidFill>
          <a:schemeClr val="accent2"/>
        </a:solidFill>
      </dgm:spPr>
      <dgm:t>
        <a:bodyPr/>
        <a:lstStyle/>
        <a:p>
          <a:r>
            <a:rPr lang="zh-CN" altLang="en-US" dirty="0" smtClean="0"/>
            <a:t>技术</a:t>
          </a:r>
          <a:endParaRPr lang="zh-CN" altLang="en-US" dirty="0"/>
        </a:p>
      </dgm:t>
    </dgm:pt>
    <dgm:pt modelId="{C47DC1F0-F7B5-4C0D-800F-013E7347A8A6}" type="parTrans" cxnId="{EC473B5C-B302-436C-AB35-F6BD9CD83E57}">
      <dgm:prSet/>
      <dgm:spPr/>
      <dgm:t>
        <a:bodyPr/>
        <a:lstStyle/>
        <a:p>
          <a:endParaRPr lang="zh-CN" altLang="en-US"/>
        </a:p>
      </dgm:t>
    </dgm:pt>
    <dgm:pt modelId="{4D76BAAF-8F74-455D-A079-00E8371DC2DC}" type="sibTrans" cxnId="{EC473B5C-B302-436C-AB35-F6BD9CD83E57}">
      <dgm:prSet/>
      <dgm:spPr/>
      <dgm:t>
        <a:bodyPr/>
        <a:lstStyle/>
        <a:p>
          <a:endParaRPr lang="zh-CN" altLang="en-US"/>
        </a:p>
      </dgm:t>
    </dgm:pt>
    <dgm:pt modelId="{F21916E1-521D-4BE4-96CA-D63BE037A49A}">
      <dgm:prSet phldrT="[文本]"/>
      <dgm:spPr>
        <a:solidFill>
          <a:schemeClr val="tx1">
            <a:lumMod val="40000"/>
            <a:lumOff val="60000"/>
          </a:schemeClr>
        </a:solidFill>
      </dgm:spPr>
      <dgm:t>
        <a:bodyPr/>
        <a:lstStyle/>
        <a:p>
          <a:r>
            <a:rPr lang="zh-CN" altLang="en-US" dirty="0" smtClean="0"/>
            <a:t>策略</a:t>
          </a:r>
          <a:endParaRPr lang="zh-CN" altLang="en-US" dirty="0"/>
        </a:p>
      </dgm:t>
    </dgm:pt>
    <dgm:pt modelId="{4DF5871A-A847-407F-973A-91EE76D217F8}" type="parTrans" cxnId="{AA6DF1F9-A3D0-4521-BBA5-D7D227281604}">
      <dgm:prSet/>
      <dgm:spPr/>
      <dgm:t>
        <a:bodyPr/>
        <a:lstStyle/>
        <a:p>
          <a:endParaRPr lang="zh-CN" altLang="en-US"/>
        </a:p>
      </dgm:t>
    </dgm:pt>
    <dgm:pt modelId="{AC8A932B-E6EA-4FC7-B42B-BF67BA75C426}" type="sibTrans" cxnId="{AA6DF1F9-A3D0-4521-BBA5-D7D227281604}">
      <dgm:prSet/>
      <dgm:spPr/>
      <dgm:t>
        <a:bodyPr/>
        <a:lstStyle/>
        <a:p>
          <a:endParaRPr lang="zh-CN" altLang="en-US"/>
        </a:p>
      </dgm:t>
    </dgm:pt>
    <dgm:pt modelId="{ADF4F442-96A6-4C39-B9D4-83E2249877BB}" type="pres">
      <dgm:prSet presAssocID="{AD10C9B0-A0A6-41BD-8876-8B5C20E0CBBE}" presName="Name0" presStyleCnt="0">
        <dgm:presLayoutVars>
          <dgm:dir/>
          <dgm:animLvl val="lvl"/>
          <dgm:resizeHandles val="exact"/>
        </dgm:presLayoutVars>
      </dgm:prSet>
      <dgm:spPr/>
    </dgm:pt>
    <dgm:pt modelId="{292B7CBA-431A-4A91-B68F-819F0B2D150B}" type="pres">
      <dgm:prSet presAssocID="{328511AF-1828-4112-9CB1-F0C9EC0D920E}" presName="parTxOnly" presStyleLbl="node1" presStyleIdx="0" presStyleCnt="4">
        <dgm:presLayoutVars>
          <dgm:chMax val="0"/>
          <dgm:chPref val="0"/>
          <dgm:bulletEnabled val="1"/>
        </dgm:presLayoutVars>
      </dgm:prSet>
      <dgm:spPr/>
      <dgm:t>
        <a:bodyPr/>
        <a:lstStyle/>
        <a:p>
          <a:endParaRPr lang="zh-CN" altLang="en-US"/>
        </a:p>
      </dgm:t>
    </dgm:pt>
    <dgm:pt modelId="{83894D83-922C-4625-B81A-9574A77DDEB9}" type="pres">
      <dgm:prSet presAssocID="{92A1E60E-0EB9-4C7E-9232-E7334D38FA72}" presName="parTxOnlySpace" presStyleCnt="0"/>
      <dgm:spPr/>
    </dgm:pt>
    <dgm:pt modelId="{6BFE0D45-717A-43DE-BDB2-0FFABCA6B9F5}" type="pres">
      <dgm:prSet presAssocID="{A13AFA4C-93BE-44DE-881F-43E1EF8108CE}" presName="parTxOnly" presStyleLbl="node1" presStyleIdx="1" presStyleCnt="4">
        <dgm:presLayoutVars>
          <dgm:chMax val="0"/>
          <dgm:chPref val="0"/>
          <dgm:bulletEnabled val="1"/>
        </dgm:presLayoutVars>
      </dgm:prSet>
      <dgm:spPr/>
      <dgm:t>
        <a:bodyPr/>
        <a:lstStyle/>
        <a:p>
          <a:endParaRPr lang="zh-CN" altLang="en-US"/>
        </a:p>
      </dgm:t>
    </dgm:pt>
    <dgm:pt modelId="{6923571F-88EE-4693-8104-200DEDE9AB36}" type="pres">
      <dgm:prSet presAssocID="{2465FD9B-B20C-4A40-B245-2164A221A16C}" presName="parTxOnlySpace" presStyleCnt="0"/>
      <dgm:spPr/>
    </dgm:pt>
    <dgm:pt modelId="{8F9EE4D7-20C9-45C3-820E-015C54F815B3}" type="pres">
      <dgm:prSet presAssocID="{84C1B2EE-636D-47B4-BD0B-AC8CAD08EDDF}" presName="parTxOnly" presStyleLbl="node1" presStyleIdx="2" presStyleCnt="4">
        <dgm:presLayoutVars>
          <dgm:chMax val="0"/>
          <dgm:chPref val="0"/>
          <dgm:bulletEnabled val="1"/>
        </dgm:presLayoutVars>
      </dgm:prSet>
      <dgm:spPr/>
      <dgm:t>
        <a:bodyPr/>
        <a:lstStyle/>
        <a:p>
          <a:endParaRPr lang="zh-CN" altLang="en-US"/>
        </a:p>
      </dgm:t>
    </dgm:pt>
    <dgm:pt modelId="{80346EF1-5F92-48FB-B5CD-21815AAA41AF}" type="pres">
      <dgm:prSet presAssocID="{4D76BAAF-8F74-455D-A079-00E8371DC2DC}" presName="parTxOnlySpace" presStyleCnt="0"/>
      <dgm:spPr/>
    </dgm:pt>
    <dgm:pt modelId="{3EBA6A8E-27F8-47F5-8134-B2974FC731B9}" type="pres">
      <dgm:prSet presAssocID="{F21916E1-521D-4BE4-96CA-D63BE037A49A}" presName="parTxOnly" presStyleLbl="node1" presStyleIdx="3" presStyleCnt="4">
        <dgm:presLayoutVars>
          <dgm:chMax val="0"/>
          <dgm:chPref val="0"/>
          <dgm:bulletEnabled val="1"/>
        </dgm:presLayoutVars>
      </dgm:prSet>
      <dgm:spPr/>
      <dgm:t>
        <a:bodyPr/>
        <a:lstStyle/>
        <a:p>
          <a:endParaRPr lang="zh-CN" altLang="en-US"/>
        </a:p>
      </dgm:t>
    </dgm:pt>
  </dgm:ptLst>
  <dgm:cxnLst>
    <dgm:cxn modelId="{48A2914F-90BD-4E51-98B8-1551D035F0F7}" srcId="{AD10C9B0-A0A6-41BD-8876-8B5C20E0CBBE}" destId="{A13AFA4C-93BE-44DE-881F-43E1EF8108CE}" srcOrd="1" destOrd="0" parTransId="{EB530C16-0388-40CB-8595-A58D883F6DB4}" sibTransId="{2465FD9B-B20C-4A40-B245-2164A221A16C}"/>
    <dgm:cxn modelId="{AA6DF1F9-A3D0-4521-BBA5-D7D227281604}" srcId="{AD10C9B0-A0A6-41BD-8876-8B5C20E0CBBE}" destId="{F21916E1-521D-4BE4-96CA-D63BE037A49A}" srcOrd="3" destOrd="0" parTransId="{4DF5871A-A847-407F-973A-91EE76D217F8}" sibTransId="{AC8A932B-E6EA-4FC7-B42B-BF67BA75C426}"/>
    <dgm:cxn modelId="{15951CEE-44D6-49A2-BF7D-563DAEA83E14}" type="presOf" srcId="{A13AFA4C-93BE-44DE-881F-43E1EF8108CE}" destId="{6BFE0D45-717A-43DE-BDB2-0FFABCA6B9F5}" srcOrd="0" destOrd="0" presId="urn:microsoft.com/office/officeart/2005/8/layout/chevron1"/>
    <dgm:cxn modelId="{99FACBD4-777C-4C3F-80E9-D40DD1CE0839}" srcId="{AD10C9B0-A0A6-41BD-8876-8B5C20E0CBBE}" destId="{328511AF-1828-4112-9CB1-F0C9EC0D920E}" srcOrd="0" destOrd="0" parTransId="{0BC1620E-8751-43AD-AEB3-A82BEB0B01EB}" sibTransId="{92A1E60E-0EB9-4C7E-9232-E7334D38FA72}"/>
    <dgm:cxn modelId="{F3535CD2-5B28-4DD4-BEA1-E00FAEDDC1B8}" type="presOf" srcId="{F21916E1-521D-4BE4-96CA-D63BE037A49A}" destId="{3EBA6A8E-27F8-47F5-8134-B2974FC731B9}" srcOrd="0" destOrd="0" presId="urn:microsoft.com/office/officeart/2005/8/layout/chevron1"/>
    <dgm:cxn modelId="{2343C6A9-884D-43C0-B652-4F75CDC63B59}" type="presOf" srcId="{84C1B2EE-636D-47B4-BD0B-AC8CAD08EDDF}" destId="{8F9EE4D7-20C9-45C3-820E-015C54F815B3}" srcOrd="0" destOrd="0" presId="urn:microsoft.com/office/officeart/2005/8/layout/chevron1"/>
    <dgm:cxn modelId="{979032B1-FD34-4F17-965D-3B505DC6BC75}" type="presOf" srcId="{328511AF-1828-4112-9CB1-F0C9EC0D920E}" destId="{292B7CBA-431A-4A91-B68F-819F0B2D150B}" srcOrd="0" destOrd="0" presId="urn:microsoft.com/office/officeart/2005/8/layout/chevron1"/>
    <dgm:cxn modelId="{31BE630D-58CE-4747-80E3-34B825DD06AF}" type="presOf" srcId="{AD10C9B0-A0A6-41BD-8876-8B5C20E0CBBE}" destId="{ADF4F442-96A6-4C39-B9D4-83E2249877BB}" srcOrd="0" destOrd="0" presId="urn:microsoft.com/office/officeart/2005/8/layout/chevron1"/>
    <dgm:cxn modelId="{EC473B5C-B302-436C-AB35-F6BD9CD83E57}" srcId="{AD10C9B0-A0A6-41BD-8876-8B5C20E0CBBE}" destId="{84C1B2EE-636D-47B4-BD0B-AC8CAD08EDDF}" srcOrd="2" destOrd="0" parTransId="{C47DC1F0-F7B5-4C0D-800F-013E7347A8A6}" sibTransId="{4D76BAAF-8F74-455D-A079-00E8371DC2DC}"/>
    <dgm:cxn modelId="{0B3D4272-B899-4BF2-9710-8B2106AAEAA0}" type="presParOf" srcId="{ADF4F442-96A6-4C39-B9D4-83E2249877BB}" destId="{292B7CBA-431A-4A91-B68F-819F0B2D150B}" srcOrd="0" destOrd="0" presId="urn:microsoft.com/office/officeart/2005/8/layout/chevron1"/>
    <dgm:cxn modelId="{471FA06A-3333-4D23-8722-A3659B3910FB}" type="presParOf" srcId="{ADF4F442-96A6-4C39-B9D4-83E2249877BB}" destId="{83894D83-922C-4625-B81A-9574A77DDEB9}" srcOrd="1" destOrd="0" presId="urn:microsoft.com/office/officeart/2005/8/layout/chevron1"/>
    <dgm:cxn modelId="{D15727AA-1693-4C26-99D9-55E164627B4A}" type="presParOf" srcId="{ADF4F442-96A6-4C39-B9D4-83E2249877BB}" destId="{6BFE0D45-717A-43DE-BDB2-0FFABCA6B9F5}" srcOrd="2" destOrd="0" presId="urn:microsoft.com/office/officeart/2005/8/layout/chevron1"/>
    <dgm:cxn modelId="{5E5BE31B-F995-4EA7-8F40-E60C453F19DA}" type="presParOf" srcId="{ADF4F442-96A6-4C39-B9D4-83E2249877BB}" destId="{6923571F-88EE-4693-8104-200DEDE9AB36}" srcOrd="3" destOrd="0" presId="urn:microsoft.com/office/officeart/2005/8/layout/chevron1"/>
    <dgm:cxn modelId="{556480CC-7808-4B80-B966-11900E0CFF49}" type="presParOf" srcId="{ADF4F442-96A6-4C39-B9D4-83E2249877BB}" destId="{8F9EE4D7-20C9-45C3-820E-015C54F815B3}" srcOrd="4" destOrd="0" presId="urn:microsoft.com/office/officeart/2005/8/layout/chevron1"/>
    <dgm:cxn modelId="{C4DA758E-BC5D-421D-A7F4-6497CFDB1166}" type="presParOf" srcId="{ADF4F442-96A6-4C39-B9D4-83E2249877BB}" destId="{80346EF1-5F92-48FB-B5CD-21815AAA41AF}" srcOrd="5" destOrd="0" presId="urn:microsoft.com/office/officeart/2005/8/layout/chevron1"/>
    <dgm:cxn modelId="{0080B544-1659-4B7D-B10C-992ADD47C8EB}" type="presParOf" srcId="{ADF4F442-96A6-4C39-B9D4-83E2249877BB}" destId="{3EBA6A8E-27F8-47F5-8134-B2974FC731B9}"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D10C9B0-A0A6-41BD-8876-8B5C20E0CBBE}" type="doc">
      <dgm:prSet loTypeId="urn:microsoft.com/office/officeart/2005/8/layout/chevron1" loCatId="process" qsTypeId="urn:microsoft.com/office/officeart/2005/8/quickstyle/simple1" qsCatId="simple" csTypeId="urn:microsoft.com/office/officeart/2005/8/colors/accent2_2" csCatId="accent2" phldr="1"/>
      <dgm:spPr/>
    </dgm:pt>
    <dgm:pt modelId="{328511AF-1828-4112-9CB1-F0C9EC0D920E}">
      <dgm:prSet phldrT="[文本]"/>
      <dgm:spPr>
        <a:solidFill>
          <a:schemeClr val="tx2">
            <a:lumMod val="40000"/>
            <a:lumOff val="60000"/>
          </a:schemeClr>
        </a:solidFill>
      </dgm:spPr>
      <dgm:t>
        <a:bodyPr/>
        <a:lstStyle/>
        <a:p>
          <a:r>
            <a:rPr lang="zh-CN" altLang="en-US" b="1" dirty="0" smtClean="0">
              <a:solidFill>
                <a:schemeClr val="bg1"/>
              </a:solidFill>
            </a:rPr>
            <a:t>市场</a:t>
          </a:r>
          <a:endParaRPr lang="zh-CN" altLang="en-US" b="1" dirty="0">
            <a:solidFill>
              <a:schemeClr val="bg1"/>
            </a:solidFill>
          </a:endParaRPr>
        </a:p>
      </dgm:t>
    </dgm:pt>
    <dgm:pt modelId="{0BC1620E-8751-43AD-AEB3-A82BEB0B01EB}" type="parTrans" cxnId="{99FACBD4-777C-4C3F-80E9-D40DD1CE0839}">
      <dgm:prSet/>
      <dgm:spPr/>
      <dgm:t>
        <a:bodyPr/>
        <a:lstStyle/>
        <a:p>
          <a:endParaRPr lang="zh-CN" altLang="en-US"/>
        </a:p>
      </dgm:t>
    </dgm:pt>
    <dgm:pt modelId="{92A1E60E-0EB9-4C7E-9232-E7334D38FA72}" type="sibTrans" cxnId="{99FACBD4-777C-4C3F-80E9-D40DD1CE0839}">
      <dgm:prSet/>
      <dgm:spPr/>
      <dgm:t>
        <a:bodyPr/>
        <a:lstStyle/>
        <a:p>
          <a:endParaRPr lang="zh-CN" altLang="en-US"/>
        </a:p>
      </dgm:t>
    </dgm:pt>
    <dgm:pt modelId="{A13AFA4C-93BE-44DE-881F-43E1EF8108CE}">
      <dgm:prSet phldrT="[文本]"/>
      <dgm:spPr>
        <a:solidFill>
          <a:schemeClr val="tx1">
            <a:lumMod val="40000"/>
            <a:lumOff val="60000"/>
          </a:schemeClr>
        </a:solidFill>
      </dgm:spPr>
      <dgm:t>
        <a:bodyPr/>
        <a:lstStyle/>
        <a:p>
          <a:r>
            <a:rPr lang="zh-CN" altLang="en-US" dirty="0" smtClean="0"/>
            <a:t>产品</a:t>
          </a:r>
          <a:endParaRPr lang="zh-CN" altLang="en-US" dirty="0"/>
        </a:p>
      </dgm:t>
    </dgm:pt>
    <dgm:pt modelId="{EB530C16-0388-40CB-8595-A58D883F6DB4}" type="parTrans" cxnId="{48A2914F-90BD-4E51-98B8-1551D035F0F7}">
      <dgm:prSet/>
      <dgm:spPr/>
      <dgm:t>
        <a:bodyPr/>
        <a:lstStyle/>
        <a:p>
          <a:endParaRPr lang="zh-CN" altLang="en-US"/>
        </a:p>
      </dgm:t>
    </dgm:pt>
    <dgm:pt modelId="{2465FD9B-B20C-4A40-B245-2164A221A16C}" type="sibTrans" cxnId="{48A2914F-90BD-4E51-98B8-1551D035F0F7}">
      <dgm:prSet/>
      <dgm:spPr/>
      <dgm:t>
        <a:bodyPr/>
        <a:lstStyle/>
        <a:p>
          <a:endParaRPr lang="zh-CN" altLang="en-US"/>
        </a:p>
      </dgm:t>
    </dgm:pt>
    <dgm:pt modelId="{84C1B2EE-636D-47B4-BD0B-AC8CAD08EDDF}">
      <dgm:prSet phldrT="[文本]"/>
      <dgm:spPr>
        <a:solidFill>
          <a:schemeClr val="accent2"/>
        </a:solidFill>
      </dgm:spPr>
      <dgm:t>
        <a:bodyPr/>
        <a:lstStyle/>
        <a:p>
          <a:r>
            <a:rPr lang="zh-CN" altLang="en-US" dirty="0" smtClean="0"/>
            <a:t>技术</a:t>
          </a:r>
          <a:endParaRPr lang="zh-CN" altLang="en-US" dirty="0"/>
        </a:p>
      </dgm:t>
    </dgm:pt>
    <dgm:pt modelId="{C47DC1F0-F7B5-4C0D-800F-013E7347A8A6}" type="parTrans" cxnId="{EC473B5C-B302-436C-AB35-F6BD9CD83E57}">
      <dgm:prSet/>
      <dgm:spPr/>
      <dgm:t>
        <a:bodyPr/>
        <a:lstStyle/>
        <a:p>
          <a:endParaRPr lang="zh-CN" altLang="en-US"/>
        </a:p>
      </dgm:t>
    </dgm:pt>
    <dgm:pt modelId="{4D76BAAF-8F74-455D-A079-00E8371DC2DC}" type="sibTrans" cxnId="{EC473B5C-B302-436C-AB35-F6BD9CD83E57}">
      <dgm:prSet/>
      <dgm:spPr/>
      <dgm:t>
        <a:bodyPr/>
        <a:lstStyle/>
        <a:p>
          <a:endParaRPr lang="zh-CN" altLang="en-US"/>
        </a:p>
      </dgm:t>
    </dgm:pt>
    <dgm:pt modelId="{F21916E1-521D-4BE4-96CA-D63BE037A49A}">
      <dgm:prSet phldrT="[文本]"/>
      <dgm:spPr>
        <a:solidFill>
          <a:schemeClr val="tx1">
            <a:lumMod val="40000"/>
            <a:lumOff val="60000"/>
          </a:schemeClr>
        </a:solidFill>
      </dgm:spPr>
      <dgm:t>
        <a:bodyPr/>
        <a:lstStyle/>
        <a:p>
          <a:r>
            <a:rPr lang="zh-CN" altLang="en-US" dirty="0" smtClean="0"/>
            <a:t>策略</a:t>
          </a:r>
          <a:endParaRPr lang="zh-CN" altLang="en-US" dirty="0"/>
        </a:p>
      </dgm:t>
    </dgm:pt>
    <dgm:pt modelId="{4DF5871A-A847-407F-973A-91EE76D217F8}" type="parTrans" cxnId="{AA6DF1F9-A3D0-4521-BBA5-D7D227281604}">
      <dgm:prSet/>
      <dgm:spPr/>
      <dgm:t>
        <a:bodyPr/>
        <a:lstStyle/>
        <a:p>
          <a:endParaRPr lang="zh-CN" altLang="en-US"/>
        </a:p>
      </dgm:t>
    </dgm:pt>
    <dgm:pt modelId="{AC8A932B-E6EA-4FC7-B42B-BF67BA75C426}" type="sibTrans" cxnId="{AA6DF1F9-A3D0-4521-BBA5-D7D227281604}">
      <dgm:prSet/>
      <dgm:spPr/>
      <dgm:t>
        <a:bodyPr/>
        <a:lstStyle/>
        <a:p>
          <a:endParaRPr lang="zh-CN" altLang="en-US"/>
        </a:p>
      </dgm:t>
    </dgm:pt>
    <dgm:pt modelId="{ADF4F442-96A6-4C39-B9D4-83E2249877BB}" type="pres">
      <dgm:prSet presAssocID="{AD10C9B0-A0A6-41BD-8876-8B5C20E0CBBE}" presName="Name0" presStyleCnt="0">
        <dgm:presLayoutVars>
          <dgm:dir/>
          <dgm:animLvl val="lvl"/>
          <dgm:resizeHandles val="exact"/>
        </dgm:presLayoutVars>
      </dgm:prSet>
      <dgm:spPr/>
    </dgm:pt>
    <dgm:pt modelId="{292B7CBA-431A-4A91-B68F-819F0B2D150B}" type="pres">
      <dgm:prSet presAssocID="{328511AF-1828-4112-9CB1-F0C9EC0D920E}" presName="parTxOnly" presStyleLbl="node1" presStyleIdx="0" presStyleCnt="4">
        <dgm:presLayoutVars>
          <dgm:chMax val="0"/>
          <dgm:chPref val="0"/>
          <dgm:bulletEnabled val="1"/>
        </dgm:presLayoutVars>
      </dgm:prSet>
      <dgm:spPr/>
      <dgm:t>
        <a:bodyPr/>
        <a:lstStyle/>
        <a:p>
          <a:endParaRPr lang="zh-CN" altLang="en-US"/>
        </a:p>
      </dgm:t>
    </dgm:pt>
    <dgm:pt modelId="{83894D83-922C-4625-B81A-9574A77DDEB9}" type="pres">
      <dgm:prSet presAssocID="{92A1E60E-0EB9-4C7E-9232-E7334D38FA72}" presName="parTxOnlySpace" presStyleCnt="0"/>
      <dgm:spPr/>
    </dgm:pt>
    <dgm:pt modelId="{6BFE0D45-717A-43DE-BDB2-0FFABCA6B9F5}" type="pres">
      <dgm:prSet presAssocID="{A13AFA4C-93BE-44DE-881F-43E1EF8108CE}" presName="parTxOnly" presStyleLbl="node1" presStyleIdx="1" presStyleCnt="4">
        <dgm:presLayoutVars>
          <dgm:chMax val="0"/>
          <dgm:chPref val="0"/>
          <dgm:bulletEnabled val="1"/>
        </dgm:presLayoutVars>
      </dgm:prSet>
      <dgm:spPr/>
      <dgm:t>
        <a:bodyPr/>
        <a:lstStyle/>
        <a:p>
          <a:endParaRPr lang="zh-CN" altLang="en-US"/>
        </a:p>
      </dgm:t>
    </dgm:pt>
    <dgm:pt modelId="{6923571F-88EE-4693-8104-200DEDE9AB36}" type="pres">
      <dgm:prSet presAssocID="{2465FD9B-B20C-4A40-B245-2164A221A16C}" presName="parTxOnlySpace" presStyleCnt="0"/>
      <dgm:spPr/>
    </dgm:pt>
    <dgm:pt modelId="{8F9EE4D7-20C9-45C3-820E-015C54F815B3}" type="pres">
      <dgm:prSet presAssocID="{84C1B2EE-636D-47B4-BD0B-AC8CAD08EDDF}" presName="parTxOnly" presStyleLbl="node1" presStyleIdx="2" presStyleCnt="4">
        <dgm:presLayoutVars>
          <dgm:chMax val="0"/>
          <dgm:chPref val="0"/>
          <dgm:bulletEnabled val="1"/>
        </dgm:presLayoutVars>
      </dgm:prSet>
      <dgm:spPr/>
      <dgm:t>
        <a:bodyPr/>
        <a:lstStyle/>
        <a:p>
          <a:endParaRPr lang="zh-CN" altLang="en-US"/>
        </a:p>
      </dgm:t>
    </dgm:pt>
    <dgm:pt modelId="{80346EF1-5F92-48FB-B5CD-21815AAA41AF}" type="pres">
      <dgm:prSet presAssocID="{4D76BAAF-8F74-455D-A079-00E8371DC2DC}" presName="parTxOnlySpace" presStyleCnt="0"/>
      <dgm:spPr/>
    </dgm:pt>
    <dgm:pt modelId="{3EBA6A8E-27F8-47F5-8134-B2974FC731B9}" type="pres">
      <dgm:prSet presAssocID="{F21916E1-521D-4BE4-96CA-D63BE037A49A}" presName="parTxOnly" presStyleLbl="node1" presStyleIdx="3" presStyleCnt="4">
        <dgm:presLayoutVars>
          <dgm:chMax val="0"/>
          <dgm:chPref val="0"/>
          <dgm:bulletEnabled val="1"/>
        </dgm:presLayoutVars>
      </dgm:prSet>
      <dgm:spPr/>
      <dgm:t>
        <a:bodyPr/>
        <a:lstStyle/>
        <a:p>
          <a:endParaRPr lang="zh-CN" altLang="en-US"/>
        </a:p>
      </dgm:t>
    </dgm:pt>
  </dgm:ptLst>
  <dgm:cxnLst>
    <dgm:cxn modelId="{48A2914F-90BD-4E51-98B8-1551D035F0F7}" srcId="{AD10C9B0-A0A6-41BD-8876-8B5C20E0CBBE}" destId="{A13AFA4C-93BE-44DE-881F-43E1EF8108CE}" srcOrd="1" destOrd="0" parTransId="{EB530C16-0388-40CB-8595-A58D883F6DB4}" sibTransId="{2465FD9B-B20C-4A40-B245-2164A221A16C}"/>
    <dgm:cxn modelId="{C44A7B43-E98F-45BB-8F7F-0C117BF1A79C}" type="presOf" srcId="{328511AF-1828-4112-9CB1-F0C9EC0D920E}" destId="{292B7CBA-431A-4A91-B68F-819F0B2D150B}" srcOrd="0" destOrd="0" presId="urn:microsoft.com/office/officeart/2005/8/layout/chevron1"/>
    <dgm:cxn modelId="{AA6DF1F9-A3D0-4521-BBA5-D7D227281604}" srcId="{AD10C9B0-A0A6-41BD-8876-8B5C20E0CBBE}" destId="{F21916E1-521D-4BE4-96CA-D63BE037A49A}" srcOrd="3" destOrd="0" parTransId="{4DF5871A-A847-407F-973A-91EE76D217F8}" sibTransId="{AC8A932B-E6EA-4FC7-B42B-BF67BA75C426}"/>
    <dgm:cxn modelId="{2F7BB63F-30CA-419F-A984-1BD1049D0E9C}" type="presOf" srcId="{A13AFA4C-93BE-44DE-881F-43E1EF8108CE}" destId="{6BFE0D45-717A-43DE-BDB2-0FFABCA6B9F5}" srcOrd="0" destOrd="0" presId="urn:microsoft.com/office/officeart/2005/8/layout/chevron1"/>
    <dgm:cxn modelId="{117B1C0A-6B16-4496-B28D-91937B3BD5E2}" type="presOf" srcId="{84C1B2EE-636D-47B4-BD0B-AC8CAD08EDDF}" destId="{8F9EE4D7-20C9-45C3-820E-015C54F815B3}" srcOrd="0" destOrd="0" presId="urn:microsoft.com/office/officeart/2005/8/layout/chevron1"/>
    <dgm:cxn modelId="{99FACBD4-777C-4C3F-80E9-D40DD1CE0839}" srcId="{AD10C9B0-A0A6-41BD-8876-8B5C20E0CBBE}" destId="{328511AF-1828-4112-9CB1-F0C9EC0D920E}" srcOrd="0" destOrd="0" parTransId="{0BC1620E-8751-43AD-AEB3-A82BEB0B01EB}" sibTransId="{92A1E60E-0EB9-4C7E-9232-E7334D38FA72}"/>
    <dgm:cxn modelId="{EAE8CA90-F4F3-4E26-AE36-6F591B5F1195}" type="presOf" srcId="{AD10C9B0-A0A6-41BD-8876-8B5C20E0CBBE}" destId="{ADF4F442-96A6-4C39-B9D4-83E2249877BB}" srcOrd="0" destOrd="0" presId="urn:microsoft.com/office/officeart/2005/8/layout/chevron1"/>
    <dgm:cxn modelId="{029EEBFB-F3E4-4C07-81FA-951B267ECE59}" type="presOf" srcId="{F21916E1-521D-4BE4-96CA-D63BE037A49A}" destId="{3EBA6A8E-27F8-47F5-8134-B2974FC731B9}" srcOrd="0" destOrd="0" presId="urn:microsoft.com/office/officeart/2005/8/layout/chevron1"/>
    <dgm:cxn modelId="{EC473B5C-B302-436C-AB35-F6BD9CD83E57}" srcId="{AD10C9B0-A0A6-41BD-8876-8B5C20E0CBBE}" destId="{84C1B2EE-636D-47B4-BD0B-AC8CAD08EDDF}" srcOrd="2" destOrd="0" parTransId="{C47DC1F0-F7B5-4C0D-800F-013E7347A8A6}" sibTransId="{4D76BAAF-8F74-455D-A079-00E8371DC2DC}"/>
    <dgm:cxn modelId="{460E8885-34FE-42B3-9952-4F032AC94D00}" type="presParOf" srcId="{ADF4F442-96A6-4C39-B9D4-83E2249877BB}" destId="{292B7CBA-431A-4A91-B68F-819F0B2D150B}" srcOrd="0" destOrd="0" presId="urn:microsoft.com/office/officeart/2005/8/layout/chevron1"/>
    <dgm:cxn modelId="{080F362F-45D4-4D8E-8B6C-EE4441275C97}" type="presParOf" srcId="{ADF4F442-96A6-4C39-B9D4-83E2249877BB}" destId="{83894D83-922C-4625-B81A-9574A77DDEB9}" srcOrd="1" destOrd="0" presId="urn:microsoft.com/office/officeart/2005/8/layout/chevron1"/>
    <dgm:cxn modelId="{7946D490-973F-40B9-9149-844C5DC6559D}" type="presParOf" srcId="{ADF4F442-96A6-4C39-B9D4-83E2249877BB}" destId="{6BFE0D45-717A-43DE-BDB2-0FFABCA6B9F5}" srcOrd="2" destOrd="0" presId="urn:microsoft.com/office/officeart/2005/8/layout/chevron1"/>
    <dgm:cxn modelId="{6BAADE28-8579-414A-B2BB-EE61DBD04AD4}" type="presParOf" srcId="{ADF4F442-96A6-4C39-B9D4-83E2249877BB}" destId="{6923571F-88EE-4693-8104-200DEDE9AB36}" srcOrd="3" destOrd="0" presId="urn:microsoft.com/office/officeart/2005/8/layout/chevron1"/>
    <dgm:cxn modelId="{DA60D338-76B1-4076-AC3E-7277EFC0D03A}" type="presParOf" srcId="{ADF4F442-96A6-4C39-B9D4-83E2249877BB}" destId="{8F9EE4D7-20C9-45C3-820E-015C54F815B3}" srcOrd="4" destOrd="0" presId="urn:microsoft.com/office/officeart/2005/8/layout/chevron1"/>
    <dgm:cxn modelId="{F48DB128-7D5F-4D60-9057-D61E470AAA1C}" type="presParOf" srcId="{ADF4F442-96A6-4C39-B9D4-83E2249877BB}" destId="{80346EF1-5F92-48FB-B5CD-21815AAA41AF}" srcOrd="5" destOrd="0" presId="urn:microsoft.com/office/officeart/2005/8/layout/chevron1"/>
    <dgm:cxn modelId="{33DFAC79-3542-433B-A39E-8323522383A1}" type="presParOf" srcId="{ADF4F442-96A6-4C39-B9D4-83E2249877BB}" destId="{3EBA6A8E-27F8-47F5-8134-B2974FC731B9}"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EBCB1-1E3F-465A-9D90-1DB436DDF6F2}">
      <dsp:nvSpPr>
        <dsp:cNvPr id="0" name=""/>
        <dsp:cNvSpPr/>
      </dsp:nvSpPr>
      <dsp:spPr>
        <a:xfrm rot="5400000">
          <a:off x="4314449" y="-1913849"/>
          <a:ext cx="296911" cy="4200381"/>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zh-CN" altLang="en-US" sz="1100" kern="1200" dirty="0" smtClean="0">
              <a:latin typeface="微软雅黑" pitchFamily="34" charset="-122"/>
              <a:ea typeface="微软雅黑" pitchFamily="34" charset="-122"/>
            </a:rPr>
            <a:t>通过物联网专网提供短信、</a:t>
          </a:r>
          <a:r>
            <a:rPr lang="en-US" altLang="en-US" sz="1100" kern="1200" dirty="0" smtClean="0">
              <a:latin typeface="微软雅黑" pitchFamily="34" charset="-122"/>
              <a:ea typeface="微软雅黑" pitchFamily="34" charset="-122"/>
            </a:rPr>
            <a:t>GSM</a:t>
          </a:r>
          <a:r>
            <a:rPr lang="zh-CN" altLang="en-US" sz="1100" kern="1200" dirty="0" smtClean="0">
              <a:latin typeface="微软雅黑" pitchFamily="34" charset="-122"/>
              <a:ea typeface="微软雅黑" pitchFamily="34" charset="-122"/>
            </a:rPr>
            <a:t>、</a:t>
          </a:r>
          <a:r>
            <a:rPr lang="en-US" altLang="en-US" sz="1100" kern="1200" dirty="0" smtClean="0">
              <a:latin typeface="微软雅黑" pitchFamily="34" charset="-122"/>
              <a:ea typeface="微软雅黑" pitchFamily="34" charset="-122"/>
            </a:rPr>
            <a:t>3G</a:t>
          </a:r>
          <a:r>
            <a:rPr lang="zh-CN" altLang="en-US" sz="1100" kern="1200" dirty="0" smtClean="0">
              <a:latin typeface="微软雅黑" pitchFamily="34" charset="-122"/>
              <a:ea typeface="微软雅黑" pitchFamily="34" charset="-122"/>
            </a:rPr>
            <a:t>、</a:t>
          </a:r>
          <a:r>
            <a:rPr lang="en-US" altLang="en-US" sz="1100" kern="1200" dirty="0" smtClean="0">
              <a:latin typeface="微软雅黑" pitchFamily="34" charset="-122"/>
              <a:ea typeface="微软雅黑" pitchFamily="34" charset="-122"/>
            </a:rPr>
            <a:t>4G</a:t>
          </a:r>
          <a:r>
            <a:rPr lang="zh-CN" altLang="en-US" sz="1100" kern="1200" dirty="0" smtClean="0">
              <a:latin typeface="微软雅黑" pitchFamily="34" charset="-122"/>
              <a:ea typeface="微软雅黑" pitchFamily="34" charset="-122"/>
            </a:rPr>
            <a:t>、</a:t>
          </a:r>
          <a:r>
            <a:rPr lang="en-US" altLang="en-US" sz="1100" kern="1200" dirty="0" smtClean="0">
              <a:latin typeface="微软雅黑" pitchFamily="34" charset="-122"/>
              <a:ea typeface="微软雅黑" pitchFamily="34" charset="-122"/>
            </a:rPr>
            <a:t>LTE</a:t>
          </a:r>
          <a:r>
            <a:rPr lang="zh-CN" altLang="en-US" sz="1100" kern="1200" dirty="0" smtClean="0">
              <a:latin typeface="微软雅黑" pitchFamily="34" charset="-122"/>
              <a:ea typeface="微软雅黑" pitchFamily="34" charset="-122"/>
            </a:rPr>
            <a:t>等基础通信能力</a:t>
          </a:r>
          <a:endParaRPr lang="zh-CN" altLang="en-US" sz="1100" kern="1200" dirty="0">
            <a:latin typeface="微软雅黑" pitchFamily="34" charset="-122"/>
            <a:ea typeface="微软雅黑" pitchFamily="34" charset="-122"/>
          </a:endParaRPr>
        </a:p>
      </dsp:txBody>
      <dsp:txXfrm rot="-5400000">
        <a:off x="2362714" y="52380"/>
        <a:ext cx="4185887" cy="267923"/>
      </dsp:txXfrm>
    </dsp:sp>
    <dsp:sp modelId="{2884EBD0-67EC-4F2A-B594-16943BD70FC3}">
      <dsp:nvSpPr>
        <dsp:cNvPr id="0" name=""/>
        <dsp:cNvSpPr/>
      </dsp:nvSpPr>
      <dsp:spPr>
        <a:xfrm>
          <a:off x="0" y="771"/>
          <a:ext cx="2362714" cy="371139"/>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24765" rIns="49530" bIns="24765" numCol="1" spcCol="1270" anchor="ctr" anchorCtr="0">
          <a:noAutofit/>
        </a:bodyPr>
        <a:lstStyle/>
        <a:p>
          <a:pPr lvl="0" algn="ctr" defTabSz="577850">
            <a:lnSpc>
              <a:spcPct val="90000"/>
            </a:lnSpc>
            <a:spcBef>
              <a:spcPct val="0"/>
            </a:spcBef>
            <a:spcAft>
              <a:spcPct val="35000"/>
            </a:spcAft>
          </a:pPr>
          <a:r>
            <a:rPr lang="zh-CN" altLang="en-US" sz="1300" kern="1200" dirty="0" smtClean="0">
              <a:latin typeface="微软雅黑" pitchFamily="34" charset="-122"/>
              <a:ea typeface="微软雅黑" pitchFamily="34" charset="-122"/>
            </a:rPr>
            <a:t>基础通信能力</a:t>
          </a:r>
          <a:endParaRPr lang="zh-CN" altLang="en-US" sz="1300" kern="1200" dirty="0">
            <a:latin typeface="微软雅黑" pitchFamily="34" charset="-122"/>
            <a:ea typeface="微软雅黑" pitchFamily="34" charset="-122"/>
          </a:endParaRPr>
        </a:p>
      </dsp:txBody>
      <dsp:txXfrm>
        <a:off x="18118" y="18889"/>
        <a:ext cx="2326478" cy="334903"/>
      </dsp:txXfrm>
    </dsp:sp>
    <dsp:sp modelId="{0884931C-52C9-4913-9439-093226FFF5A5}">
      <dsp:nvSpPr>
        <dsp:cNvPr id="0" name=""/>
        <dsp:cNvSpPr/>
      </dsp:nvSpPr>
      <dsp:spPr>
        <a:xfrm rot="5400000">
          <a:off x="4314449" y="-1524152"/>
          <a:ext cx="296911" cy="4200381"/>
        </a:xfrm>
        <a:prstGeom prst="round2SameRect">
          <a:avLst/>
        </a:prstGeom>
        <a:solidFill>
          <a:schemeClr val="accent5">
            <a:tint val="40000"/>
            <a:alpha val="90000"/>
            <a:hueOff val="156518"/>
            <a:satOff val="22744"/>
            <a:lumOff val="2151"/>
            <a:alphaOff val="0"/>
          </a:schemeClr>
        </a:solidFill>
        <a:ln w="25400" cap="flat" cmpd="sng" algn="ctr">
          <a:solidFill>
            <a:schemeClr val="accent5">
              <a:tint val="40000"/>
              <a:alpha val="90000"/>
              <a:hueOff val="156518"/>
              <a:satOff val="22744"/>
              <a:lumOff val="21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zh-CN" altLang="en-US" sz="1100" kern="1200" dirty="0" smtClean="0">
              <a:latin typeface="微软雅黑" pitchFamily="34" charset="-122"/>
              <a:ea typeface="微软雅黑" pitchFamily="34" charset="-122"/>
            </a:rPr>
            <a:t>通过运营管理平台自主进行业务统计、业务运营分析</a:t>
          </a:r>
          <a:endParaRPr lang="zh-CN" altLang="en-US" sz="1100" kern="1200" dirty="0">
            <a:latin typeface="微软雅黑" pitchFamily="34" charset="-122"/>
            <a:ea typeface="微软雅黑" pitchFamily="34" charset="-122"/>
          </a:endParaRPr>
        </a:p>
      </dsp:txBody>
      <dsp:txXfrm rot="-5400000">
        <a:off x="2362714" y="442077"/>
        <a:ext cx="4185887" cy="267923"/>
      </dsp:txXfrm>
    </dsp:sp>
    <dsp:sp modelId="{0A08B40F-F5D3-4E6D-93B1-75DA32C75FA3}">
      <dsp:nvSpPr>
        <dsp:cNvPr id="0" name=""/>
        <dsp:cNvSpPr/>
      </dsp:nvSpPr>
      <dsp:spPr>
        <a:xfrm>
          <a:off x="0" y="390468"/>
          <a:ext cx="2362714" cy="371139"/>
        </a:xfrm>
        <a:prstGeom prst="roundRect">
          <a:avLst/>
        </a:prstGeom>
        <a:solidFill>
          <a:schemeClr val="accent5">
            <a:hueOff val="2518"/>
            <a:satOff val="0"/>
            <a:lumOff val="1098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24765" rIns="49530" bIns="24765" numCol="1" spcCol="1270" anchor="ctr" anchorCtr="0">
          <a:noAutofit/>
        </a:bodyPr>
        <a:lstStyle/>
        <a:p>
          <a:pPr lvl="0" algn="ctr" defTabSz="577850">
            <a:lnSpc>
              <a:spcPct val="90000"/>
            </a:lnSpc>
            <a:spcBef>
              <a:spcPct val="0"/>
            </a:spcBef>
            <a:spcAft>
              <a:spcPct val="35000"/>
            </a:spcAft>
          </a:pPr>
          <a:r>
            <a:rPr lang="zh-CN" altLang="en-US" sz="1300" kern="1200" dirty="0" smtClean="0">
              <a:latin typeface="微软雅黑" pitchFamily="34" charset="-122"/>
              <a:ea typeface="微软雅黑" pitchFamily="34" charset="-122"/>
            </a:rPr>
            <a:t>业务能力</a:t>
          </a:r>
          <a:endParaRPr lang="zh-CN" altLang="en-US" sz="1300" kern="1200" dirty="0">
            <a:latin typeface="微软雅黑" pitchFamily="34" charset="-122"/>
            <a:ea typeface="微软雅黑" pitchFamily="34" charset="-122"/>
          </a:endParaRPr>
        </a:p>
      </dsp:txBody>
      <dsp:txXfrm>
        <a:off x="18118" y="408586"/>
        <a:ext cx="2326478" cy="334903"/>
      </dsp:txXfrm>
    </dsp:sp>
    <dsp:sp modelId="{9744BEA0-3930-423E-801A-89C4F202DC9E}">
      <dsp:nvSpPr>
        <dsp:cNvPr id="0" name=""/>
        <dsp:cNvSpPr/>
      </dsp:nvSpPr>
      <dsp:spPr>
        <a:xfrm rot="5400000">
          <a:off x="4314449" y="-1134456"/>
          <a:ext cx="296911" cy="4200381"/>
        </a:xfrm>
        <a:prstGeom prst="round2SameRect">
          <a:avLst/>
        </a:prstGeom>
        <a:solidFill>
          <a:schemeClr val="accent5">
            <a:tint val="40000"/>
            <a:alpha val="90000"/>
            <a:hueOff val="313037"/>
            <a:satOff val="45487"/>
            <a:lumOff val="4301"/>
            <a:alphaOff val="0"/>
          </a:schemeClr>
        </a:solidFill>
        <a:ln w="25400" cap="flat" cmpd="sng" algn="ctr">
          <a:solidFill>
            <a:schemeClr val="accent5">
              <a:tint val="40000"/>
              <a:alpha val="90000"/>
              <a:hueOff val="313037"/>
              <a:satOff val="45487"/>
              <a:lumOff val="430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zh-CN" altLang="en-US" sz="1100" kern="1200" dirty="0" smtClean="0">
              <a:latin typeface="微软雅黑" pitchFamily="34" charset="-122"/>
              <a:ea typeface="微软雅黑" pitchFamily="34" charset="-122"/>
            </a:rPr>
            <a:t>机器卡账务信息查询、通信状态查询、远程控制、故障管理</a:t>
          </a:r>
          <a:endParaRPr lang="zh-CN" altLang="en-US" sz="1100" kern="1200" dirty="0">
            <a:latin typeface="微软雅黑" pitchFamily="34" charset="-122"/>
            <a:ea typeface="微软雅黑" pitchFamily="34" charset="-122"/>
          </a:endParaRPr>
        </a:p>
      </dsp:txBody>
      <dsp:txXfrm rot="-5400000">
        <a:off x="2362714" y="831773"/>
        <a:ext cx="4185887" cy="267923"/>
      </dsp:txXfrm>
    </dsp:sp>
    <dsp:sp modelId="{4A98A27E-A9C1-4A96-8005-83F5CB815F37}">
      <dsp:nvSpPr>
        <dsp:cNvPr id="0" name=""/>
        <dsp:cNvSpPr/>
      </dsp:nvSpPr>
      <dsp:spPr>
        <a:xfrm>
          <a:off x="0" y="780164"/>
          <a:ext cx="2362714" cy="371139"/>
        </a:xfrm>
        <a:prstGeom prst="roundRect">
          <a:avLst/>
        </a:prstGeom>
        <a:solidFill>
          <a:schemeClr val="accent5">
            <a:hueOff val="5036"/>
            <a:satOff val="0"/>
            <a:lumOff val="2196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24765" rIns="49530" bIns="24765" numCol="1" spcCol="1270" anchor="ctr" anchorCtr="0">
          <a:noAutofit/>
        </a:bodyPr>
        <a:lstStyle/>
        <a:p>
          <a:pPr lvl="0" algn="ctr" defTabSz="577850">
            <a:lnSpc>
              <a:spcPct val="90000"/>
            </a:lnSpc>
            <a:spcBef>
              <a:spcPct val="0"/>
            </a:spcBef>
            <a:spcAft>
              <a:spcPct val="35000"/>
            </a:spcAft>
          </a:pPr>
          <a:r>
            <a:rPr lang="zh-CN" altLang="en-US" sz="1300" kern="1200" dirty="0" smtClean="0">
              <a:latin typeface="微软雅黑" pitchFamily="34" charset="-122"/>
              <a:ea typeface="微软雅黑" pitchFamily="34" charset="-122"/>
            </a:rPr>
            <a:t>终端管理</a:t>
          </a:r>
          <a:endParaRPr lang="zh-CN" altLang="en-US" sz="1300" kern="1200" dirty="0">
            <a:latin typeface="微软雅黑" pitchFamily="34" charset="-122"/>
            <a:ea typeface="微软雅黑" pitchFamily="34" charset="-122"/>
          </a:endParaRPr>
        </a:p>
      </dsp:txBody>
      <dsp:txXfrm>
        <a:off x="18118" y="798282"/>
        <a:ext cx="2326478" cy="334903"/>
      </dsp:txXfrm>
    </dsp:sp>
    <dsp:sp modelId="{111FEF3C-F664-44A5-B677-A43F1C5936D5}">
      <dsp:nvSpPr>
        <dsp:cNvPr id="0" name=""/>
        <dsp:cNvSpPr/>
      </dsp:nvSpPr>
      <dsp:spPr>
        <a:xfrm rot="5400000">
          <a:off x="4314449" y="-744760"/>
          <a:ext cx="296911" cy="4200381"/>
        </a:xfrm>
        <a:prstGeom prst="round2SameRect">
          <a:avLst/>
        </a:prstGeom>
        <a:solidFill>
          <a:schemeClr val="accent5">
            <a:tint val="40000"/>
            <a:alpha val="90000"/>
            <a:hueOff val="469555"/>
            <a:satOff val="68231"/>
            <a:lumOff val="6452"/>
            <a:alphaOff val="0"/>
          </a:schemeClr>
        </a:solidFill>
        <a:ln w="25400" cap="flat" cmpd="sng" algn="ctr">
          <a:solidFill>
            <a:schemeClr val="accent5">
              <a:tint val="40000"/>
              <a:alpha val="90000"/>
              <a:hueOff val="469555"/>
              <a:satOff val="68231"/>
              <a:lumOff val="64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zh-CN" altLang="en-US" sz="1100" kern="1200" dirty="0" smtClean="0">
              <a:latin typeface="微软雅黑" pitchFamily="34" charset="-122"/>
              <a:ea typeface="微软雅黑" pitchFamily="34" charset="-122"/>
            </a:rPr>
            <a:t>实现机器卡能力与企业</a:t>
          </a:r>
          <a:r>
            <a:rPr lang="en-US" altLang="en-US" sz="1100" kern="1200" dirty="0" smtClean="0">
              <a:latin typeface="微软雅黑" pitchFamily="34" charset="-122"/>
              <a:ea typeface="微软雅黑" pitchFamily="34" charset="-122"/>
            </a:rPr>
            <a:t>IT</a:t>
          </a:r>
          <a:r>
            <a:rPr lang="zh-CN" altLang="en-US" sz="1100" kern="1200" dirty="0" smtClean="0">
              <a:latin typeface="微软雅黑" pitchFamily="34" charset="-122"/>
              <a:ea typeface="微软雅黑" pitchFamily="34" charset="-122"/>
            </a:rPr>
            <a:t>系统对接</a:t>
          </a:r>
          <a:endParaRPr lang="zh-CN" altLang="en-US" sz="1100" kern="1200" dirty="0">
            <a:latin typeface="微软雅黑" pitchFamily="34" charset="-122"/>
            <a:ea typeface="微软雅黑" pitchFamily="34" charset="-122"/>
          </a:endParaRPr>
        </a:p>
      </dsp:txBody>
      <dsp:txXfrm rot="-5400000">
        <a:off x="2362714" y="1221469"/>
        <a:ext cx="4185887" cy="267923"/>
      </dsp:txXfrm>
    </dsp:sp>
    <dsp:sp modelId="{6EC99BFB-F87A-4F3B-AD63-F444B2C6C3A2}">
      <dsp:nvSpPr>
        <dsp:cNvPr id="0" name=""/>
        <dsp:cNvSpPr/>
      </dsp:nvSpPr>
      <dsp:spPr>
        <a:xfrm>
          <a:off x="0" y="1169860"/>
          <a:ext cx="2362714" cy="371139"/>
        </a:xfrm>
        <a:prstGeom prst="roundRect">
          <a:avLst/>
        </a:prstGeom>
        <a:solidFill>
          <a:schemeClr val="accent5">
            <a:hueOff val="7554"/>
            <a:satOff val="0"/>
            <a:lumOff val="3294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24765" rIns="49530" bIns="24765" numCol="1" spcCol="1270" anchor="ctr" anchorCtr="0">
          <a:noAutofit/>
        </a:bodyPr>
        <a:lstStyle/>
        <a:p>
          <a:pPr lvl="0" algn="ctr" defTabSz="577850">
            <a:lnSpc>
              <a:spcPct val="90000"/>
            </a:lnSpc>
            <a:spcBef>
              <a:spcPct val="0"/>
            </a:spcBef>
            <a:spcAft>
              <a:spcPct val="35000"/>
            </a:spcAft>
          </a:pPr>
          <a:r>
            <a:rPr lang="zh-CN" altLang="en-US" sz="1300" kern="1200" dirty="0" smtClean="0">
              <a:latin typeface="微软雅黑" pitchFamily="34" charset="-122"/>
              <a:ea typeface="微软雅黑" pitchFamily="34" charset="-122"/>
            </a:rPr>
            <a:t>开放</a:t>
          </a:r>
          <a:r>
            <a:rPr lang="en-US" altLang="zh-CN" sz="1300" kern="1200" dirty="0" smtClean="0">
              <a:latin typeface="微软雅黑" pitchFamily="34" charset="-122"/>
              <a:ea typeface="微软雅黑" pitchFamily="34" charset="-122"/>
            </a:rPr>
            <a:t>API</a:t>
          </a:r>
          <a:endParaRPr lang="zh-CN" altLang="en-US" sz="1300" kern="1200" dirty="0">
            <a:latin typeface="微软雅黑" pitchFamily="34" charset="-122"/>
            <a:ea typeface="微软雅黑" pitchFamily="34" charset="-122"/>
          </a:endParaRPr>
        </a:p>
      </dsp:txBody>
      <dsp:txXfrm>
        <a:off x="18118" y="1187978"/>
        <a:ext cx="2326478" cy="3349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2B7CBA-431A-4A91-B68F-819F0B2D150B}">
      <dsp:nvSpPr>
        <dsp:cNvPr id="0" name=""/>
        <dsp:cNvSpPr/>
      </dsp:nvSpPr>
      <dsp:spPr>
        <a:xfrm>
          <a:off x="1235" y="720213"/>
          <a:ext cx="719411" cy="287764"/>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chemeClr val="bg1"/>
              </a:solidFill>
            </a:rPr>
            <a:t>市场</a:t>
          </a:r>
          <a:endParaRPr lang="zh-CN" altLang="en-US" sz="1200" b="1" kern="1200" dirty="0">
            <a:solidFill>
              <a:schemeClr val="bg1"/>
            </a:solidFill>
          </a:endParaRPr>
        </a:p>
      </dsp:txBody>
      <dsp:txXfrm>
        <a:off x="145117" y="720213"/>
        <a:ext cx="431647" cy="287764"/>
      </dsp:txXfrm>
    </dsp:sp>
    <dsp:sp modelId="{6BFE0D45-717A-43DE-BDB2-0FFABCA6B9F5}">
      <dsp:nvSpPr>
        <dsp:cNvPr id="0" name=""/>
        <dsp:cNvSpPr/>
      </dsp:nvSpPr>
      <dsp:spPr>
        <a:xfrm>
          <a:off x="648706" y="720213"/>
          <a:ext cx="719411" cy="287764"/>
        </a:xfrm>
        <a:prstGeom prst="chevron">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产品</a:t>
          </a:r>
          <a:endParaRPr lang="zh-CN" altLang="en-US" sz="1200" kern="1200" dirty="0"/>
        </a:p>
      </dsp:txBody>
      <dsp:txXfrm>
        <a:off x="792588" y="720213"/>
        <a:ext cx="431647" cy="287764"/>
      </dsp:txXfrm>
    </dsp:sp>
    <dsp:sp modelId="{8F9EE4D7-20C9-45C3-820E-015C54F815B3}">
      <dsp:nvSpPr>
        <dsp:cNvPr id="0" name=""/>
        <dsp:cNvSpPr/>
      </dsp:nvSpPr>
      <dsp:spPr>
        <a:xfrm>
          <a:off x="1296177" y="720213"/>
          <a:ext cx="719411" cy="287764"/>
        </a:xfrm>
        <a:prstGeom prst="chevron">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技术</a:t>
          </a:r>
          <a:endParaRPr lang="zh-CN" altLang="en-US" sz="1200" kern="1200" dirty="0"/>
        </a:p>
      </dsp:txBody>
      <dsp:txXfrm>
        <a:off x="1440059" y="720213"/>
        <a:ext cx="431647" cy="287764"/>
      </dsp:txXfrm>
    </dsp:sp>
    <dsp:sp modelId="{3EBA6A8E-27F8-47F5-8134-B2974FC731B9}">
      <dsp:nvSpPr>
        <dsp:cNvPr id="0" name=""/>
        <dsp:cNvSpPr/>
      </dsp:nvSpPr>
      <dsp:spPr>
        <a:xfrm>
          <a:off x="1943648" y="720213"/>
          <a:ext cx="719411" cy="287764"/>
        </a:xfrm>
        <a:prstGeom prst="chevron">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策略</a:t>
          </a:r>
          <a:endParaRPr lang="zh-CN" altLang="en-US" sz="1200" kern="1200" dirty="0"/>
        </a:p>
      </dsp:txBody>
      <dsp:txXfrm>
        <a:off x="2087530" y="720213"/>
        <a:ext cx="431647" cy="2877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9B6EE-9C15-4CEF-B0AA-7C4630710979}">
      <dsp:nvSpPr>
        <dsp:cNvPr id="0" name=""/>
        <dsp:cNvSpPr/>
      </dsp:nvSpPr>
      <dsp:spPr>
        <a:xfrm>
          <a:off x="40" y="222303"/>
          <a:ext cx="3835902" cy="345600"/>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w="9525" cap="flat" cmpd="sng" algn="ctr">
          <a:solidFill>
            <a:schemeClr val="dk1">
              <a:shade val="8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kern="1200" dirty="0" smtClean="0"/>
            <a:t>中国联通</a:t>
          </a:r>
          <a:endParaRPr lang="zh-CN" altLang="en-US" sz="1200" kern="1200" dirty="0"/>
        </a:p>
      </dsp:txBody>
      <dsp:txXfrm>
        <a:off x="40" y="222303"/>
        <a:ext cx="3835902" cy="345600"/>
      </dsp:txXfrm>
    </dsp:sp>
    <dsp:sp modelId="{A1539FA7-566E-4904-94ED-4FC5611EB5B5}">
      <dsp:nvSpPr>
        <dsp:cNvPr id="0" name=""/>
        <dsp:cNvSpPr/>
      </dsp:nvSpPr>
      <dsp:spPr>
        <a:xfrm>
          <a:off x="40" y="567903"/>
          <a:ext cx="3835902" cy="2810193"/>
        </a:xfrm>
        <a:prstGeom prst="rect">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t>和上海迪士尼合作提供物联网服务</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成立中国</a:t>
          </a:r>
          <a:r>
            <a:rPr lang="en-US" altLang="en-US" sz="1400" kern="1200" dirty="0" smtClean="0"/>
            <a:t>NB</a:t>
          </a:r>
          <a:r>
            <a:rPr lang="zh-CN" altLang="en-US" sz="1400" kern="1200" dirty="0" smtClean="0"/>
            <a:t>－</a:t>
          </a:r>
          <a:r>
            <a:rPr lang="en-US" altLang="en-US" sz="1400" kern="1200" dirty="0" err="1" smtClean="0"/>
            <a:t>IoT</a:t>
          </a:r>
          <a:r>
            <a:rPr lang="zh-CN" altLang="en-US" sz="1400" kern="1200" dirty="0" smtClean="0"/>
            <a:t>产业联盟会员超</a:t>
          </a:r>
          <a:r>
            <a:rPr lang="en-US" altLang="en-US" sz="1400" kern="1200" dirty="0" smtClean="0"/>
            <a:t>300</a:t>
          </a:r>
          <a:r>
            <a:rPr lang="zh-CN" altLang="en-US" sz="1400" kern="1200" dirty="0" smtClean="0"/>
            <a:t>家</a:t>
          </a:r>
          <a:r>
            <a:rPr lang="en-US" altLang="zh-CN" sz="1400" kern="1200" dirty="0" smtClean="0"/>
            <a:t>,</a:t>
          </a:r>
          <a:r>
            <a:rPr lang="zh-CN" altLang="en-US" sz="1400" kern="1200" dirty="0" smtClean="0"/>
            <a:t>包括华为、物联网协会等重要会员</a:t>
          </a:r>
          <a:endParaRPr lang="zh-CN" altLang="en-US" sz="1400" kern="1200" dirty="0"/>
        </a:p>
        <a:p>
          <a:pPr marL="114300" lvl="1" indent="-114300" algn="l" defTabSz="622300">
            <a:lnSpc>
              <a:spcPct val="90000"/>
            </a:lnSpc>
            <a:spcBef>
              <a:spcPct val="0"/>
            </a:spcBef>
            <a:spcAft>
              <a:spcPct val="15000"/>
            </a:spcAft>
            <a:buChar char="••"/>
          </a:pPr>
          <a:r>
            <a:rPr lang="en-US" altLang="zh-CN" sz="1400" kern="1200" dirty="0" smtClean="0"/>
            <a:t>2017</a:t>
          </a:r>
          <a:r>
            <a:rPr lang="zh-CN" altLang="en-US" sz="1400" kern="1200" dirty="0" smtClean="0"/>
            <a:t>年重点发展一线中心城市应用，以网络支撑服务为核心</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与</a:t>
          </a:r>
          <a:r>
            <a:rPr lang="en-US" altLang="en-US" sz="1400" kern="1200" dirty="0" smtClean="0"/>
            <a:t>Jasper</a:t>
          </a:r>
          <a:r>
            <a:rPr lang="zh-CN" altLang="en-US" sz="1400" kern="1200" dirty="0" smtClean="0"/>
            <a:t>合作，通过集中集客</a:t>
          </a:r>
          <a:r>
            <a:rPr lang="en-US" altLang="en-US" sz="1400" kern="1200" dirty="0" smtClean="0"/>
            <a:t>B-BSS</a:t>
          </a:r>
          <a:r>
            <a:rPr lang="zh-CN" altLang="en-US" sz="1400" kern="1200" dirty="0" smtClean="0"/>
            <a:t>、集中</a:t>
          </a:r>
          <a:r>
            <a:rPr lang="en-US" altLang="en-US" sz="1400" kern="1200" dirty="0" smtClean="0"/>
            <a:t>C-BSS</a:t>
          </a:r>
          <a:r>
            <a:rPr lang="zh-CN" altLang="en-US" sz="1400" kern="1200" dirty="0" smtClean="0"/>
            <a:t>等系统组合实现物联网集中运营支撑</a:t>
          </a:r>
          <a:endParaRPr lang="zh-CN" altLang="en-US" sz="1400" kern="1200" dirty="0"/>
        </a:p>
        <a:p>
          <a:pPr marL="114300" lvl="1" indent="-114300" algn="l" defTabSz="533400">
            <a:lnSpc>
              <a:spcPct val="90000"/>
            </a:lnSpc>
            <a:spcBef>
              <a:spcPct val="0"/>
            </a:spcBef>
            <a:spcAft>
              <a:spcPct val="15000"/>
            </a:spcAft>
            <a:buChar char="••"/>
          </a:pPr>
          <a:endParaRPr lang="zh-CN" altLang="en-US" sz="1200" kern="1200" dirty="0"/>
        </a:p>
      </dsp:txBody>
      <dsp:txXfrm>
        <a:off x="40" y="567903"/>
        <a:ext cx="3835902" cy="2810193"/>
      </dsp:txXfrm>
    </dsp:sp>
    <dsp:sp modelId="{DF9DC574-C0E4-4096-8E1A-D6DE0E823147}">
      <dsp:nvSpPr>
        <dsp:cNvPr id="0" name=""/>
        <dsp:cNvSpPr/>
      </dsp:nvSpPr>
      <dsp:spPr>
        <a:xfrm>
          <a:off x="4372969" y="222303"/>
          <a:ext cx="3835902" cy="345600"/>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w="9525" cap="flat" cmpd="sng" algn="ctr">
          <a:solidFill>
            <a:schemeClr val="dk1">
              <a:shade val="8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kern="1200" dirty="0" smtClean="0"/>
            <a:t>中国电信</a:t>
          </a:r>
          <a:endParaRPr lang="zh-CN" altLang="en-US" sz="1200" kern="1200" dirty="0"/>
        </a:p>
      </dsp:txBody>
      <dsp:txXfrm>
        <a:off x="4372969" y="222303"/>
        <a:ext cx="3835902" cy="345600"/>
      </dsp:txXfrm>
    </dsp:sp>
    <dsp:sp modelId="{0EF6ABC3-7A43-4EE2-9306-5D92FBCC8934}">
      <dsp:nvSpPr>
        <dsp:cNvPr id="0" name=""/>
        <dsp:cNvSpPr/>
      </dsp:nvSpPr>
      <dsp:spPr>
        <a:xfrm>
          <a:off x="4372969" y="567903"/>
          <a:ext cx="3835902" cy="2810193"/>
        </a:xfrm>
        <a:prstGeom prst="rect">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t>发展“”</a:t>
          </a:r>
          <a:r>
            <a:rPr lang="en-US" altLang="en-US" sz="1200" kern="1200" dirty="0" smtClean="0"/>
            <a:t>3+2”</a:t>
          </a:r>
          <a:r>
            <a:rPr lang="zh-CN" altLang="en-US" sz="1200" kern="1200" dirty="0" smtClean="0"/>
            <a:t>领域业务</a:t>
          </a:r>
          <a:endParaRPr lang="zh-CN" altLang="en-US" sz="1200" kern="1200" dirty="0"/>
        </a:p>
        <a:p>
          <a:pPr marL="228600" lvl="2" indent="-114300" algn="l" defTabSz="533400">
            <a:lnSpc>
              <a:spcPct val="90000"/>
            </a:lnSpc>
            <a:spcBef>
              <a:spcPct val="0"/>
            </a:spcBef>
            <a:spcAft>
              <a:spcPct val="15000"/>
            </a:spcAft>
            <a:buChar char="••"/>
          </a:pPr>
          <a:r>
            <a:rPr lang="zh-CN" altLang="en-US" sz="1200" kern="1200" dirty="0" smtClean="0"/>
            <a:t>“</a:t>
          </a:r>
          <a:r>
            <a:rPr lang="en-US" altLang="en-US" sz="1200" kern="1200" dirty="0" smtClean="0"/>
            <a:t>3”</a:t>
          </a:r>
          <a:r>
            <a:rPr lang="zh-CN" altLang="en-US" sz="1200" kern="1200" dirty="0" smtClean="0"/>
            <a:t>：公用事业、交通、无线商圈</a:t>
          </a:r>
          <a:endParaRPr lang="zh-CN" altLang="en-US" sz="1200" kern="1200" dirty="0"/>
        </a:p>
        <a:p>
          <a:pPr marL="228600" lvl="2" indent="-114300" algn="l" defTabSz="533400">
            <a:lnSpc>
              <a:spcPct val="90000"/>
            </a:lnSpc>
            <a:spcBef>
              <a:spcPct val="0"/>
            </a:spcBef>
            <a:spcAft>
              <a:spcPct val="15000"/>
            </a:spcAft>
            <a:buChar char="••"/>
          </a:pPr>
          <a:r>
            <a:rPr lang="zh-CN" altLang="en-US" sz="1200" kern="1200" dirty="0" smtClean="0"/>
            <a:t>“</a:t>
          </a:r>
          <a:r>
            <a:rPr lang="en-US" altLang="en-US" sz="1200" kern="1200" dirty="0" smtClean="0"/>
            <a:t>2”</a:t>
          </a:r>
          <a:r>
            <a:rPr lang="zh-CN" altLang="en-US" sz="1200" kern="1200" dirty="0" smtClean="0"/>
            <a:t>：拓展若干第二梯队行业应用解决方案</a:t>
          </a:r>
          <a:r>
            <a:rPr lang="en-US" altLang="en-US" sz="1200" kern="1200" dirty="0" smtClean="0"/>
            <a:t>(</a:t>
          </a:r>
          <a:r>
            <a:rPr lang="zh-CN" altLang="en-US" sz="1200" kern="1200" dirty="0" smtClean="0"/>
            <a:t>烟草</a:t>
          </a:r>
          <a:r>
            <a:rPr lang="en-US" altLang="en-US" sz="1200" kern="1200" dirty="0" smtClean="0"/>
            <a:t>)</a:t>
          </a:r>
          <a:endParaRPr lang="zh-CN" altLang="en-US" sz="1200" kern="1200" dirty="0" smtClean="0"/>
        </a:p>
        <a:p>
          <a:pPr marL="228600" lvl="2" indent="-114300" algn="l" defTabSz="533400">
            <a:lnSpc>
              <a:spcPct val="90000"/>
            </a:lnSpc>
            <a:spcBef>
              <a:spcPct val="0"/>
            </a:spcBef>
            <a:spcAft>
              <a:spcPct val="15000"/>
            </a:spcAft>
            <a:buChar char="••"/>
          </a:pPr>
          <a:r>
            <a:rPr lang="zh-CN" altLang="en-US" sz="1200" kern="1200" dirty="0" smtClean="0"/>
            <a:t>基于</a:t>
          </a:r>
          <a:r>
            <a:rPr lang="en-US" altLang="en-US" sz="1200" kern="1200" dirty="0" smtClean="0"/>
            <a:t>800M</a:t>
          </a:r>
          <a:r>
            <a:rPr lang="zh-CN" altLang="en-US" sz="1200" kern="1200" dirty="0" smtClean="0"/>
            <a:t>重耕以及物联网覆盖，推出连接管理平台和业务使能平台，提供超亿元的激励政策用于支持物联网发展。</a:t>
          </a:r>
        </a:p>
        <a:p>
          <a:pPr marL="228600" lvl="2" indent="-114300" algn="l" defTabSz="533400">
            <a:lnSpc>
              <a:spcPct val="90000"/>
            </a:lnSpc>
            <a:spcBef>
              <a:spcPct val="0"/>
            </a:spcBef>
            <a:spcAft>
              <a:spcPct val="15000"/>
            </a:spcAft>
            <a:buChar char="••"/>
          </a:pPr>
          <a:r>
            <a:rPr lang="zh-CN" altLang="en-US" sz="1200" kern="1200" dirty="0" smtClean="0"/>
            <a:t>建立产业联盟，将物联网提升为战略基础业务</a:t>
          </a:r>
          <a:r>
            <a:rPr lang="en-US" altLang="en-US" sz="1200" kern="1200" dirty="0" smtClean="0"/>
            <a:t>,</a:t>
          </a:r>
          <a:r>
            <a:rPr lang="zh-CN" altLang="en-US" sz="1200" kern="1200" dirty="0" smtClean="0"/>
            <a:t>中电信新增用户</a:t>
          </a:r>
          <a:r>
            <a:rPr lang="en-US" altLang="en-US" sz="1200" kern="1200" dirty="0" smtClean="0"/>
            <a:t>1200</a:t>
          </a:r>
          <a:r>
            <a:rPr lang="zh-CN" altLang="en-US" sz="1200" kern="1200" dirty="0" smtClean="0"/>
            <a:t>万</a:t>
          </a:r>
        </a:p>
        <a:p>
          <a:pPr marL="228600" lvl="2" indent="-114300" algn="l" defTabSz="533400">
            <a:lnSpc>
              <a:spcPct val="90000"/>
            </a:lnSpc>
            <a:spcBef>
              <a:spcPct val="0"/>
            </a:spcBef>
            <a:spcAft>
              <a:spcPct val="15000"/>
            </a:spcAft>
            <a:buChar char="••"/>
          </a:pPr>
          <a:r>
            <a:rPr lang="zh-CN" altLang="en-US" sz="1200" kern="1200" dirty="0" smtClean="0"/>
            <a:t>主推业务：全球眼，平安城市</a:t>
          </a:r>
        </a:p>
        <a:p>
          <a:pPr marL="228600" lvl="2" indent="-114300" algn="l" defTabSz="533400">
            <a:lnSpc>
              <a:spcPct val="90000"/>
            </a:lnSpc>
            <a:spcBef>
              <a:spcPct val="0"/>
            </a:spcBef>
            <a:spcAft>
              <a:spcPct val="15000"/>
            </a:spcAft>
            <a:buChar char="••"/>
          </a:pPr>
          <a:endParaRPr lang="zh-CN" altLang="en-US" sz="1200" kern="1200" dirty="0" smtClean="0"/>
        </a:p>
      </dsp:txBody>
      <dsp:txXfrm>
        <a:off x="4372969" y="567903"/>
        <a:ext cx="3835902" cy="28101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852480-F928-48B7-946C-ADD247EFEF24}">
      <dsp:nvSpPr>
        <dsp:cNvPr id="0" name=""/>
        <dsp:cNvSpPr/>
      </dsp:nvSpPr>
      <dsp:spPr>
        <a:xfrm>
          <a:off x="3422152" y="1630"/>
          <a:ext cx="1442503" cy="937627"/>
        </a:xfrm>
        <a:prstGeom prst="round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zh-CN" altLang="en-US" sz="2300" kern="1200" dirty="0" smtClean="0"/>
            <a:t>智慧医疗</a:t>
          </a:r>
          <a:endParaRPr lang="zh-CN" altLang="en-US" sz="2300" kern="1200" dirty="0"/>
        </a:p>
      </dsp:txBody>
      <dsp:txXfrm>
        <a:off x="3467923" y="47401"/>
        <a:ext cx="1350961" cy="846085"/>
      </dsp:txXfrm>
    </dsp:sp>
    <dsp:sp modelId="{229EB692-D855-4312-BD43-0DA61EE65022}">
      <dsp:nvSpPr>
        <dsp:cNvPr id="0" name=""/>
        <dsp:cNvSpPr/>
      </dsp:nvSpPr>
      <dsp:spPr>
        <a:xfrm>
          <a:off x="1934923" y="470444"/>
          <a:ext cx="4416960" cy="4416960"/>
        </a:xfrm>
        <a:custGeom>
          <a:avLst/>
          <a:gdLst/>
          <a:ahLst/>
          <a:cxnLst/>
          <a:rect l="0" t="0" r="0" b="0"/>
          <a:pathLst>
            <a:path>
              <a:moveTo>
                <a:pt x="2938945" y="124300"/>
              </a:moveTo>
              <a:arcTo wR="2208480" hR="2208480" stAng="17358874" swAng="1500703"/>
            </a:path>
          </a:pathLst>
        </a:custGeom>
        <a:noFill/>
        <a:ln w="9525" cap="flat" cmpd="sng" algn="ctr">
          <a:solidFill>
            <a:schemeClr val="accent2">
              <a:shade val="9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5994A73-8368-45F4-A8C0-6C32E4A93B9B}">
      <dsp:nvSpPr>
        <dsp:cNvPr id="0" name=""/>
        <dsp:cNvSpPr/>
      </dsp:nvSpPr>
      <dsp:spPr>
        <a:xfrm>
          <a:off x="5334752" y="1105871"/>
          <a:ext cx="1442503" cy="937627"/>
        </a:xfrm>
        <a:prstGeom prst="roundRect">
          <a:avLst/>
        </a:prstGeom>
        <a:solidFill>
          <a:schemeClr val="accent2">
            <a:alpha val="90000"/>
            <a:hueOff val="0"/>
            <a:satOff val="0"/>
            <a:lumOff val="0"/>
            <a:alphaOff val="-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zh-CN" altLang="en-US" sz="2300" kern="1200" dirty="0" smtClean="0"/>
            <a:t>智慧城市</a:t>
          </a:r>
          <a:endParaRPr lang="zh-CN" altLang="en-US" sz="2300" kern="1200" dirty="0"/>
        </a:p>
      </dsp:txBody>
      <dsp:txXfrm>
        <a:off x="5380523" y="1151642"/>
        <a:ext cx="1350961" cy="846085"/>
      </dsp:txXfrm>
    </dsp:sp>
    <dsp:sp modelId="{BFB0DE12-B1A5-4B5A-93F0-983A8B91CFF5}">
      <dsp:nvSpPr>
        <dsp:cNvPr id="0" name=""/>
        <dsp:cNvSpPr/>
      </dsp:nvSpPr>
      <dsp:spPr>
        <a:xfrm>
          <a:off x="1934923" y="470444"/>
          <a:ext cx="4416960" cy="4416960"/>
        </a:xfrm>
        <a:custGeom>
          <a:avLst/>
          <a:gdLst/>
          <a:ahLst/>
          <a:cxnLst/>
          <a:rect l="0" t="0" r="0" b="0"/>
          <a:pathLst>
            <a:path>
              <a:moveTo>
                <a:pt x="4327194" y="1585235"/>
              </a:moveTo>
              <a:arcTo wR="2208480" hR="2208480" stAng="20616488" swAng="1967025"/>
            </a:path>
          </a:pathLst>
        </a:custGeom>
        <a:noFill/>
        <a:ln w="9525" cap="flat" cmpd="sng" algn="ctr">
          <a:solidFill>
            <a:schemeClr val="accent2">
              <a:shade val="90000"/>
              <a:hueOff val="159110"/>
              <a:satOff val="-16991"/>
              <a:lumOff val="10544"/>
              <a:alphaOff val="0"/>
            </a:schemeClr>
          </a:solidFill>
          <a:prstDash val="solid"/>
        </a:ln>
        <a:effectLst/>
      </dsp:spPr>
      <dsp:style>
        <a:lnRef idx="1">
          <a:scrgbClr r="0" g="0" b="0"/>
        </a:lnRef>
        <a:fillRef idx="0">
          <a:scrgbClr r="0" g="0" b="0"/>
        </a:fillRef>
        <a:effectRef idx="0">
          <a:scrgbClr r="0" g="0" b="0"/>
        </a:effectRef>
        <a:fontRef idx="minor"/>
      </dsp:style>
    </dsp:sp>
    <dsp:sp modelId="{C32F7106-7F6F-4D7D-A042-980E38B23FA5}">
      <dsp:nvSpPr>
        <dsp:cNvPr id="0" name=""/>
        <dsp:cNvSpPr/>
      </dsp:nvSpPr>
      <dsp:spPr>
        <a:xfrm>
          <a:off x="5334752" y="3314351"/>
          <a:ext cx="1442503" cy="937627"/>
        </a:xfrm>
        <a:prstGeom prst="roundRect">
          <a:avLst/>
        </a:prstGeom>
        <a:solidFill>
          <a:schemeClr val="accent2">
            <a:alpha val="90000"/>
            <a:hueOff val="0"/>
            <a:satOff val="0"/>
            <a:lumOff val="0"/>
            <a:alphaOff val="-16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zh-CN" altLang="en-US" sz="2300" kern="1200" dirty="0" smtClean="0"/>
            <a:t>园区管理</a:t>
          </a:r>
          <a:endParaRPr lang="zh-CN" altLang="en-US" sz="2300" kern="1200" dirty="0"/>
        </a:p>
      </dsp:txBody>
      <dsp:txXfrm>
        <a:off x="5380523" y="3360122"/>
        <a:ext cx="1350961" cy="846085"/>
      </dsp:txXfrm>
    </dsp:sp>
    <dsp:sp modelId="{6A41FC06-6E55-49AB-890F-925520CFC243}">
      <dsp:nvSpPr>
        <dsp:cNvPr id="0" name=""/>
        <dsp:cNvSpPr/>
      </dsp:nvSpPr>
      <dsp:spPr>
        <a:xfrm>
          <a:off x="1934923" y="470444"/>
          <a:ext cx="4416960" cy="4416960"/>
        </a:xfrm>
        <a:custGeom>
          <a:avLst/>
          <a:gdLst/>
          <a:ahLst/>
          <a:cxnLst/>
          <a:rect l="0" t="0" r="0" b="0"/>
          <a:pathLst>
            <a:path>
              <a:moveTo>
                <a:pt x="3751642" y="3788365"/>
              </a:moveTo>
              <a:arcTo wR="2208480" hR="2208480" stAng="2740422" swAng="1500703"/>
            </a:path>
          </a:pathLst>
        </a:custGeom>
        <a:noFill/>
        <a:ln w="9525" cap="flat" cmpd="sng" algn="ctr">
          <a:solidFill>
            <a:schemeClr val="accent2">
              <a:shade val="90000"/>
              <a:hueOff val="318220"/>
              <a:satOff val="-33981"/>
              <a:lumOff val="21088"/>
              <a:alphaOff val="0"/>
            </a:schemeClr>
          </a:solidFill>
          <a:prstDash val="solid"/>
        </a:ln>
        <a:effectLst/>
      </dsp:spPr>
      <dsp:style>
        <a:lnRef idx="1">
          <a:scrgbClr r="0" g="0" b="0"/>
        </a:lnRef>
        <a:fillRef idx="0">
          <a:scrgbClr r="0" g="0" b="0"/>
        </a:fillRef>
        <a:effectRef idx="0">
          <a:scrgbClr r="0" g="0" b="0"/>
        </a:effectRef>
        <a:fontRef idx="minor"/>
      </dsp:style>
    </dsp:sp>
    <dsp:sp modelId="{E3BE2794-5139-42D7-A927-47588BBA43B6}">
      <dsp:nvSpPr>
        <dsp:cNvPr id="0" name=""/>
        <dsp:cNvSpPr/>
      </dsp:nvSpPr>
      <dsp:spPr>
        <a:xfrm>
          <a:off x="3422152" y="4418591"/>
          <a:ext cx="1442503" cy="937627"/>
        </a:xfrm>
        <a:prstGeom prst="roundRect">
          <a:avLst/>
        </a:prstGeom>
        <a:solidFill>
          <a:schemeClr val="accent2">
            <a:alpha val="90000"/>
            <a:hueOff val="0"/>
            <a:satOff val="0"/>
            <a:lumOff val="0"/>
            <a:alphaOff val="-2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altLang="zh-CN" sz="2300" kern="1200" dirty="0" smtClean="0"/>
            <a:t>M2M</a:t>
          </a:r>
          <a:endParaRPr lang="zh-CN" altLang="en-US" sz="2300" kern="1200" dirty="0"/>
        </a:p>
      </dsp:txBody>
      <dsp:txXfrm>
        <a:off x="3467923" y="4464362"/>
        <a:ext cx="1350961" cy="846085"/>
      </dsp:txXfrm>
    </dsp:sp>
    <dsp:sp modelId="{7EB99446-79F5-4599-AE51-F8C35F3E973F}">
      <dsp:nvSpPr>
        <dsp:cNvPr id="0" name=""/>
        <dsp:cNvSpPr/>
      </dsp:nvSpPr>
      <dsp:spPr>
        <a:xfrm>
          <a:off x="1934923" y="470444"/>
          <a:ext cx="4416960" cy="4416960"/>
        </a:xfrm>
        <a:custGeom>
          <a:avLst/>
          <a:gdLst/>
          <a:ahLst/>
          <a:cxnLst/>
          <a:rect l="0" t="0" r="0" b="0"/>
          <a:pathLst>
            <a:path>
              <a:moveTo>
                <a:pt x="1478015" y="4292660"/>
              </a:moveTo>
              <a:arcTo wR="2208480" hR="2208480" stAng="6558874" swAng="1500703"/>
            </a:path>
          </a:pathLst>
        </a:custGeom>
        <a:noFill/>
        <a:ln w="9525" cap="flat" cmpd="sng" algn="ctr">
          <a:solidFill>
            <a:schemeClr val="accent2">
              <a:shade val="90000"/>
              <a:hueOff val="477331"/>
              <a:satOff val="-50972"/>
              <a:lumOff val="31631"/>
              <a:alphaOff val="0"/>
            </a:schemeClr>
          </a:solidFill>
          <a:prstDash val="solid"/>
        </a:ln>
        <a:effectLst/>
      </dsp:spPr>
      <dsp:style>
        <a:lnRef idx="1">
          <a:scrgbClr r="0" g="0" b="0"/>
        </a:lnRef>
        <a:fillRef idx="0">
          <a:scrgbClr r="0" g="0" b="0"/>
        </a:fillRef>
        <a:effectRef idx="0">
          <a:scrgbClr r="0" g="0" b="0"/>
        </a:effectRef>
        <a:fontRef idx="minor"/>
      </dsp:style>
    </dsp:sp>
    <dsp:sp modelId="{4C5BAAF3-8248-438A-8D38-D3EF82574654}">
      <dsp:nvSpPr>
        <dsp:cNvPr id="0" name=""/>
        <dsp:cNvSpPr/>
      </dsp:nvSpPr>
      <dsp:spPr>
        <a:xfrm>
          <a:off x="1509552" y="3314351"/>
          <a:ext cx="1442503" cy="937627"/>
        </a:xfrm>
        <a:prstGeom prst="roundRect">
          <a:avLst/>
        </a:prstGeom>
        <a:solidFill>
          <a:schemeClr val="accent2">
            <a:alpha val="90000"/>
            <a:hueOff val="0"/>
            <a:satOff val="0"/>
            <a:lumOff val="0"/>
            <a:alphaOff val="-3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zh-CN" altLang="en-US" sz="2300" kern="1200" dirty="0" smtClean="0"/>
            <a:t>移动</a:t>
          </a:r>
          <a:r>
            <a:rPr lang="en-US" altLang="zh-CN" sz="2300" kern="1200" dirty="0" smtClean="0"/>
            <a:t>POS</a:t>
          </a:r>
          <a:endParaRPr lang="zh-CN" altLang="en-US" sz="2300" kern="1200" dirty="0"/>
        </a:p>
      </dsp:txBody>
      <dsp:txXfrm>
        <a:off x="1555323" y="3360122"/>
        <a:ext cx="1350961" cy="846085"/>
      </dsp:txXfrm>
    </dsp:sp>
    <dsp:sp modelId="{D22F8A9E-B24A-4096-9F4E-AED21F728E3F}">
      <dsp:nvSpPr>
        <dsp:cNvPr id="0" name=""/>
        <dsp:cNvSpPr/>
      </dsp:nvSpPr>
      <dsp:spPr>
        <a:xfrm>
          <a:off x="1934923" y="470444"/>
          <a:ext cx="4416960" cy="4416960"/>
        </a:xfrm>
        <a:custGeom>
          <a:avLst/>
          <a:gdLst/>
          <a:ahLst/>
          <a:cxnLst/>
          <a:rect l="0" t="0" r="0" b="0"/>
          <a:pathLst>
            <a:path>
              <a:moveTo>
                <a:pt x="89765" y="2831725"/>
              </a:moveTo>
              <a:arcTo wR="2208480" hR="2208480" stAng="9816488" swAng="1967025"/>
            </a:path>
          </a:pathLst>
        </a:custGeom>
        <a:noFill/>
        <a:ln w="9525" cap="flat" cmpd="sng" algn="ctr">
          <a:solidFill>
            <a:schemeClr val="accent2">
              <a:shade val="90000"/>
              <a:hueOff val="636441"/>
              <a:satOff val="-67962"/>
              <a:lumOff val="42175"/>
              <a:alphaOff val="0"/>
            </a:schemeClr>
          </a:solidFill>
          <a:prstDash val="solid"/>
        </a:ln>
        <a:effectLst/>
      </dsp:spPr>
      <dsp:style>
        <a:lnRef idx="1">
          <a:scrgbClr r="0" g="0" b="0"/>
        </a:lnRef>
        <a:fillRef idx="0">
          <a:scrgbClr r="0" g="0" b="0"/>
        </a:fillRef>
        <a:effectRef idx="0">
          <a:scrgbClr r="0" g="0" b="0"/>
        </a:effectRef>
        <a:fontRef idx="minor"/>
      </dsp:style>
    </dsp:sp>
    <dsp:sp modelId="{94164528-D4FB-4233-86E9-E90ED9DC5547}">
      <dsp:nvSpPr>
        <dsp:cNvPr id="0" name=""/>
        <dsp:cNvSpPr/>
      </dsp:nvSpPr>
      <dsp:spPr>
        <a:xfrm>
          <a:off x="1509552" y="1105871"/>
          <a:ext cx="1442503" cy="937627"/>
        </a:xfrm>
        <a:prstGeom prst="round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zh-CN" altLang="en-US" sz="2300" kern="1200" dirty="0" smtClean="0"/>
            <a:t>移动教育</a:t>
          </a:r>
          <a:endParaRPr lang="zh-CN" altLang="en-US" sz="2300" kern="1200" dirty="0"/>
        </a:p>
      </dsp:txBody>
      <dsp:txXfrm>
        <a:off x="1555323" y="1151642"/>
        <a:ext cx="1350961" cy="846085"/>
      </dsp:txXfrm>
    </dsp:sp>
    <dsp:sp modelId="{33D6CA3E-5A91-476A-805F-C5AB7AB10645}">
      <dsp:nvSpPr>
        <dsp:cNvPr id="0" name=""/>
        <dsp:cNvSpPr/>
      </dsp:nvSpPr>
      <dsp:spPr>
        <a:xfrm>
          <a:off x="1934923" y="470444"/>
          <a:ext cx="4416960" cy="4416960"/>
        </a:xfrm>
        <a:custGeom>
          <a:avLst/>
          <a:gdLst/>
          <a:ahLst/>
          <a:cxnLst/>
          <a:rect l="0" t="0" r="0" b="0"/>
          <a:pathLst>
            <a:path>
              <a:moveTo>
                <a:pt x="665318" y="628595"/>
              </a:moveTo>
              <a:arcTo wR="2208480" hR="2208480" stAng="13540422" swAng="1500703"/>
            </a:path>
          </a:pathLst>
        </a:custGeom>
        <a:noFill/>
        <a:ln w="9525" cap="flat" cmpd="sng" algn="ctr">
          <a:solidFill>
            <a:schemeClr val="accent2">
              <a:shade val="90000"/>
              <a:hueOff val="795551"/>
              <a:satOff val="-84953"/>
              <a:lumOff val="52719"/>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9B6EE-9C15-4CEF-B0AA-7C4630710979}">
      <dsp:nvSpPr>
        <dsp:cNvPr id="0" name=""/>
        <dsp:cNvSpPr/>
      </dsp:nvSpPr>
      <dsp:spPr>
        <a:xfrm>
          <a:off x="3167" y="111218"/>
          <a:ext cx="1904660" cy="761864"/>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w="9525" cap="flat" cmpd="sng" algn="ctr">
          <a:solidFill>
            <a:schemeClr val="dk1">
              <a:shade val="8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0" kern="1200" dirty="0" smtClean="0">
              <a:latin typeface="+mn-ea"/>
              <a:ea typeface="+mn-ea"/>
            </a:rPr>
            <a:t>基地：</a:t>
          </a:r>
          <a:r>
            <a:rPr lang="en-US" altLang="zh-CN" sz="1800" b="0" kern="1200" dirty="0" smtClean="0">
              <a:latin typeface="+mn-ea"/>
              <a:ea typeface="+mn-ea"/>
            </a:rPr>
            <a:t>CMP</a:t>
          </a:r>
          <a:r>
            <a:rPr lang="zh-CN" altLang="en-US" sz="1800" b="0" kern="1200" dirty="0" smtClean="0">
              <a:latin typeface="+mn-ea"/>
              <a:ea typeface="+mn-ea"/>
            </a:rPr>
            <a:t>平台建设</a:t>
          </a:r>
          <a:endParaRPr lang="zh-CN" altLang="en-US" sz="1800" b="0" kern="1200" dirty="0">
            <a:latin typeface="+mn-ea"/>
            <a:ea typeface="+mn-ea"/>
          </a:endParaRPr>
        </a:p>
      </dsp:txBody>
      <dsp:txXfrm>
        <a:off x="3167" y="111218"/>
        <a:ext cx="1904660" cy="761864"/>
      </dsp:txXfrm>
    </dsp:sp>
    <dsp:sp modelId="{A1539FA7-566E-4904-94ED-4FC5611EB5B5}">
      <dsp:nvSpPr>
        <dsp:cNvPr id="0" name=""/>
        <dsp:cNvSpPr/>
      </dsp:nvSpPr>
      <dsp:spPr>
        <a:xfrm>
          <a:off x="3167" y="873082"/>
          <a:ext cx="1904660" cy="3337919"/>
        </a:xfrm>
        <a:prstGeom prst="rect">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smtClean="0">
              <a:latin typeface="+mn-ea"/>
              <a:ea typeface="+mn-ea"/>
            </a:rPr>
            <a:t>CMP</a:t>
          </a:r>
          <a:r>
            <a:rPr lang="zh-CN" altLang="en-US" sz="1400" b="0" kern="1200" dirty="0" smtClean="0">
              <a:latin typeface="+mn-ea"/>
              <a:ea typeface="+mn-ea"/>
            </a:rPr>
            <a:t>：</a:t>
          </a:r>
          <a:r>
            <a:rPr lang="zh-CN" sz="1400" b="0" kern="1200" dirty="0" smtClean="0">
              <a:latin typeface="+mn-ea"/>
              <a:ea typeface="+mn-ea"/>
            </a:rPr>
            <a:t>负责卡的管理，由物联网基地集中建设，预算在</a:t>
          </a:r>
          <a:r>
            <a:rPr lang="en-US" sz="1400" b="0" kern="1200" dirty="0" smtClean="0">
              <a:latin typeface="+mn-ea"/>
              <a:ea typeface="+mn-ea"/>
            </a:rPr>
            <a:t>1</a:t>
          </a:r>
          <a:r>
            <a:rPr lang="zh-CN" sz="1400" b="0" kern="1200" dirty="0" smtClean="0">
              <a:latin typeface="+mn-ea"/>
              <a:ea typeface="+mn-ea"/>
            </a:rPr>
            <a:t>亿左右，</a:t>
          </a:r>
          <a:endParaRPr lang="zh-CN" altLang="en-US" sz="1400" b="0" kern="1200" dirty="0">
            <a:latin typeface="+mn-ea"/>
            <a:ea typeface="+mn-ea"/>
          </a:endParaRPr>
        </a:p>
        <a:p>
          <a:pPr marL="114300" lvl="1" indent="-114300" algn="l" defTabSz="622300">
            <a:lnSpc>
              <a:spcPct val="90000"/>
            </a:lnSpc>
            <a:spcBef>
              <a:spcPct val="0"/>
            </a:spcBef>
            <a:spcAft>
              <a:spcPct val="15000"/>
            </a:spcAft>
            <a:buChar char="••"/>
          </a:pPr>
          <a:r>
            <a:rPr lang="en-US" sz="1400" b="0" kern="1200" dirty="0" smtClean="0">
              <a:latin typeface="+mn-ea"/>
              <a:ea typeface="+mn-ea"/>
            </a:rPr>
            <a:t>CMP</a:t>
          </a:r>
          <a:r>
            <a:rPr lang="zh-CN" sz="1400" b="0" kern="1200" dirty="0" smtClean="0">
              <a:latin typeface="+mn-ea"/>
              <a:ea typeface="+mn-ea"/>
            </a:rPr>
            <a:t>将分为计费，运营支撑，门户等多个子项目，</a:t>
          </a:r>
          <a:r>
            <a:rPr lang="zh-CN" altLang="en-US" sz="1400" b="0" kern="1200" dirty="0" smtClean="0">
              <a:solidFill>
                <a:srgbClr val="FF0000"/>
              </a:solidFill>
              <a:latin typeface="+mn-ea"/>
              <a:ea typeface="+mn-ea"/>
            </a:rPr>
            <a:t>卓望可参与运营支撑和门户建设</a:t>
          </a:r>
          <a:endParaRPr lang="zh-CN" altLang="en-US" sz="1400" b="0" kern="1200" dirty="0">
            <a:latin typeface="+mn-ea"/>
            <a:ea typeface="+mn-ea"/>
          </a:endParaRPr>
        </a:p>
        <a:p>
          <a:pPr marL="114300" lvl="1" indent="-114300" algn="l" defTabSz="622300">
            <a:lnSpc>
              <a:spcPct val="90000"/>
            </a:lnSpc>
            <a:spcBef>
              <a:spcPct val="0"/>
            </a:spcBef>
            <a:spcAft>
              <a:spcPct val="15000"/>
            </a:spcAft>
            <a:buChar char="••"/>
          </a:pPr>
          <a:r>
            <a:rPr lang="zh-CN" altLang="en-US" sz="1400" b="0" kern="1200" dirty="0" smtClean="0">
              <a:solidFill>
                <a:srgbClr val="FF0000"/>
              </a:solidFill>
              <a:latin typeface="+mn-ea"/>
              <a:ea typeface="+mn-ea"/>
            </a:rPr>
            <a:t>运营支撑有合作机会</a:t>
          </a:r>
          <a:endParaRPr lang="zh-CN" altLang="en-US" sz="1400" b="0" kern="1200" dirty="0">
            <a:solidFill>
              <a:srgbClr val="FF0000"/>
            </a:solidFill>
            <a:latin typeface="+mn-ea"/>
            <a:ea typeface="+mn-ea"/>
          </a:endParaRPr>
        </a:p>
        <a:p>
          <a:pPr marL="114300" lvl="1" indent="-114300" algn="l" defTabSz="533400">
            <a:lnSpc>
              <a:spcPct val="90000"/>
            </a:lnSpc>
            <a:spcBef>
              <a:spcPct val="0"/>
            </a:spcBef>
            <a:spcAft>
              <a:spcPct val="15000"/>
            </a:spcAft>
            <a:buChar char="••"/>
          </a:pPr>
          <a:endParaRPr lang="zh-CN" altLang="en-US" sz="1200" b="0" kern="1200" dirty="0">
            <a:latin typeface="+mn-ea"/>
            <a:ea typeface="+mn-ea"/>
          </a:endParaRPr>
        </a:p>
      </dsp:txBody>
      <dsp:txXfrm>
        <a:off x="3167" y="873082"/>
        <a:ext cx="1904660" cy="3337919"/>
      </dsp:txXfrm>
    </dsp:sp>
    <dsp:sp modelId="{DF9DC574-C0E4-4096-8E1A-D6DE0E823147}">
      <dsp:nvSpPr>
        <dsp:cNvPr id="0" name=""/>
        <dsp:cNvSpPr/>
      </dsp:nvSpPr>
      <dsp:spPr>
        <a:xfrm>
          <a:off x="2174480" y="111218"/>
          <a:ext cx="1904660" cy="761864"/>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w="9525" cap="flat" cmpd="sng" algn="ctr">
          <a:solidFill>
            <a:schemeClr val="dk1">
              <a:shade val="8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0" kern="1200" dirty="0" smtClean="0">
              <a:latin typeface="+mn-ea"/>
              <a:ea typeface="+mn-ea"/>
            </a:rPr>
            <a:t>基地：</a:t>
          </a:r>
          <a:r>
            <a:rPr lang="en-US" altLang="zh-CN" sz="1800" b="0" kern="1200" dirty="0" err="1" smtClean="0">
              <a:latin typeface="+mn-ea"/>
              <a:ea typeface="+mn-ea"/>
            </a:rPr>
            <a:t>Onenet</a:t>
          </a:r>
          <a:r>
            <a:rPr lang="zh-CN" altLang="en-US" sz="1800" b="0" kern="1200" dirty="0" smtClean="0">
              <a:latin typeface="+mn-ea"/>
              <a:ea typeface="+mn-ea"/>
            </a:rPr>
            <a:t>支撑</a:t>
          </a:r>
          <a:endParaRPr lang="zh-CN" altLang="en-US" sz="1800" b="0" kern="1200" dirty="0">
            <a:latin typeface="+mn-ea"/>
            <a:ea typeface="+mn-ea"/>
          </a:endParaRPr>
        </a:p>
      </dsp:txBody>
      <dsp:txXfrm>
        <a:off x="2174480" y="111218"/>
        <a:ext cx="1904660" cy="761864"/>
      </dsp:txXfrm>
    </dsp:sp>
    <dsp:sp modelId="{0EF6ABC3-7A43-4EE2-9306-5D92FBCC8934}">
      <dsp:nvSpPr>
        <dsp:cNvPr id="0" name=""/>
        <dsp:cNvSpPr/>
      </dsp:nvSpPr>
      <dsp:spPr>
        <a:xfrm>
          <a:off x="2174480" y="873082"/>
          <a:ext cx="1904660" cy="3337919"/>
        </a:xfrm>
        <a:prstGeom prst="rect">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b="0" kern="1200" dirty="0" smtClean="0">
              <a:latin typeface="+mn-ea"/>
              <a:ea typeface="+mn-ea"/>
            </a:rPr>
            <a:t>初期</a:t>
          </a:r>
          <a:r>
            <a:rPr lang="zh-CN" sz="1400" b="0" kern="1200" dirty="0" smtClean="0">
              <a:latin typeface="+mn-ea"/>
              <a:ea typeface="+mn-ea"/>
            </a:rPr>
            <a:t>预算为</a:t>
          </a:r>
          <a:r>
            <a:rPr lang="en-US" sz="1400" b="0" kern="1200" dirty="0" smtClean="0">
              <a:latin typeface="+mn-ea"/>
              <a:ea typeface="+mn-ea"/>
            </a:rPr>
            <a:t>1.1</a:t>
          </a:r>
          <a:r>
            <a:rPr lang="zh-CN" sz="1400" b="0" kern="1200" dirty="0" smtClean="0">
              <a:latin typeface="+mn-ea"/>
              <a:ea typeface="+mn-ea"/>
            </a:rPr>
            <a:t>亿，物联网基地集中建设，同时也提供开放的方式，提供线下集成方案。</a:t>
          </a:r>
          <a:r>
            <a:rPr lang="zh-CN" altLang="en-US" sz="1400" b="0" kern="1200" dirty="0" smtClean="0">
              <a:solidFill>
                <a:srgbClr val="FF0000"/>
              </a:solidFill>
              <a:latin typeface="+mn-ea"/>
              <a:ea typeface="+mn-ea"/>
            </a:rPr>
            <a:t>各省均有参与合作空间</a:t>
          </a:r>
          <a:endParaRPr lang="zh-CN" altLang="en-US" sz="1400" b="0" kern="1200" dirty="0">
            <a:solidFill>
              <a:srgbClr val="FF0000"/>
            </a:solidFill>
            <a:latin typeface="+mn-ea"/>
            <a:ea typeface="+mn-ea"/>
          </a:endParaRPr>
        </a:p>
        <a:p>
          <a:pPr marL="114300" lvl="1" indent="-114300" algn="l" defTabSz="622300">
            <a:lnSpc>
              <a:spcPct val="90000"/>
            </a:lnSpc>
            <a:spcBef>
              <a:spcPct val="0"/>
            </a:spcBef>
            <a:spcAft>
              <a:spcPct val="15000"/>
            </a:spcAft>
            <a:buChar char="••"/>
          </a:pPr>
          <a:r>
            <a:rPr lang="zh-CN" altLang="en-US" sz="1400" b="0" kern="1200" dirty="0" smtClean="0">
              <a:latin typeface="+mn-ea"/>
              <a:ea typeface="+mn-ea"/>
            </a:rPr>
            <a:t>安全：</a:t>
          </a:r>
          <a:r>
            <a:rPr lang="zh-CN" sz="1400" b="0" kern="1200" dirty="0" smtClean="0">
              <a:latin typeface="+mn-ea"/>
              <a:ea typeface="+mn-ea"/>
            </a:rPr>
            <a:t>对于</a:t>
          </a:r>
          <a:r>
            <a:rPr lang="en-US" sz="1400" b="0" kern="1200" dirty="0" err="1" smtClean="0">
              <a:solidFill>
                <a:srgbClr val="FF0000"/>
              </a:solidFill>
              <a:latin typeface="+mn-ea"/>
              <a:ea typeface="+mn-ea"/>
            </a:rPr>
            <a:t>OneNet</a:t>
          </a:r>
          <a:r>
            <a:rPr lang="zh-CN" sz="1400" b="0" kern="1200" dirty="0" smtClean="0">
              <a:solidFill>
                <a:srgbClr val="FF0000"/>
              </a:solidFill>
              <a:latin typeface="+mn-ea"/>
              <a:ea typeface="+mn-ea"/>
            </a:rPr>
            <a:t>安全方面，物联网基地对卓望表达了合作意向。</a:t>
          </a:r>
          <a:endParaRPr lang="zh-CN" altLang="en-US" sz="1400" b="0" kern="1200" dirty="0">
            <a:solidFill>
              <a:srgbClr val="FF0000"/>
            </a:solidFill>
            <a:latin typeface="+mn-ea"/>
            <a:ea typeface="+mn-ea"/>
          </a:endParaRPr>
        </a:p>
      </dsp:txBody>
      <dsp:txXfrm>
        <a:off x="2174480" y="873082"/>
        <a:ext cx="1904660" cy="3337919"/>
      </dsp:txXfrm>
    </dsp:sp>
    <dsp:sp modelId="{EA6F13A9-FD13-4873-BD46-B2C083423146}">
      <dsp:nvSpPr>
        <dsp:cNvPr id="0" name=""/>
        <dsp:cNvSpPr/>
      </dsp:nvSpPr>
      <dsp:spPr>
        <a:xfrm>
          <a:off x="4345794" y="111218"/>
          <a:ext cx="1904660" cy="761864"/>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w="9525" cap="flat" cmpd="sng" algn="ctr">
          <a:solidFill>
            <a:schemeClr val="dk1">
              <a:shade val="8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0" kern="1200" dirty="0" smtClean="0">
              <a:latin typeface="+mn-ea"/>
              <a:ea typeface="+mn-ea"/>
            </a:rPr>
            <a:t>各省：物联网业务支撑</a:t>
          </a:r>
        </a:p>
      </dsp:txBody>
      <dsp:txXfrm>
        <a:off x="4345794" y="111218"/>
        <a:ext cx="1904660" cy="761864"/>
      </dsp:txXfrm>
    </dsp:sp>
    <dsp:sp modelId="{3F804A55-E0BA-47C5-95BE-5D9306B3AA3F}">
      <dsp:nvSpPr>
        <dsp:cNvPr id="0" name=""/>
        <dsp:cNvSpPr/>
      </dsp:nvSpPr>
      <dsp:spPr>
        <a:xfrm>
          <a:off x="4345794" y="873082"/>
          <a:ext cx="1904660" cy="3337919"/>
        </a:xfrm>
        <a:prstGeom prst="rect">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sz="1400" b="0" kern="1200" dirty="0" smtClean="0">
              <a:latin typeface="+mn-ea"/>
              <a:ea typeface="+mn-ea"/>
            </a:rPr>
            <a:t>各省</a:t>
          </a:r>
          <a:r>
            <a:rPr lang="zh-CN" altLang="en-US" sz="1400" b="0" kern="1200" dirty="0" smtClean="0">
              <a:latin typeface="+mn-ea"/>
              <a:ea typeface="+mn-ea"/>
            </a:rPr>
            <a:t>负责</a:t>
          </a:r>
          <a:r>
            <a:rPr lang="zh-CN" sz="1400" b="0" kern="1200" dirty="0" smtClean="0">
              <a:latin typeface="+mn-ea"/>
              <a:ea typeface="+mn-ea"/>
            </a:rPr>
            <a:t>为用户提供物联网终端的管理，涉及性能监控，位置管理，业务开通等多方面的服务，</a:t>
          </a:r>
          <a:endParaRPr lang="zh-CN" altLang="en-US" sz="1400" b="0" kern="1200" dirty="0" smtClean="0">
            <a:latin typeface="+mn-ea"/>
            <a:ea typeface="+mn-ea"/>
          </a:endParaRPr>
        </a:p>
        <a:p>
          <a:pPr marL="114300" lvl="1" indent="-114300" algn="l" defTabSz="622300">
            <a:lnSpc>
              <a:spcPct val="90000"/>
            </a:lnSpc>
            <a:spcBef>
              <a:spcPct val="0"/>
            </a:spcBef>
            <a:spcAft>
              <a:spcPct val="15000"/>
            </a:spcAft>
            <a:buChar char="••"/>
          </a:pPr>
          <a:r>
            <a:rPr lang="zh-CN" sz="1400" b="0" kern="1200" dirty="0" smtClean="0">
              <a:latin typeface="+mn-ea"/>
              <a:ea typeface="+mn-ea"/>
            </a:rPr>
            <a:t>各省的平台建设预计在</a:t>
          </a:r>
          <a:r>
            <a:rPr lang="en-US" sz="1400" b="0" kern="1200" dirty="0" smtClean="0">
              <a:latin typeface="+mn-ea"/>
              <a:ea typeface="+mn-ea"/>
            </a:rPr>
            <a:t>5000</a:t>
          </a:r>
          <a:r>
            <a:rPr lang="zh-CN" sz="1400" b="0" kern="1200" dirty="0" smtClean="0">
              <a:latin typeface="+mn-ea"/>
              <a:ea typeface="+mn-ea"/>
            </a:rPr>
            <a:t>万</a:t>
          </a:r>
          <a:r>
            <a:rPr lang="en-US" sz="1400" b="0" kern="1200" dirty="0" smtClean="0">
              <a:latin typeface="+mn-ea"/>
              <a:ea typeface="+mn-ea"/>
            </a:rPr>
            <a:t>-6000</a:t>
          </a:r>
          <a:r>
            <a:rPr lang="zh-CN" sz="1400" b="0" kern="1200" dirty="0" smtClean="0">
              <a:latin typeface="+mn-ea"/>
              <a:ea typeface="+mn-ea"/>
            </a:rPr>
            <a:t>万左右的市场规模</a:t>
          </a:r>
          <a:endParaRPr lang="zh-CN" altLang="en-US" sz="1400" b="0" kern="1200" dirty="0" smtClean="0">
            <a:latin typeface="+mn-ea"/>
            <a:ea typeface="+mn-ea"/>
          </a:endParaRPr>
        </a:p>
        <a:p>
          <a:pPr marL="114300" lvl="1" indent="-114300" algn="l" defTabSz="622300">
            <a:lnSpc>
              <a:spcPct val="90000"/>
            </a:lnSpc>
            <a:spcBef>
              <a:spcPct val="0"/>
            </a:spcBef>
            <a:spcAft>
              <a:spcPct val="15000"/>
            </a:spcAft>
            <a:buChar char="••"/>
          </a:pPr>
          <a:r>
            <a:rPr lang="zh-CN" altLang="en-US" sz="1400" b="0" kern="1200" dirty="0" smtClean="0">
              <a:solidFill>
                <a:srgbClr val="FF0000"/>
              </a:solidFill>
              <a:latin typeface="+mn-ea"/>
              <a:ea typeface="+mn-ea"/>
            </a:rPr>
            <a:t>卓望可参与管理平台建设</a:t>
          </a:r>
        </a:p>
      </dsp:txBody>
      <dsp:txXfrm>
        <a:off x="4345794" y="873082"/>
        <a:ext cx="1904660" cy="3337919"/>
      </dsp:txXfrm>
    </dsp:sp>
    <dsp:sp modelId="{84893582-47DD-4984-BE2D-85F5658E7355}">
      <dsp:nvSpPr>
        <dsp:cNvPr id="0" name=""/>
        <dsp:cNvSpPr/>
      </dsp:nvSpPr>
      <dsp:spPr>
        <a:xfrm>
          <a:off x="6517107" y="111218"/>
          <a:ext cx="1904660" cy="761864"/>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w="9525" cap="flat" cmpd="sng" algn="ctr">
          <a:solidFill>
            <a:schemeClr val="dk1">
              <a:shade val="8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0" kern="1200" dirty="0" smtClean="0">
              <a:solidFill>
                <a:srgbClr val="FF0000"/>
              </a:solidFill>
              <a:latin typeface="+mn-ea"/>
              <a:ea typeface="+mn-ea"/>
            </a:rPr>
            <a:t>各省：应用合作伙伴</a:t>
          </a:r>
        </a:p>
      </dsp:txBody>
      <dsp:txXfrm>
        <a:off x="6517107" y="111218"/>
        <a:ext cx="1904660" cy="761864"/>
      </dsp:txXfrm>
    </dsp:sp>
    <dsp:sp modelId="{70A887A5-59E2-4474-8E75-74DF14224FF4}">
      <dsp:nvSpPr>
        <dsp:cNvPr id="0" name=""/>
        <dsp:cNvSpPr/>
      </dsp:nvSpPr>
      <dsp:spPr>
        <a:xfrm>
          <a:off x="6517107" y="873082"/>
          <a:ext cx="1904660" cy="3337919"/>
        </a:xfrm>
        <a:prstGeom prst="rect">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b="0" kern="1200" dirty="0" smtClean="0">
              <a:solidFill>
                <a:schemeClr val="tx1"/>
              </a:solidFill>
              <a:latin typeface="+mn-ea"/>
              <a:ea typeface="+mn-ea"/>
            </a:rPr>
            <a:t>为各省提供</a:t>
          </a:r>
          <a:r>
            <a:rPr lang="en-US" altLang="zh-CN" sz="1400" b="0" kern="1200" dirty="0" err="1" smtClean="0">
              <a:solidFill>
                <a:schemeClr val="tx1"/>
              </a:solidFill>
              <a:latin typeface="+mn-ea"/>
              <a:ea typeface="+mn-ea"/>
            </a:rPr>
            <a:t>IoT</a:t>
          </a:r>
          <a:r>
            <a:rPr lang="zh-CN" altLang="en-US" sz="1400" b="0" kern="1200" dirty="0" smtClean="0">
              <a:solidFill>
                <a:schemeClr val="tx1"/>
              </a:solidFill>
              <a:latin typeface="+mn-ea"/>
              <a:ea typeface="+mn-ea"/>
            </a:rPr>
            <a:t>物联网行业解决方案，如医疗，家庭，智慧城市等</a:t>
          </a:r>
        </a:p>
        <a:p>
          <a:pPr marL="114300" lvl="1" indent="-114300" algn="l" defTabSz="622300">
            <a:lnSpc>
              <a:spcPct val="90000"/>
            </a:lnSpc>
            <a:spcBef>
              <a:spcPct val="0"/>
            </a:spcBef>
            <a:spcAft>
              <a:spcPct val="15000"/>
            </a:spcAft>
            <a:buChar char="••"/>
          </a:pPr>
          <a:r>
            <a:rPr lang="zh-CN" altLang="en-US" sz="1400" b="0" kern="1200" dirty="0" smtClean="0">
              <a:solidFill>
                <a:schemeClr val="tx1"/>
              </a:solidFill>
              <a:latin typeface="+mn-ea"/>
              <a:ea typeface="+mn-ea"/>
            </a:rPr>
            <a:t>与各省移动一起为行业提供集成的</a:t>
          </a:r>
          <a:r>
            <a:rPr lang="en-US" altLang="zh-CN" sz="1400" b="0" kern="1200" dirty="0" err="1" smtClean="0">
              <a:solidFill>
                <a:schemeClr val="tx1"/>
              </a:solidFill>
              <a:latin typeface="+mn-ea"/>
              <a:ea typeface="+mn-ea"/>
            </a:rPr>
            <a:t>IoT</a:t>
          </a:r>
          <a:r>
            <a:rPr lang="zh-CN" altLang="en-US" sz="1400" b="0" kern="1200" dirty="0" smtClean="0">
              <a:solidFill>
                <a:schemeClr val="tx1"/>
              </a:solidFill>
              <a:latin typeface="+mn-ea"/>
              <a:ea typeface="+mn-ea"/>
            </a:rPr>
            <a:t>项目</a:t>
          </a:r>
        </a:p>
      </dsp:txBody>
      <dsp:txXfrm>
        <a:off x="6517107" y="873082"/>
        <a:ext cx="1904660" cy="33379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00511-611B-4EB3-826F-9091742E842A}">
      <dsp:nvSpPr>
        <dsp:cNvPr id="0" name=""/>
        <dsp:cNvSpPr/>
      </dsp:nvSpPr>
      <dsp:spPr>
        <a:xfrm rot="5400000">
          <a:off x="4546480" y="-2160596"/>
          <a:ext cx="782637" cy="530355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t>拓展</a:t>
          </a:r>
          <a:r>
            <a:rPr lang="en-US" altLang="zh-CN" sz="1600" kern="1200" dirty="0" smtClean="0"/>
            <a:t>CMP</a:t>
          </a:r>
          <a:r>
            <a:rPr lang="zh-CN" altLang="en-US" sz="1600" kern="1200" dirty="0" smtClean="0"/>
            <a:t>平台建设</a:t>
          </a:r>
          <a:endParaRPr lang="zh-CN" altLang="en-US" sz="1600" kern="1200" dirty="0"/>
        </a:p>
      </dsp:txBody>
      <dsp:txXfrm rot="-5400000">
        <a:off x="2286021" y="138068"/>
        <a:ext cx="5265352" cy="706227"/>
      </dsp:txXfrm>
    </dsp:sp>
    <dsp:sp modelId="{BFF452E3-29A2-4950-95AD-145C6FECD8AC}">
      <dsp:nvSpPr>
        <dsp:cNvPr id="0" name=""/>
        <dsp:cNvSpPr/>
      </dsp:nvSpPr>
      <dsp:spPr>
        <a:xfrm>
          <a:off x="697230" y="2033"/>
          <a:ext cx="1588789" cy="97829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zh-CN" altLang="en-US" sz="1600" kern="1200" dirty="0" smtClean="0"/>
            <a:t>品质管控</a:t>
          </a:r>
          <a:endParaRPr lang="zh-CN" altLang="en-US" sz="1600" kern="1200" dirty="0"/>
        </a:p>
      </dsp:txBody>
      <dsp:txXfrm>
        <a:off x="744986" y="49789"/>
        <a:ext cx="1493277" cy="882784"/>
      </dsp:txXfrm>
    </dsp:sp>
    <dsp:sp modelId="{232682E2-89BD-4BFD-AE89-5624F45D601D}">
      <dsp:nvSpPr>
        <dsp:cNvPr id="0" name=""/>
        <dsp:cNvSpPr/>
      </dsp:nvSpPr>
      <dsp:spPr>
        <a:xfrm rot="5400000">
          <a:off x="4546480" y="-1133384"/>
          <a:ext cx="782637" cy="530355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t>拓展</a:t>
          </a:r>
          <a:r>
            <a:rPr lang="en-US" altLang="zh-CN" sz="1600" kern="1200" dirty="0" err="1" smtClean="0"/>
            <a:t>OneNet</a:t>
          </a:r>
          <a:r>
            <a:rPr lang="zh-CN" altLang="en-US" sz="1600" kern="1200" dirty="0" smtClean="0"/>
            <a:t>平台建设</a:t>
          </a:r>
          <a:endParaRPr lang="zh-CN" altLang="en-US" sz="1600" kern="1200" dirty="0"/>
        </a:p>
      </dsp:txBody>
      <dsp:txXfrm rot="-5400000">
        <a:off x="2286021" y="1165280"/>
        <a:ext cx="5265352" cy="706227"/>
      </dsp:txXfrm>
    </dsp:sp>
    <dsp:sp modelId="{856E78F8-9EA1-4D58-890A-3C98FEA6F4A6}">
      <dsp:nvSpPr>
        <dsp:cNvPr id="0" name=""/>
        <dsp:cNvSpPr/>
      </dsp:nvSpPr>
      <dsp:spPr>
        <a:xfrm>
          <a:off x="697230" y="1029245"/>
          <a:ext cx="1588789" cy="97829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altLang="zh-CN" sz="1600" kern="1200" dirty="0" smtClean="0"/>
            <a:t>MM</a:t>
          </a:r>
          <a:r>
            <a:rPr lang="zh-CN" altLang="en-US" sz="1600" kern="1200" dirty="0" smtClean="0"/>
            <a:t>能力开放</a:t>
          </a:r>
          <a:endParaRPr lang="zh-CN" altLang="en-US" sz="1600" kern="1200" dirty="0"/>
        </a:p>
      </dsp:txBody>
      <dsp:txXfrm>
        <a:off x="744986" y="1077001"/>
        <a:ext cx="1493277" cy="882784"/>
      </dsp:txXfrm>
    </dsp:sp>
    <dsp:sp modelId="{C85F898B-7E45-4745-821B-E92388061FDB}">
      <dsp:nvSpPr>
        <dsp:cNvPr id="0" name=""/>
        <dsp:cNvSpPr/>
      </dsp:nvSpPr>
      <dsp:spPr>
        <a:xfrm rot="5400000">
          <a:off x="4546480" y="-106172"/>
          <a:ext cx="782637" cy="530355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t>构建省移动物联网支撑平台</a:t>
          </a:r>
          <a:endParaRPr lang="zh-CN" altLang="en-US" sz="1600" kern="1200" dirty="0"/>
        </a:p>
      </dsp:txBody>
      <dsp:txXfrm rot="-5400000">
        <a:off x="2286021" y="2192492"/>
        <a:ext cx="5265352" cy="706227"/>
      </dsp:txXfrm>
    </dsp:sp>
    <dsp:sp modelId="{63B68221-001E-4FCA-A5A7-3A8984913C86}">
      <dsp:nvSpPr>
        <dsp:cNvPr id="0" name=""/>
        <dsp:cNvSpPr/>
      </dsp:nvSpPr>
      <dsp:spPr>
        <a:xfrm>
          <a:off x="697230" y="2056457"/>
          <a:ext cx="1588789" cy="97829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zh-CN" altLang="en-US" sz="1600" kern="1200" dirty="0" smtClean="0"/>
            <a:t>贵州</a:t>
          </a:r>
          <a:r>
            <a:rPr lang="en-US" altLang="zh-CN" sz="1600" kern="1200" dirty="0" err="1" smtClean="0"/>
            <a:t>IoT</a:t>
          </a:r>
          <a:r>
            <a:rPr lang="zh-CN" altLang="en-US" sz="1600" kern="1200" dirty="0" smtClean="0"/>
            <a:t>物联网项目组</a:t>
          </a:r>
          <a:endParaRPr lang="zh-CN" altLang="en-US" sz="1600" kern="1200" dirty="0"/>
        </a:p>
      </dsp:txBody>
      <dsp:txXfrm>
        <a:off x="744986" y="2104213"/>
        <a:ext cx="1493277" cy="882784"/>
      </dsp:txXfrm>
    </dsp:sp>
    <dsp:sp modelId="{9E5F0232-80DB-4EF0-BFD9-239EEE068355}">
      <dsp:nvSpPr>
        <dsp:cNvPr id="0" name=""/>
        <dsp:cNvSpPr/>
      </dsp:nvSpPr>
      <dsp:spPr>
        <a:xfrm rot="5400000">
          <a:off x="4423576" y="1009634"/>
          <a:ext cx="782637" cy="512636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t>行业</a:t>
          </a:r>
          <a:r>
            <a:rPr lang="en-US" altLang="zh-CN" sz="1600" kern="1200" dirty="0" err="1" smtClean="0"/>
            <a:t>IoT</a:t>
          </a:r>
          <a:r>
            <a:rPr lang="zh-CN" altLang="en-US" sz="1600" kern="1200" dirty="0" smtClean="0"/>
            <a:t>物联网应用方案</a:t>
          </a:r>
          <a:endParaRPr lang="zh-CN" altLang="en-US" sz="1600" kern="1200" dirty="0"/>
        </a:p>
      </dsp:txBody>
      <dsp:txXfrm rot="-5400000">
        <a:off x="2251713" y="3219703"/>
        <a:ext cx="5088160" cy="706227"/>
      </dsp:txXfrm>
    </dsp:sp>
    <dsp:sp modelId="{7F3AB0FF-A790-46E6-ADFB-744B88383D5D}">
      <dsp:nvSpPr>
        <dsp:cNvPr id="0" name=""/>
        <dsp:cNvSpPr/>
      </dsp:nvSpPr>
      <dsp:spPr>
        <a:xfrm>
          <a:off x="697230" y="3083669"/>
          <a:ext cx="1554482" cy="97829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zh-CN" altLang="en-US" sz="1600" kern="1200" dirty="0" smtClean="0"/>
            <a:t>移动医疗等</a:t>
          </a:r>
          <a:endParaRPr lang="zh-CN" altLang="en-US" sz="1600" kern="1200" dirty="0"/>
        </a:p>
      </dsp:txBody>
      <dsp:txXfrm>
        <a:off x="744986" y="3131425"/>
        <a:ext cx="1458970" cy="8827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2B7CBA-431A-4A91-B68F-819F0B2D150B}">
      <dsp:nvSpPr>
        <dsp:cNvPr id="0" name=""/>
        <dsp:cNvSpPr/>
      </dsp:nvSpPr>
      <dsp:spPr>
        <a:xfrm>
          <a:off x="1235" y="720213"/>
          <a:ext cx="719411" cy="287764"/>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chemeClr val="bg1"/>
              </a:solidFill>
            </a:rPr>
            <a:t>市场</a:t>
          </a:r>
          <a:endParaRPr lang="zh-CN" altLang="en-US" sz="1200" b="1" kern="1200" dirty="0">
            <a:solidFill>
              <a:schemeClr val="bg1"/>
            </a:solidFill>
          </a:endParaRPr>
        </a:p>
      </dsp:txBody>
      <dsp:txXfrm>
        <a:off x="145117" y="720213"/>
        <a:ext cx="431647" cy="287764"/>
      </dsp:txXfrm>
    </dsp:sp>
    <dsp:sp modelId="{6BFE0D45-717A-43DE-BDB2-0FFABCA6B9F5}">
      <dsp:nvSpPr>
        <dsp:cNvPr id="0" name=""/>
        <dsp:cNvSpPr/>
      </dsp:nvSpPr>
      <dsp:spPr>
        <a:xfrm>
          <a:off x="648706" y="720213"/>
          <a:ext cx="719411" cy="287764"/>
        </a:xfrm>
        <a:prstGeom prst="chevron">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产品</a:t>
          </a:r>
          <a:endParaRPr lang="zh-CN" altLang="en-US" sz="1200" kern="1200" dirty="0"/>
        </a:p>
      </dsp:txBody>
      <dsp:txXfrm>
        <a:off x="792588" y="720213"/>
        <a:ext cx="431647" cy="287764"/>
      </dsp:txXfrm>
    </dsp:sp>
    <dsp:sp modelId="{8F9EE4D7-20C9-45C3-820E-015C54F815B3}">
      <dsp:nvSpPr>
        <dsp:cNvPr id="0" name=""/>
        <dsp:cNvSpPr/>
      </dsp:nvSpPr>
      <dsp:spPr>
        <a:xfrm>
          <a:off x="1296177" y="720213"/>
          <a:ext cx="719411" cy="287764"/>
        </a:xfrm>
        <a:prstGeom prst="chevron">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技术</a:t>
          </a:r>
          <a:endParaRPr lang="zh-CN" altLang="en-US" sz="1200" kern="1200" dirty="0"/>
        </a:p>
      </dsp:txBody>
      <dsp:txXfrm>
        <a:off x="1440059" y="720213"/>
        <a:ext cx="431647" cy="287764"/>
      </dsp:txXfrm>
    </dsp:sp>
    <dsp:sp modelId="{3EBA6A8E-27F8-47F5-8134-B2974FC731B9}">
      <dsp:nvSpPr>
        <dsp:cNvPr id="0" name=""/>
        <dsp:cNvSpPr/>
      </dsp:nvSpPr>
      <dsp:spPr>
        <a:xfrm>
          <a:off x="1943648" y="720213"/>
          <a:ext cx="719411" cy="287764"/>
        </a:xfrm>
        <a:prstGeom prst="chevron">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策略</a:t>
          </a:r>
          <a:endParaRPr lang="zh-CN" altLang="en-US" sz="1200" kern="1200" dirty="0"/>
        </a:p>
      </dsp:txBody>
      <dsp:txXfrm>
        <a:off x="2087530" y="720213"/>
        <a:ext cx="431647" cy="2877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2B7CBA-431A-4A91-B68F-819F0B2D150B}">
      <dsp:nvSpPr>
        <dsp:cNvPr id="0" name=""/>
        <dsp:cNvSpPr/>
      </dsp:nvSpPr>
      <dsp:spPr>
        <a:xfrm>
          <a:off x="1235" y="720213"/>
          <a:ext cx="719411" cy="287764"/>
        </a:xfrm>
        <a:prstGeom prst="chevron">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chemeClr val="bg1"/>
              </a:solidFill>
            </a:rPr>
            <a:t>市场</a:t>
          </a:r>
          <a:endParaRPr lang="zh-CN" altLang="en-US" sz="1200" b="1" kern="1200" dirty="0">
            <a:solidFill>
              <a:schemeClr val="bg1"/>
            </a:solidFill>
          </a:endParaRPr>
        </a:p>
      </dsp:txBody>
      <dsp:txXfrm>
        <a:off x="145117" y="720213"/>
        <a:ext cx="431647" cy="287764"/>
      </dsp:txXfrm>
    </dsp:sp>
    <dsp:sp modelId="{6BFE0D45-717A-43DE-BDB2-0FFABCA6B9F5}">
      <dsp:nvSpPr>
        <dsp:cNvPr id="0" name=""/>
        <dsp:cNvSpPr/>
      </dsp:nvSpPr>
      <dsp:spPr>
        <a:xfrm>
          <a:off x="648706" y="720213"/>
          <a:ext cx="719411" cy="287764"/>
        </a:xfrm>
        <a:prstGeom prst="chevron">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产品</a:t>
          </a:r>
          <a:endParaRPr lang="zh-CN" altLang="en-US" sz="1200" kern="1200" dirty="0"/>
        </a:p>
      </dsp:txBody>
      <dsp:txXfrm>
        <a:off x="792588" y="720213"/>
        <a:ext cx="431647" cy="287764"/>
      </dsp:txXfrm>
    </dsp:sp>
    <dsp:sp modelId="{8F9EE4D7-20C9-45C3-820E-015C54F815B3}">
      <dsp:nvSpPr>
        <dsp:cNvPr id="0" name=""/>
        <dsp:cNvSpPr/>
      </dsp:nvSpPr>
      <dsp:spPr>
        <a:xfrm>
          <a:off x="1296177" y="720213"/>
          <a:ext cx="719411" cy="287764"/>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技术</a:t>
          </a:r>
          <a:endParaRPr lang="zh-CN" altLang="en-US" sz="1200" kern="1200" dirty="0"/>
        </a:p>
      </dsp:txBody>
      <dsp:txXfrm>
        <a:off x="1440059" y="720213"/>
        <a:ext cx="431647" cy="287764"/>
      </dsp:txXfrm>
    </dsp:sp>
    <dsp:sp modelId="{3EBA6A8E-27F8-47F5-8134-B2974FC731B9}">
      <dsp:nvSpPr>
        <dsp:cNvPr id="0" name=""/>
        <dsp:cNvSpPr/>
      </dsp:nvSpPr>
      <dsp:spPr>
        <a:xfrm>
          <a:off x="1943648" y="720213"/>
          <a:ext cx="719411" cy="287764"/>
        </a:xfrm>
        <a:prstGeom prst="chevron">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策略</a:t>
          </a:r>
          <a:endParaRPr lang="zh-CN" altLang="en-US" sz="1200" kern="1200" dirty="0"/>
        </a:p>
      </dsp:txBody>
      <dsp:txXfrm>
        <a:off x="2087530" y="720213"/>
        <a:ext cx="431647" cy="28776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2B7CBA-431A-4A91-B68F-819F0B2D150B}">
      <dsp:nvSpPr>
        <dsp:cNvPr id="0" name=""/>
        <dsp:cNvSpPr/>
      </dsp:nvSpPr>
      <dsp:spPr>
        <a:xfrm>
          <a:off x="1235" y="720213"/>
          <a:ext cx="719411" cy="287764"/>
        </a:xfrm>
        <a:prstGeom prst="chevron">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chemeClr val="bg1"/>
              </a:solidFill>
            </a:rPr>
            <a:t>市场</a:t>
          </a:r>
          <a:endParaRPr lang="zh-CN" altLang="en-US" sz="1200" b="1" kern="1200" dirty="0">
            <a:solidFill>
              <a:schemeClr val="bg1"/>
            </a:solidFill>
          </a:endParaRPr>
        </a:p>
      </dsp:txBody>
      <dsp:txXfrm>
        <a:off x="145117" y="720213"/>
        <a:ext cx="431647" cy="287764"/>
      </dsp:txXfrm>
    </dsp:sp>
    <dsp:sp modelId="{6BFE0D45-717A-43DE-BDB2-0FFABCA6B9F5}">
      <dsp:nvSpPr>
        <dsp:cNvPr id="0" name=""/>
        <dsp:cNvSpPr/>
      </dsp:nvSpPr>
      <dsp:spPr>
        <a:xfrm>
          <a:off x="648706" y="720213"/>
          <a:ext cx="719411" cy="287764"/>
        </a:xfrm>
        <a:prstGeom prst="chevron">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产品</a:t>
          </a:r>
          <a:endParaRPr lang="zh-CN" altLang="en-US" sz="1200" kern="1200" dirty="0"/>
        </a:p>
      </dsp:txBody>
      <dsp:txXfrm>
        <a:off x="792588" y="720213"/>
        <a:ext cx="431647" cy="287764"/>
      </dsp:txXfrm>
    </dsp:sp>
    <dsp:sp modelId="{8F9EE4D7-20C9-45C3-820E-015C54F815B3}">
      <dsp:nvSpPr>
        <dsp:cNvPr id="0" name=""/>
        <dsp:cNvSpPr/>
      </dsp:nvSpPr>
      <dsp:spPr>
        <a:xfrm>
          <a:off x="1296177" y="720213"/>
          <a:ext cx="719411" cy="287764"/>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技术</a:t>
          </a:r>
          <a:endParaRPr lang="zh-CN" altLang="en-US" sz="1200" kern="1200" dirty="0"/>
        </a:p>
      </dsp:txBody>
      <dsp:txXfrm>
        <a:off x="1440059" y="720213"/>
        <a:ext cx="431647" cy="287764"/>
      </dsp:txXfrm>
    </dsp:sp>
    <dsp:sp modelId="{3EBA6A8E-27F8-47F5-8134-B2974FC731B9}">
      <dsp:nvSpPr>
        <dsp:cNvPr id="0" name=""/>
        <dsp:cNvSpPr/>
      </dsp:nvSpPr>
      <dsp:spPr>
        <a:xfrm>
          <a:off x="1943648" y="720213"/>
          <a:ext cx="719411" cy="287764"/>
        </a:xfrm>
        <a:prstGeom prst="chevron">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kern="1200" dirty="0" smtClean="0"/>
            <a:t>策略</a:t>
          </a:r>
          <a:endParaRPr lang="zh-CN" altLang="en-US" sz="1200" kern="1200" dirty="0"/>
        </a:p>
      </dsp:txBody>
      <dsp:txXfrm>
        <a:off x="2087530" y="720213"/>
        <a:ext cx="431647" cy="28776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61481" cy="49895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71125" y="0"/>
            <a:ext cx="2961481" cy="498951"/>
          </a:xfrm>
          <a:prstGeom prst="rect">
            <a:avLst/>
          </a:prstGeom>
        </p:spPr>
        <p:txBody>
          <a:bodyPr vert="horz" lIns="91440" tIns="45720" rIns="91440" bIns="45720" rtlCol="0"/>
          <a:lstStyle>
            <a:lvl1pPr algn="r">
              <a:defRPr sz="1200"/>
            </a:lvl1pPr>
          </a:lstStyle>
          <a:p>
            <a:fld id="{97A59A1E-38B3-40FE-B97D-D829188B34C1}" type="datetimeFigureOut">
              <a:rPr lang="zh-CN" altLang="en-US" smtClean="0"/>
              <a:pPr/>
              <a:t>2017/3/5</a:t>
            </a:fld>
            <a:endParaRPr lang="zh-CN" altLang="en-US"/>
          </a:p>
        </p:txBody>
      </p:sp>
      <p:sp>
        <p:nvSpPr>
          <p:cNvPr id="4" name="页脚占位符 3"/>
          <p:cNvSpPr>
            <a:spLocks noGrp="1"/>
          </p:cNvSpPr>
          <p:nvPr>
            <p:ph type="ftr" sz="quarter" idx="2"/>
          </p:nvPr>
        </p:nvSpPr>
        <p:spPr>
          <a:xfrm>
            <a:off x="0" y="9478342"/>
            <a:ext cx="2961481" cy="49895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71125" y="9478342"/>
            <a:ext cx="2961481" cy="498951"/>
          </a:xfrm>
          <a:prstGeom prst="rect">
            <a:avLst/>
          </a:prstGeom>
        </p:spPr>
        <p:txBody>
          <a:bodyPr vert="horz" lIns="91440" tIns="45720" rIns="91440" bIns="45720" rtlCol="0" anchor="b"/>
          <a:lstStyle>
            <a:lvl1pPr algn="r">
              <a:defRPr sz="1200"/>
            </a:lvl1pPr>
          </a:lstStyle>
          <a:p>
            <a:fld id="{AA61DB64-5A1D-45E1-9A82-CDDDEDA96B95}" type="slidenum">
              <a:rPr lang="zh-CN" altLang="en-US" smtClean="0"/>
              <a:pPr/>
              <a:t>‹#›</a:t>
            </a:fld>
            <a:endParaRPr lang="zh-CN" altLang="en-US"/>
          </a:p>
        </p:txBody>
      </p:sp>
    </p:spTree>
    <p:extLst>
      <p:ext uri="{BB962C8B-B14F-4D97-AF65-F5344CB8AC3E}">
        <p14:creationId xmlns:p14="http://schemas.microsoft.com/office/powerpoint/2010/main" val="491025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61481" cy="49895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71125" y="0"/>
            <a:ext cx="2961481" cy="498951"/>
          </a:xfrm>
          <a:prstGeom prst="rect">
            <a:avLst/>
          </a:prstGeom>
        </p:spPr>
        <p:txBody>
          <a:bodyPr vert="horz" lIns="91440" tIns="45720" rIns="91440" bIns="45720" rtlCol="0"/>
          <a:lstStyle>
            <a:lvl1pPr algn="r">
              <a:defRPr sz="1200"/>
            </a:lvl1pPr>
          </a:lstStyle>
          <a:p>
            <a:fld id="{64E1DD01-82CE-4C9E-97D1-71F0FB428DBC}" type="datetimeFigureOut">
              <a:rPr lang="zh-CN" altLang="en-US" smtClean="0"/>
              <a:pPr/>
              <a:t>2017/3/5</a:t>
            </a:fld>
            <a:endParaRPr lang="zh-CN" altLang="en-US"/>
          </a:p>
        </p:txBody>
      </p:sp>
      <p:sp>
        <p:nvSpPr>
          <p:cNvPr id="4" name="幻灯片图像占位符 3"/>
          <p:cNvSpPr>
            <a:spLocks noGrp="1" noRot="1" noChangeAspect="1"/>
          </p:cNvSpPr>
          <p:nvPr>
            <p:ph type="sldImg" idx="2"/>
          </p:nvPr>
        </p:nvSpPr>
        <p:spPr>
          <a:xfrm>
            <a:off x="922338" y="747713"/>
            <a:ext cx="4991100" cy="37433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3419" y="4740037"/>
            <a:ext cx="5467350" cy="4490561"/>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78342"/>
            <a:ext cx="2961481" cy="49895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71125" y="9478342"/>
            <a:ext cx="2961481" cy="498951"/>
          </a:xfrm>
          <a:prstGeom prst="rect">
            <a:avLst/>
          </a:prstGeom>
        </p:spPr>
        <p:txBody>
          <a:bodyPr vert="horz" lIns="91440" tIns="45720" rIns="91440" bIns="45720" rtlCol="0" anchor="b"/>
          <a:lstStyle>
            <a:lvl1pPr algn="r">
              <a:defRPr sz="1200"/>
            </a:lvl1pPr>
          </a:lstStyle>
          <a:p>
            <a:fld id="{360AD966-98DA-4CF1-A94B-B07DE09F0DD1}" type="slidenum">
              <a:rPr lang="zh-CN" altLang="en-US" smtClean="0"/>
              <a:pPr/>
              <a:t>‹#›</a:t>
            </a:fld>
            <a:endParaRPr lang="zh-CN" altLang="en-US"/>
          </a:p>
        </p:txBody>
      </p:sp>
      <p:sp>
        <p:nvSpPr>
          <p:cNvPr id="8" name="TextBox 7"/>
          <p:cNvSpPr txBox="1"/>
          <p:nvPr/>
        </p:nvSpPr>
        <p:spPr>
          <a:xfrm rot="1970747">
            <a:off x="1625081" y="2736295"/>
            <a:ext cx="2952328" cy="369332"/>
          </a:xfrm>
          <a:prstGeom prst="rect">
            <a:avLst/>
          </a:prstGeom>
          <a:noFill/>
        </p:spPr>
        <p:txBody>
          <a:bodyPr wrap="square" rtlCol="0">
            <a:spAutoFit/>
          </a:bodyPr>
          <a:lstStyle/>
          <a:p>
            <a:r>
              <a:rPr lang="zh-CN" altLang="en-US" dirty="0" smtClean="0"/>
              <a:t>卓望公司文档 </a:t>
            </a:r>
            <a:r>
              <a:rPr lang="en-US" altLang="zh-CN" dirty="0" smtClean="0"/>
              <a:t>for </a:t>
            </a:r>
            <a:r>
              <a:rPr lang="zh-CN" altLang="en-US" dirty="0" smtClean="0"/>
              <a:t>（西川）</a:t>
            </a:r>
            <a:endParaRPr lang="en-US" dirty="0"/>
          </a:p>
        </p:txBody>
      </p:sp>
    </p:spTree>
    <p:extLst>
      <p:ext uri="{BB962C8B-B14F-4D97-AF65-F5344CB8AC3E}">
        <p14:creationId xmlns:p14="http://schemas.microsoft.com/office/powerpoint/2010/main" val="76071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0783" eaLnBrk="0" hangingPunct="0">
              <a:defRPr sz="1400">
                <a:solidFill>
                  <a:schemeClr val="tx1"/>
                </a:solidFill>
                <a:latin typeface="Arial" charset="0"/>
                <a:ea typeface="宋体" charset="-122"/>
              </a:defRPr>
            </a:lvl1pPr>
            <a:lvl2pPr marL="720587" indent="-277149" defTabSz="960783" eaLnBrk="0" hangingPunct="0">
              <a:defRPr sz="1400">
                <a:solidFill>
                  <a:schemeClr val="tx1"/>
                </a:solidFill>
                <a:latin typeface="Arial" charset="0"/>
                <a:ea typeface="宋体" charset="-122"/>
              </a:defRPr>
            </a:lvl2pPr>
            <a:lvl3pPr marL="1108596" indent="-221719" defTabSz="960783" eaLnBrk="0" hangingPunct="0">
              <a:defRPr sz="1400">
                <a:solidFill>
                  <a:schemeClr val="tx1"/>
                </a:solidFill>
                <a:latin typeface="Arial" charset="0"/>
                <a:ea typeface="宋体" charset="-122"/>
              </a:defRPr>
            </a:lvl3pPr>
            <a:lvl4pPr marL="1552034" indent="-221719" defTabSz="960783" eaLnBrk="0" hangingPunct="0">
              <a:defRPr sz="1400">
                <a:solidFill>
                  <a:schemeClr val="tx1"/>
                </a:solidFill>
                <a:latin typeface="Arial" charset="0"/>
                <a:ea typeface="宋体" charset="-122"/>
              </a:defRPr>
            </a:lvl4pPr>
            <a:lvl5pPr marL="1995472" indent="-221719" defTabSz="960783" eaLnBrk="0" hangingPunct="0">
              <a:defRPr sz="1400">
                <a:solidFill>
                  <a:schemeClr val="tx1"/>
                </a:solidFill>
                <a:latin typeface="Arial" charset="0"/>
                <a:ea typeface="宋体" charset="-122"/>
              </a:defRPr>
            </a:lvl5pPr>
            <a:lvl6pPr marL="2438911" indent="-221719" algn="ctr" defTabSz="960783" eaLnBrk="0" fontAlgn="base" hangingPunct="0">
              <a:spcBef>
                <a:spcPct val="0"/>
              </a:spcBef>
              <a:spcAft>
                <a:spcPct val="0"/>
              </a:spcAft>
              <a:defRPr sz="1400">
                <a:solidFill>
                  <a:schemeClr val="tx1"/>
                </a:solidFill>
                <a:latin typeface="Arial" charset="0"/>
                <a:ea typeface="宋体" charset="-122"/>
              </a:defRPr>
            </a:lvl6pPr>
            <a:lvl7pPr marL="2882349" indent="-221719" algn="ctr" defTabSz="960783" eaLnBrk="0" fontAlgn="base" hangingPunct="0">
              <a:spcBef>
                <a:spcPct val="0"/>
              </a:spcBef>
              <a:spcAft>
                <a:spcPct val="0"/>
              </a:spcAft>
              <a:defRPr sz="1400">
                <a:solidFill>
                  <a:schemeClr val="tx1"/>
                </a:solidFill>
                <a:latin typeface="Arial" charset="0"/>
                <a:ea typeface="宋体" charset="-122"/>
              </a:defRPr>
            </a:lvl7pPr>
            <a:lvl8pPr marL="3325787" indent="-221719" algn="ctr" defTabSz="960783" eaLnBrk="0" fontAlgn="base" hangingPunct="0">
              <a:spcBef>
                <a:spcPct val="0"/>
              </a:spcBef>
              <a:spcAft>
                <a:spcPct val="0"/>
              </a:spcAft>
              <a:defRPr sz="1400">
                <a:solidFill>
                  <a:schemeClr val="tx1"/>
                </a:solidFill>
                <a:latin typeface="Arial" charset="0"/>
                <a:ea typeface="宋体" charset="-122"/>
              </a:defRPr>
            </a:lvl8pPr>
            <a:lvl9pPr marL="3769225" indent="-221719" algn="ctr" defTabSz="960783" eaLnBrk="0" fontAlgn="base" hangingPunct="0">
              <a:spcBef>
                <a:spcPct val="0"/>
              </a:spcBef>
              <a:spcAft>
                <a:spcPct val="0"/>
              </a:spcAft>
              <a:defRPr sz="1400">
                <a:solidFill>
                  <a:schemeClr val="tx1"/>
                </a:solidFill>
                <a:latin typeface="Arial" charset="0"/>
                <a:ea typeface="宋体" charset="-122"/>
              </a:defRPr>
            </a:lvl9pPr>
          </a:lstStyle>
          <a:p>
            <a:pPr eaLnBrk="1" hangingPunct="1"/>
            <a:fld id="{6A71EC04-B149-4EBA-A0AE-9D155FACB3B0}" type="slidenum">
              <a:rPr lang="en-US" altLang="zh-CN" sz="1300">
                <a:solidFill>
                  <a:prstClr val="black"/>
                </a:solidFill>
              </a:rPr>
              <a:pPr eaLnBrk="1" hangingPunct="1"/>
              <a:t>30</a:t>
            </a:fld>
            <a:endParaRPr lang="en-US" altLang="zh-CN" sz="1300">
              <a:solidFill>
                <a:prstClr val="black"/>
              </a:solidFill>
            </a:endParaRPr>
          </a:p>
        </p:txBody>
      </p:sp>
      <p:sp>
        <p:nvSpPr>
          <p:cNvPr id="150531" name="Rectangle 2"/>
          <p:cNvSpPr>
            <a:spLocks noGrp="1" noRot="1" noChangeAspect="1" noChangeArrowheads="1" noTextEdit="1"/>
          </p:cNvSpPr>
          <p:nvPr>
            <p:ph type="sldImg"/>
          </p:nvPr>
        </p:nvSpPr>
        <p:spPr>
          <a:xfrm>
            <a:off x="750355" y="749162"/>
            <a:ext cx="5333479" cy="3741167"/>
          </a:xfrm>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0783" eaLnBrk="0" hangingPunct="0">
              <a:defRPr sz="1400">
                <a:solidFill>
                  <a:schemeClr val="tx1"/>
                </a:solidFill>
                <a:latin typeface="Arial" charset="0"/>
                <a:ea typeface="宋体" charset="-122"/>
              </a:defRPr>
            </a:lvl1pPr>
            <a:lvl2pPr marL="720587" indent="-277149" defTabSz="960783" eaLnBrk="0" hangingPunct="0">
              <a:defRPr sz="1400">
                <a:solidFill>
                  <a:schemeClr val="tx1"/>
                </a:solidFill>
                <a:latin typeface="Arial" charset="0"/>
                <a:ea typeface="宋体" charset="-122"/>
              </a:defRPr>
            </a:lvl2pPr>
            <a:lvl3pPr marL="1108596" indent="-221719" defTabSz="960783" eaLnBrk="0" hangingPunct="0">
              <a:defRPr sz="1400">
                <a:solidFill>
                  <a:schemeClr val="tx1"/>
                </a:solidFill>
                <a:latin typeface="Arial" charset="0"/>
                <a:ea typeface="宋体" charset="-122"/>
              </a:defRPr>
            </a:lvl3pPr>
            <a:lvl4pPr marL="1552034" indent="-221719" defTabSz="960783" eaLnBrk="0" hangingPunct="0">
              <a:defRPr sz="1400">
                <a:solidFill>
                  <a:schemeClr val="tx1"/>
                </a:solidFill>
                <a:latin typeface="Arial" charset="0"/>
                <a:ea typeface="宋体" charset="-122"/>
              </a:defRPr>
            </a:lvl4pPr>
            <a:lvl5pPr marL="1995472" indent="-221719" defTabSz="960783" eaLnBrk="0" hangingPunct="0">
              <a:defRPr sz="1400">
                <a:solidFill>
                  <a:schemeClr val="tx1"/>
                </a:solidFill>
                <a:latin typeface="Arial" charset="0"/>
                <a:ea typeface="宋体" charset="-122"/>
              </a:defRPr>
            </a:lvl5pPr>
            <a:lvl6pPr marL="2438911" indent="-221719" algn="ctr" defTabSz="960783" eaLnBrk="0" fontAlgn="base" hangingPunct="0">
              <a:spcBef>
                <a:spcPct val="0"/>
              </a:spcBef>
              <a:spcAft>
                <a:spcPct val="0"/>
              </a:spcAft>
              <a:defRPr sz="1400">
                <a:solidFill>
                  <a:schemeClr val="tx1"/>
                </a:solidFill>
                <a:latin typeface="Arial" charset="0"/>
                <a:ea typeface="宋体" charset="-122"/>
              </a:defRPr>
            </a:lvl6pPr>
            <a:lvl7pPr marL="2882349" indent="-221719" algn="ctr" defTabSz="960783" eaLnBrk="0" fontAlgn="base" hangingPunct="0">
              <a:spcBef>
                <a:spcPct val="0"/>
              </a:spcBef>
              <a:spcAft>
                <a:spcPct val="0"/>
              </a:spcAft>
              <a:defRPr sz="1400">
                <a:solidFill>
                  <a:schemeClr val="tx1"/>
                </a:solidFill>
                <a:latin typeface="Arial" charset="0"/>
                <a:ea typeface="宋体" charset="-122"/>
              </a:defRPr>
            </a:lvl7pPr>
            <a:lvl8pPr marL="3325787" indent="-221719" algn="ctr" defTabSz="960783" eaLnBrk="0" fontAlgn="base" hangingPunct="0">
              <a:spcBef>
                <a:spcPct val="0"/>
              </a:spcBef>
              <a:spcAft>
                <a:spcPct val="0"/>
              </a:spcAft>
              <a:defRPr sz="1400">
                <a:solidFill>
                  <a:schemeClr val="tx1"/>
                </a:solidFill>
                <a:latin typeface="Arial" charset="0"/>
                <a:ea typeface="宋体" charset="-122"/>
              </a:defRPr>
            </a:lvl8pPr>
            <a:lvl9pPr marL="3769225" indent="-221719" algn="ctr" defTabSz="960783" eaLnBrk="0" fontAlgn="base" hangingPunct="0">
              <a:spcBef>
                <a:spcPct val="0"/>
              </a:spcBef>
              <a:spcAft>
                <a:spcPct val="0"/>
              </a:spcAft>
              <a:defRPr sz="1400">
                <a:solidFill>
                  <a:schemeClr val="tx1"/>
                </a:solidFill>
                <a:latin typeface="Arial" charset="0"/>
                <a:ea typeface="宋体" charset="-122"/>
              </a:defRPr>
            </a:lvl9pPr>
          </a:lstStyle>
          <a:p>
            <a:pPr eaLnBrk="1" hangingPunct="1"/>
            <a:fld id="{F41403F0-A375-49D2-8EA6-D8762CB93B2F}" type="slidenum">
              <a:rPr lang="en-US" altLang="zh-CN" sz="1300">
                <a:solidFill>
                  <a:prstClr val="black"/>
                </a:solidFill>
              </a:rPr>
              <a:pPr eaLnBrk="1" hangingPunct="1"/>
              <a:t>31</a:t>
            </a:fld>
            <a:endParaRPr lang="en-US" altLang="zh-CN" sz="1300">
              <a:solidFill>
                <a:prstClr val="black"/>
              </a:solidFill>
            </a:endParaRPr>
          </a:p>
        </p:txBody>
      </p:sp>
      <p:sp>
        <p:nvSpPr>
          <p:cNvPr id="151555" name="Rectangle 2"/>
          <p:cNvSpPr>
            <a:spLocks noGrp="1" noRot="1" noChangeAspect="1" noChangeArrowheads="1" noTextEdit="1"/>
          </p:cNvSpPr>
          <p:nvPr>
            <p:ph type="sldImg"/>
          </p:nvPr>
        </p:nvSpPr>
        <p:spPr>
          <a:xfrm>
            <a:off x="750355" y="749162"/>
            <a:ext cx="5333479" cy="3741167"/>
          </a:xfrm>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0783" eaLnBrk="0" hangingPunct="0">
              <a:defRPr sz="1400">
                <a:solidFill>
                  <a:schemeClr val="tx1"/>
                </a:solidFill>
                <a:latin typeface="Arial" charset="0"/>
                <a:ea typeface="宋体" charset="-122"/>
              </a:defRPr>
            </a:lvl1pPr>
            <a:lvl2pPr marL="720587" indent="-277149" defTabSz="960783" eaLnBrk="0" hangingPunct="0">
              <a:defRPr sz="1400">
                <a:solidFill>
                  <a:schemeClr val="tx1"/>
                </a:solidFill>
                <a:latin typeface="Arial" charset="0"/>
                <a:ea typeface="宋体" charset="-122"/>
              </a:defRPr>
            </a:lvl2pPr>
            <a:lvl3pPr marL="1108596" indent="-221719" defTabSz="960783" eaLnBrk="0" hangingPunct="0">
              <a:defRPr sz="1400">
                <a:solidFill>
                  <a:schemeClr val="tx1"/>
                </a:solidFill>
                <a:latin typeface="Arial" charset="0"/>
                <a:ea typeface="宋体" charset="-122"/>
              </a:defRPr>
            </a:lvl3pPr>
            <a:lvl4pPr marL="1552034" indent="-221719" defTabSz="960783" eaLnBrk="0" hangingPunct="0">
              <a:defRPr sz="1400">
                <a:solidFill>
                  <a:schemeClr val="tx1"/>
                </a:solidFill>
                <a:latin typeface="Arial" charset="0"/>
                <a:ea typeface="宋体" charset="-122"/>
              </a:defRPr>
            </a:lvl4pPr>
            <a:lvl5pPr marL="1995472" indent="-221719" defTabSz="960783" eaLnBrk="0" hangingPunct="0">
              <a:defRPr sz="1400">
                <a:solidFill>
                  <a:schemeClr val="tx1"/>
                </a:solidFill>
                <a:latin typeface="Arial" charset="0"/>
                <a:ea typeface="宋体" charset="-122"/>
              </a:defRPr>
            </a:lvl5pPr>
            <a:lvl6pPr marL="2438911" indent="-221719" algn="ctr" defTabSz="960783" eaLnBrk="0" fontAlgn="base" hangingPunct="0">
              <a:spcBef>
                <a:spcPct val="0"/>
              </a:spcBef>
              <a:spcAft>
                <a:spcPct val="0"/>
              </a:spcAft>
              <a:defRPr sz="1400">
                <a:solidFill>
                  <a:schemeClr val="tx1"/>
                </a:solidFill>
                <a:latin typeface="Arial" charset="0"/>
                <a:ea typeface="宋体" charset="-122"/>
              </a:defRPr>
            </a:lvl6pPr>
            <a:lvl7pPr marL="2882349" indent="-221719" algn="ctr" defTabSz="960783" eaLnBrk="0" fontAlgn="base" hangingPunct="0">
              <a:spcBef>
                <a:spcPct val="0"/>
              </a:spcBef>
              <a:spcAft>
                <a:spcPct val="0"/>
              </a:spcAft>
              <a:defRPr sz="1400">
                <a:solidFill>
                  <a:schemeClr val="tx1"/>
                </a:solidFill>
                <a:latin typeface="Arial" charset="0"/>
                <a:ea typeface="宋体" charset="-122"/>
              </a:defRPr>
            </a:lvl7pPr>
            <a:lvl8pPr marL="3325787" indent="-221719" algn="ctr" defTabSz="960783" eaLnBrk="0" fontAlgn="base" hangingPunct="0">
              <a:spcBef>
                <a:spcPct val="0"/>
              </a:spcBef>
              <a:spcAft>
                <a:spcPct val="0"/>
              </a:spcAft>
              <a:defRPr sz="1400">
                <a:solidFill>
                  <a:schemeClr val="tx1"/>
                </a:solidFill>
                <a:latin typeface="Arial" charset="0"/>
                <a:ea typeface="宋体" charset="-122"/>
              </a:defRPr>
            </a:lvl8pPr>
            <a:lvl9pPr marL="3769225" indent="-221719" algn="ctr" defTabSz="960783" eaLnBrk="0" fontAlgn="base" hangingPunct="0">
              <a:spcBef>
                <a:spcPct val="0"/>
              </a:spcBef>
              <a:spcAft>
                <a:spcPct val="0"/>
              </a:spcAft>
              <a:defRPr sz="1400">
                <a:solidFill>
                  <a:schemeClr val="tx1"/>
                </a:solidFill>
                <a:latin typeface="Arial" charset="0"/>
                <a:ea typeface="宋体" charset="-122"/>
              </a:defRPr>
            </a:lvl9pPr>
          </a:lstStyle>
          <a:p>
            <a:pPr eaLnBrk="1" hangingPunct="1"/>
            <a:fld id="{58481C93-2DBC-4D6E-B67D-8A78EF6B446C}" type="slidenum">
              <a:rPr lang="en-US" altLang="zh-CN" sz="1300">
                <a:solidFill>
                  <a:prstClr val="black"/>
                </a:solidFill>
              </a:rPr>
              <a:pPr eaLnBrk="1" hangingPunct="1"/>
              <a:t>32</a:t>
            </a:fld>
            <a:endParaRPr lang="en-US" altLang="zh-CN" sz="1300">
              <a:solidFill>
                <a:prstClr val="black"/>
              </a:solidFill>
            </a:endParaRPr>
          </a:p>
        </p:txBody>
      </p:sp>
      <p:sp>
        <p:nvSpPr>
          <p:cNvPr id="152579" name="Rectangle 2"/>
          <p:cNvSpPr>
            <a:spLocks noGrp="1" noRot="1" noChangeAspect="1" noChangeArrowheads="1" noTextEdit="1"/>
          </p:cNvSpPr>
          <p:nvPr>
            <p:ph type="sldImg"/>
          </p:nvPr>
        </p:nvSpPr>
        <p:spPr>
          <a:xfrm>
            <a:off x="750355" y="749162"/>
            <a:ext cx="5333479" cy="3741167"/>
          </a:xfrm>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26" name="Picture 2" descr="C:\Users\ranran\Desktop\附件文档\ppt模板矢量文件-最新-01.jpg"/>
          <p:cNvPicPr>
            <a:picLocks noChangeAspect="1" noChangeArrowheads="1"/>
          </p:cNvPicPr>
          <p:nvPr userDrawn="1"/>
        </p:nvPicPr>
        <p:blipFill>
          <a:blip r:embed="rId2" cstate="email"/>
          <a:srcRect/>
          <a:stretch>
            <a:fillRect/>
          </a:stretch>
        </p:blipFill>
        <p:spPr bwMode="auto">
          <a:xfrm>
            <a:off x="1" y="0"/>
            <a:ext cx="9144000" cy="6856201"/>
          </a:xfrm>
          <a:prstGeom prst="rect">
            <a:avLst/>
          </a:prstGeom>
          <a:noFill/>
        </p:spPr>
      </p:pic>
      <p:sp>
        <p:nvSpPr>
          <p:cNvPr id="8" name="标题 1"/>
          <p:cNvSpPr>
            <a:spLocks noGrp="1"/>
          </p:cNvSpPr>
          <p:nvPr>
            <p:ph type="ctrTitle" hasCustomPrompt="1"/>
          </p:nvPr>
        </p:nvSpPr>
        <p:spPr>
          <a:xfrm>
            <a:off x="1428728" y="2285992"/>
            <a:ext cx="6249600" cy="763200"/>
          </a:xfrm>
        </p:spPr>
        <p:txBody>
          <a:bodyPr>
            <a:normAutofit/>
          </a:bodyPr>
          <a:lstStyle>
            <a:lvl1pPr algn="ctr">
              <a:defRPr lang="zh-CN" altLang="en-US" sz="3600" b="1" dirty="0" smtClean="0">
                <a:solidFill>
                  <a:schemeClr val="bg1"/>
                </a:solidFill>
                <a:latin typeface="+mj-ea"/>
                <a:ea typeface="+mj-ea"/>
                <a:cs typeface="+mj-cs"/>
              </a:defRPr>
            </a:lvl1pPr>
          </a:lstStyle>
          <a:p>
            <a:r>
              <a:rPr lang="zh-CN" altLang="en-US" dirty="0" smtClean="0"/>
              <a:t>单击此处插入</a:t>
            </a:r>
            <a:r>
              <a:rPr lang="en-US" altLang="zh-CN" dirty="0" smtClean="0"/>
              <a:t>PPT</a:t>
            </a:r>
            <a:r>
              <a:rPr lang="zh-CN" altLang="en-US" dirty="0" smtClean="0"/>
              <a:t>标题</a:t>
            </a:r>
            <a:endParaRPr lang="zh-CN" altLang="en-US" dirty="0"/>
          </a:p>
        </p:txBody>
      </p:sp>
      <p:sp>
        <p:nvSpPr>
          <p:cNvPr id="9" name="副标题 2"/>
          <p:cNvSpPr>
            <a:spLocks noGrp="1"/>
          </p:cNvSpPr>
          <p:nvPr>
            <p:ph type="subTitle" idx="1" hasCustomPrompt="1"/>
          </p:nvPr>
        </p:nvSpPr>
        <p:spPr>
          <a:xfrm>
            <a:off x="2871798" y="3143248"/>
            <a:ext cx="3271838" cy="400056"/>
          </a:xfrm>
        </p:spPr>
        <p:txBody>
          <a:bodyPr>
            <a:normAutofit/>
          </a:bodyPr>
          <a:lstStyle>
            <a:lvl1pPr marL="0" indent="0" algn="ctr" rtl="0" fontAlgn="base">
              <a:spcBef>
                <a:spcPct val="25000"/>
              </a:spcBef>
              <a:spcAft>
                <a:spcPct val="25000"/>
              </a:spcAft>
              <a:buClr>
                <a:schemeClr val="tx1">
                  <a:lumMod val="50000"/>
                </a:schemeClr>
              </a:buClr>
              <a:buFont typeface="Wingdings" pitchFamily="2" charset="2"/>
              <a:buNone/>
              <a:defRPr lang="zh-CN" altLang="en-US" sz="1600" b="1" dirty="0" smtClean="0">
                <a:solidFill>
                  <a:schemeClr val="bg1"/>
                </a:solidFill>
                <a:latin typeface="+mn-ea"/>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单击此处插入副标题</a:t>
            </a:r>
            <a:endParaRPr lang="zh-CN" altLang="en-US" dirty="0"/>
          </a:p>
        </p:txBody>
      </p:sp>
      <p:sp>
        <p:nvSpPr>
          <p:cNvPr id="10" name="日期占位符 3"/>
          <p:cNvSpPr>
            <a:spLocks noGrp="1"/>
          </p:cNvSpPr>
          <p:nvPr>
            <p:ph type="dt" sz="half" idx="2"/>
          </p:nvPr>
        </p:nvSpPr>
        <p:spPr>
          <a:xfrm>
            <a:off x="6643702" y="6143644"/>
            <a:ext cx="2133600" cy="365125"/>
          </a:xfrm>
          <a:prstGeom prst="rect">
            <a:avLst/>
          </a:prstGeom>
        </p:spPr>
        <p:txBody>
          <a:bodyPr vert="horz" lIns="91440" tIns="45720" rIns="91440" bIns="45720" rtlCol="0" anchor="ctr"/>
          <a:lstStyle>
            <a:lvl1pPr algn="r">
              <a:defRPr sz="1200" b="1">
                <a:solidFill>
                  <a:schemeClr val="bg1"/>
                </a:solidFill>
                <a:latin typeface="微软雅黑" pitchFamily="34" charset="-122"/>
                <a:ea typeface="微软雅黑" pitchFamily="34" charset="-122"/>
              </a:defRPr>
            </a:lvl1pPr>
          </a:lstStyle>
          <a:p>
            <a:fld id="{01C3C307-CCC1-4B65-AB73-8AD200C1A452}" type="datetime2">
              <a:rPr lang="zh-CN" altLang="en-US" smtClean="0"/>
              <a:pPr/>
              <a:t>2017年3月5日</a:t>
            </a:fld>
            <a:endParaRPr lang="zh-CN" altLang="en-US" dirty="0"/>
          </a:p>
        </p:txBody>
      </p:sp>
    </p:spTree>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245225"/>
            <a:ext cx="2133600" cy="476250"/>
          </a:xfrm>
          <a:prstGeom prst="rect">
            <a:avLst/>
          </a:prstGeom>
        </p:spPr>
        <p:txBody>
          <a:bodyPr/>
          <a:lstStyle>
            <a:lvl1pPr>
              <a:defRPr/>
            </a:lvl1pPr>
          </a:lstStyle>
          <a:p>
            <a:endParaRPr lang="en-US" altLang="zh-CN"/>
          </a:p>
        </p:txBody>
      </p:sp>
      <p:sp>
        <p:nvSpPr>
          <p:cNvPr id="4" name="页脚占位符 3"/>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C1E53FBF-B99B-4328-9EF1-0BCE0A491900}"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245225"/>
            <a:ext cx="2133600" cy="476250"/>
          </a:xfrm>
          <a:prstGeom prst="rect">
            <a:avLst/>
          </a:prstGeom>
        </p:spPr>
        <p:txBody>
          <a:bodyPr/>
          <a:lstStyle>
            <a:lvl1pPr>
              <a:defRPr/>
            </a:lvl1pPr>
          </a:lstStyle>
          <a:p>
            <a:endParaRPr lang="en-US" altLang="zh-CN"/>
          </a:p>
        </p:txBody>
      </p:sp>
      <p:sp>
        <p:nvSpPr>
          <p:cNvPr id="3" name="页脚占位符 2"/>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097F13BE-C7D3-4970-88C4-F2F130A6ADE7}"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a:xfrm>
            <a:off x="457200" y="6245225"/>
            <a:ext cx="2133600" cy="476250"/>
          </a:xfrm>
          <a:prstGeom prst="rect">
            <a:avLst/>
          </a:prstGeom>
        </p:spPr>
        <p:txBody>
          <a:bodyPr/>
          <a:lstStyle>
            <a:lvl1pPr>
              <a:defRPr/>
            </a:lvl1pPr>
          </a:lstStyle>
          <a:p>
            <a:endParaRPr lang="en-US" altLang="zh-CN"/>
          </a:p>
        </p:txBody>
      </p:sp>
      <p:sp>
        <p:nvSpPr>
          <p:cNvPr id="5" name="页脚占位符 4"/>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119A9FD-D84D-4632-88F4-37CE1F5C1481}" type="slidenum">
              <a:rPr lang="en-US" altLang="zh-CN"/>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Rectangle 6"/>
          <p:cNvSpPr>
            <a:spLocks noGrp="1" noChangeArrowheads="1"/>
          </p:cNvSpPr>
          <p:nvPr>
            <p:ph type="sldNum" sz="quarter" idx="10"/>
          </p:nvPr>
        </p:nvSpPr>
        <p:spPr>
          <a:xfrm>
            <a:off x="6553200" y="6245225"/>
            <a:ext cx="2133600" cy="476250"/>
          </a:xfrm>
          <a:prstGeom prst="rect">
            <a:avLst/>
          </a:prstGeom>
          <a:ln/>
        </p:spPr>
        <p:txBody>
          <a:bodyPr/>
          <a:lstStyle>
            <a:lvl1pPr>
              <a:defRPr/>
            </a:lvl1pPr>
          </a:lstStyle>
          <a:p>
            <a:pPr>
              <a:defRPr/>
            </a:pPr>
            <a:fld id="{E6A54DBA-9546-4398-9340-F7767E745FA5}" type="slidenum">
              <a:rPr lang="en-US" altLang="zh-CN"/>
              <a:pPr>
                <a:defRPr/>
              </a:pPr>
              <a:t>‹#›</a:t>
            </a:fld>
            <a:endParaRPr lang="en-US" altLang="zh-CN" dirty="0"/>
          </a:p>
        </p:txBody>
      </p:sp>
    </p:spTree>
    <p:extLst>
      <p:ext uri="{BB962C8B-B14F-4D97-AF65-F5344CB8AC3E}">
        <p14:creationId xmlns:p14="http://schemas.microsoft.com/office/powerpoint/2010/main" val="496693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日期占位符 3"/>
          <p:cNvSpPr>
            <a:spLocks noGrp="1"/>
          </p:cNvSpPr>
          <p:nvPr>
            <p:ph type="dt" sz="half" idx="10"/>
          </p:nvPr>
        </p:nvSpPr>
        <p:spPr/>
        <p:txBody>
          <a:bodyPr/>
          <a:lstStyle/>
          <a:p>
            <a:fld id="{2142BB19-846E-4AE0-95D2-FE6BC488F5FB}" type="datetimeFigureOut">
              <a:rPr lang="en-US" smtClean="0"/>
              <a:pPr/>
              <a:t>3/5/2017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9721F701-6739-4C26-8948-55A34EE230D8}" type="slidenum">
              <a:rPr lang="en-US" smtClean="0"/>
              <a:pPr/>
              <a:t>‹#›</a:t>
            </a:fld>
            <a:endParaRPr lang="en-US"/>
          </a:p>
        </p:txBody>
      </p:sp>
    </p:spTree>
    <p:extLst>
      <p:ext uri="{BB962C8B-B14F-4D97-AF65-F5344CB8AC3E}">
        <p14:creationId xmlns:p14="http://schemas.microsoft.com/office/powerpoint/2010/main" val="623106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2142BB19-846E-4AE0-95D2-FE6BC488F5FB}" type="datetimeFigureOut">
              <a:rPr lang="en-US" smtClean="0"/>
              <a:pPr/>
              <a:t>3/5/2017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9721F701-6739-4C26-8948-55A34EE230D8}" type="slidenum">
              <a:rPr lang="en-US" smtClean="0"/>
              <a:pPr/>
              <a:t>‹#›</a:t>
            </a:fld>
            <a:endParaRPr lang="en-US"/>
          </a:p>
        </p:txBody>
      </p:sp>
    </p:spTree>
    <p:extLst>
      <p:ext uri="{BB962C8B-B14F-4D97-AF65-F5344CB8AC3E}">
        <p14:creationId xmlns:p14="http://schemas.microsoft.com/office/powerpoint/2010/main" val="1727836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142BB19-846E-4AE0-95D2-FE6BC488F5FB}" type="datetimeFigureOut">
              <a:rPr lang="en-US" smtClean="0"/>
              <a:pPr/>
              <a:t>3/5/2017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9721F701-6739-4C26-8948-55A34EE230D8}" type="slidenum">
              <a:rPr lang="en-US" smtClean="0"/>
              <a:pPr/>
              <a:t>‹#›</a:t>
            </a:fld>
            <a:endParaRPr lang="en-US"/>
          </a:p>
        </p:txBody>
      </p:sp>
    </p:spTree>
    <p:extLst>
      <p:ext uri="{BB962C8B-B14F-4D97-AF65-F5344CB8AC3E}">
        <p14:creationId xmlns:p14="http://schemas.microsoft.com/office/powerpoint/2010/main" val="3860371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p>
            <a:fld id="{2142BB19-846E-4AE0-95D2-FE6BC488F5FB}" type="datetimeFigureOut">
              <a:rPr lang="en-US" smtClean="0"/>
              <a:pPr/>
              <a:t>3/5/2017</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9721F701-6739-4C26-8948-55A34EE230D8}" type="slidenum">
              <a:rPr lang="en-US" smtClean="0"/>
              <a:pPr/>
              <a:t>‹#›</a:t>
            </a:fld>
            <a:endParaRPr lang="en-US"/>
          </a:p>
        </p:txBody>
      </p:sp>
    </p:spTree>
    <p:extLst>
      <p:ext uri="{BB962C8B-B14F-4D97-AF65-F5344CB8AC3E}">
        <p14:creationId xmlns:p14="http://schemas.microsoft.com/office/powerpoint/2010/main" val="24765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p>
            <a:fld id="{2142BB19-846E-4AE0-95D2-FE6BC488F5FB}" type="datetimeFigureOut">
              <a:rPr lang="en-US" smtClean="0"/>
              <a:pPr/>
              <a:t>3/5/2017</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9721F701-6739-4C26-8948-55A34EE230D8}" type="slidenum">
              <a:rPr lang="en-US" smtClean="0"/>
              <a:pPr/>
              <a:t>‹#›</a:t>
            </a:fld>
            <a:endParaRPr lang="en-US"/>
          </a:p>
        </p:txBody>
      </p:sp>
    </p:spTree>
    <p:extLst>
      <p:ext uri="{BB962C8B-B14F-4D97-AF65-F5344CB8AC3E}">
        <p14:creationId xmlns:p14="http://schemas.microsoft.com/office/powerpoint/2010/main" val="41951002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p>
            <a:fld id="{2142BB19-846E-4AE0-95D2-FE6BC488F5FB}" type="datetimeFigureOut">
              <a:rPr lang="en-US" smtClean="0"/>
              <a:pPr/>
              <a:t>3/5/2017</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9721F701-6739-4C26-8948-55A34EE230D8}" type="slidenum">
              <a:rPr lang="en-US" smtClean="0"/>
              <a:pPr/>
              <a:t>‹#›</a:t>
            </a:fld>
            <a:endParaRPr lang="en-US"/>
          </a:p>
        </p:txBody>
      </p:sp>
    </p:spTree>
    <p:extLst>
      <p:ext uri="{BB962C8B-B14F-4D97-AF65-F5344CB8AC3E}">
        <p14:creationId xmlns:p14="http://schemas.microsoft.com/office/powerpoint/2010/main" val="1252393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sp>
        <p:nvSpPr>
          <p:cNvPr id="6" name="圆角矩形 5"/>
          <p:cNvSpPr/>
          <p:nvPr userDrawn="1"/>
        </p:nvSpPr>
        <p:spPr>
          <a:xfrm>
            <a:off x="2743200" y="2209800"/>
            <a:ext cx="4495800" cy="533400"/>
          </a:xfrm>
          <a:prstGeom prst="roundRect">
            <a:avLst/>
          </a:prstGeom>
          <a:solidFill>
            <a:srgbClr val="FFC00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2000" b="1" dirty="0">
              <a:solidFill>
                <a:schemeClr val="tx1"/>
              </a:solidFill>
            </a:endParaRPr>
          </a:p>
        </p:txBody>
      </p:sp>
      <p:sp>
        <p:nvSpPr>
          <p:cNvPr id="7" name="圆角矩形 6"/>
          <p:cNvSpPr/>
          <p:nvPr userDrawn="1"/>
        </p:nvSpPr>
        <p:spPr>
          <a:xfrm>
            <a:off x="1981200" y="2209800"/>
            <a:ext cx="685800" cy="533400"/>
          </a:xfrm>
          <a:prstGeom prst="roundRect">
            <a:avLst/>
          </a:prstGeom>
          <a:solidFill>
            <a:srgbClr val="FFC00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2000" b="1" dirty="0" smtClean="0">
                <a:solidFill>
                  <a:schemeClr val="tx1"/>
                </a:solidFill>
              </a:rPr>
              <a:t>1</a:t>
            </a:r>
            <a:endParaRPr lang="zh-CN" altLang="en-US" sz="2000" b="1" dirty="0" smtClean="0">
              <a:solidFill>
                <a:schemeClr val="tx1"/>
              </a:solidFill>
            </a:endParaRPr>
          </a:p>
        </p:txBody>
      </p:sp>
      <p:sp>
        <p:nvSpPr>
          <p:cNvPr id="8" name="圆角矩形 7"/>
          <p:cNvSpPr/>
          <p:nvPr userDrawn="1"/>
        </p:nvSpPr>
        <p:spPr>
          <a:xfrm>
            <a:off x="2743200" y="2819400"/>
            <a:ext cx="449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2000" b="1" dirty="0"/>
          </a:p>
        </p:txBody>
      </p:sp>
      <p:sp>
        <p:nvSpPr>
          <p:cNvPr id="9" name="圆角矩形 8"/>
          <p:cNvSpPr/>
          <p:nvPr userDrawn="1"/>
        </p:nvSpPr>
        <p:spPr>
          <a:xfrm>
            <a:off x="1981200" y="2819400"/>
            <a:ext cx="68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000" b="1" dirty="0" smtClean="0"/>
              <a:t>2</a:t>
            </a:r>
            <a:endParaRPr lang="zh-CN" altLang="en-US" sz="2000" b="1" dirty="0"/>
          </a:p>
        </p:txBody>
      </p:sp>
      <p:sp>
        <p:nvSpPr>
          <p:cNvPr id="10" name="圆角矩形 9"/>
          <p:cNvSpPr/>
          <p:nvPr userDrawn="1"/>
        </p:nvSpPr>
        <p:spPr>
          <a:xfrm>
            <a:off x="2743200" y="3429000"/>
            <a:ext cx="449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2000" b="1" dirty="0"/>
          </a:p>
        </p:txBody>
      </p:sp>
      <p:sp>
        <p:nvSpPr>
          <p:cNvPr id="11" name="圆角矩形 10"/>
          <p:cNvSpPr/>
          <p:nvPr userDrawn="1"/>
        </p:nvSpPr>
        <p:spPr>
          <a:xfrm>
            <a:off x="1981200" y="3429000"/>
            <a:ext cx="68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000" b="1" dirty="0" smtClean="0"/>
              <a:t>3</a:t>
            </a:r>
            <a:endParaRPr lang="zh-CN" altLang="en-US" sz="2000" b="1" dirty="0"/>
          </a:p>
        </p:txBody>
      </p:sp>
      <p:sp>
        <p:nvSpPr>
          <p:cNvPr id="12" name="圆角矩形 11"/>
          <p:cNvSpPr/>
          <p:nvPr userDrawn="1"/>
        </p:nvSpPr>
        <p:spPr>
          <a:xfrm>
            <a:off x="2743200" y="4038600"/>
            <a:ext cx="449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2000" b="1" dirty="0"/>
          </a:p>
        </p:txBody>
      </p:sp>
      <p:sp>
        <p:nvSpPr>
          <p:cNvPr id="13" name="圆角矩形 12"/>
          <p:cNvSpPr/>
          <p:nvPr userDrawn="1"/>
        </p:nvSpPr>
        <p:spPr>
          <a:xfrm>
            <a:off x="1981200" y="4038600"/>
            <a:ext cx="68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000" b="1" dirty="0" smtClean="0"/>
              <a:t>4</a:t>
            </a:r>
            <a:endParaRPr lang="zh-CN" altLang="en-US" sz="2000" b="1" dirty="0"/>
          </a:p>
        </p:txBody>
      </p:sp>
      <p:sp>
        <p:nvSpPr>
          <p:cNvPr id="14" name="圆角矩形 13"/>
          <p:cNvSpPr/>
          <p:nvPr userDrawn="1"/>
        </p:nvSpPr>
        <p:spPr>
          <a:xfrm>
            <a:off x="2743200" y="4648200"/>
            <a:ext cx="449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2000" b="1" dirty="0"/>
          </a:p>
        </p:txBody>
      </p:sp>
      <p:sp>
        <p:nvSpPr>
          <p:cNvPr id="15" name="圆角矩形 14"/>
          <p:cNvSpPr/>
          <p:nvPr userDrawn="1"/>
        </p:nvSpPr>
        <p:spPr>
          <a:xfrm>
            <a:off x="1981200" y="4648200"/>
            <a:ext cx="68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000" b="1" dirty="0" smtClean="0"/>
              <a:t>5</a:t>
            </a:r>
            <a:endParaRPr lang="zh-CN" altLang="en-US" sz="2000" b="1" dirty="0"/>
          </a:p>
        </p:txBody>
      </p:sp>
      <p:sp>
        <p:nvSpPr>
          <p:cNvPr id="21" name="标题 20"/>
          <p:cNvSpPr>
            <a:spLocks noGrp="1"/>
          </p:cNvSpPr>
          <p:nvPr>
            <p:ph type="title" hasCustomPrompt="1"/>
          </p:nvPr>
        </p:nvSpPr>
        <p:spPr/>
        <p:txBody>
          <a:bodyPr/>
          <a:lstStyle/>
          <a:p>
            <a:r>
              <a:rPr lang="zh-CN" altLang="en-US" dirty="0" smtClean="0"/>
              <a:t>单击此处编辑目录</a:t>
            </a:r>
            <a:endParaRPr lang="zh-CN" altLang="en-US" dirty="0"/>
          </a:p>
        </p:txBody>
      </p:sp>
      <p:sp>
        <p:nvSpPr>
          <p:cNvPr id="22" name="文本占位符 2"/>
          <p:cNvSpPr>
            <a:spLocks noGrp="1"/>
          </p:cNvSpPr>
          <p:nvPr>
            <p:ph type="body" idx="1" hasCustomPrompt="1"/>
          </p:nvPr>
        </p:nvSpPr>
        <p:spPr>
          <a:xfrm>
            <a:off x="3810000" y="2286000"/>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A</a:t>
            </a:r>
            <a:endParaRPr lang="zh-CN" altLang="en-US" dirty="0" smtClean="0"/>
          </a:p>
        </p:txBody>
      </p:sp>
      <p:sp>
        <p:nvSpPr>
          <p:cNvPr id="23" name="文本占位符 2"/>
          <p:cNvSpPr>
            <a:spLocks noGrp="1"/>
          </p:cNvSpPr>
          <p:nvPr>
            <p:ph type="body" idx="10" hasCustomPrompt="1"/>
          </p:nvPr>
        </p:nvSpPr>
        <p:spPr>
          <a:xfrm>
            <a:off x="3810000" y="4724400"/>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E</a:t>
            </a:r>
            <a:endParaRPr lang="zh-CN" altLang="en-US" dirty="0" smtClean="0"/>
          </a:p>
        </p:txBody>
      </p:sp>
      <p:sp>
        <p:nvSpPr>
          <p:cNvPr id="24" name="文本占位符 2"/>
          <p:cNvSpPr>
            <a:spLocks noGrp="1"/>
          </p:cNvSpPr>
          <p:nvPr>
            <p:ph type="body" idx="11" hasCustomPrompt="1"/>
          </p:nvPr>
        </p:nvSpPr>
        <p:spPr>
          <a:xfrm>
            <a:off x="3810000" y="3463925"/>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C</a:t>
            </a:r>
            <a:endParaRPr lang="zh-CN" altLang="en-US" dirty="0" smtClean="0"/>
          </a:p>
        </p:txBody>
      </p:sp>
      <p:sp>
        <p:nvSpPr>
          <p:cNvPr id="25" name="文本占位符 2"/>
          <p:cNvSpPr>
            <a:spLocks noGrp="1"/>
          </p:cNvSpPr>
          <p:nvPr>
            <p:ph type="body" idx="12" hasCustomPrompt="1"/>
          </p:nvPr>
        </p:nvSpPr>
        <p:spPr>
          <a:xfrm>
            <a:off x="3810000" y="4114800"/>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D</a:t>
            </a:r>
            <a:endParaRPr lang="zh-CN" altLang="en-US" dirty="0" smtClean="0"/>
          </a:p>
        </p:txBody>
      </p:sp>
      <p:sp>
        <p:nvSpPr>
          <p:cNvPr id="26" name="文本占位符 2"/>
          <p:cNvSpPr>
            <a:spLocks noGrp="1"/>
          </p:cNvSpPr>
          <p:nvPr>
            <p:ph type="body" idx="13" hasCustomPrompt="1"/>
          </p:nvPr>
        </p:nvSpPr>
        <p:spPr>
          <a:xfrm>
            <a:off x="3810000" y="2895600"/>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B</a:t>
            </a:r>
            <a:endParaRPr lang="zh-CN" altLang="en-US" dirty="0" smtClean="0"/>
          </a:p>
        </p:txBody>
      </p:sp>
      <p:sp>
        <p:nvSpPr>
          <p:cNvPr id="27" name="灯片编号占位符 5"/>
          <p:cNvSpPr>
            <a:spLocks noGrp="1"/>
          </p:cNvSpPr>
          <p:nvPr>
            <p:ph type="sldNum" sz="quarter" idx="14"/>
          </p:nvPr>
        </p:nvSpPr>
        <p:spPr>
          <a:xfrm>
            <a:off x="6553200" y="6245225"/>
            <a:ext cx="2133600" cy="476250"/>
          </a:xfrm>
        </p:spPr>
        <p:txBody>
          <a:bodyPr/>
          <a:lstStyle>
            <a:lvl1pPr>
              <a:defRPr/>
            </a:lvl1pPr>
          </a:lstStyle>
          <a:p>
            <a:fld id="{E4526BFC-E8C8-41FB-82E8-2A9C280B1B1D}" type="slidenum">
              <a:rPr lang="en-US" altLang="zh-CN" smtClean="0"/>
              <a:pPr/>
              <a:t>‹#›</a:t>
            </a:fld>
            <a:endParaRPr lang="en-US" altLang="zh-C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142BB19-846E-4AE0-95D2-FE6BC488F5FB}" type="datetimeFigureOut">
              <a:rPr lang="en-US" smtClean="0"/>
              <a:pPr/>
              <a:t>3/5/2017</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9721F701-6739-4C26-8948-55A34EE230D8}" type="slidenum">
              <a:rPr lang="en-US" smtClean="0"/>
              <a:pPr/>
              <a:t>‹#›</a:t>
            </a:fld>
            <a:endParaRPr lang="en-US"/>
          </a:p>
        </p:txBody>
      </p:sp>
    </p:spTree>
    <p:extLst>
      <p:ext uri="{BB962C8B-B14F-4D97-AF65-F5344CB8AC3E}">
        <p14:creationId xmlns:p14="http://schemas.microsoft.com/office/powerpoint/2010/main" val="3665627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142BB19-846E-4AE0-95D2-FE6BC488F5FB}" type="datetimeFigureOut">
              <a:rPr lang="en-US" smtClean="0"/>
              <a:pPr/>
              <a:t>3/5/2017</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9721F701-6739-4C26-8948-55A34EE230D8}" type="slidenum">
              <a:rPr lang="en-US" smtClean="0"/>
              <a:pPr/>
              <a:t>‹#›</a:t>
            </a:fld>
            <a:endParaRPr lang="en-US"/>
          </a:p>
        </p:txBody>
      </p:sp>
    </p:spTree>
    <p:extLst>
      <p:ext uri="{BB962C8B-B14F-4D97-AF65-F5344CB8AC3E}">
        <p14:creationId xmlns:p14="http://schemas.microsoft.com/office/powerpoint/2010/main" val="28481931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142BB19-846E-4AE0-95D2-FE6BC488F5FB}" type="datetimeFigureOut">
              <a:rPr lang="en-US" smtClean="0"/>
              <a:pPr/>
              <a:t>3/5/2017</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9721F701-6739-4C26-8948-55A34EE230D8}" type="slidenum">
              <a:rPr lang="en-US" smtClean="0"/>
              <a:pPr/>
              <a:t>‹#›</a:t>
            </a:fld>
            <a:endParaRPr lang="en-US"/>
          </a:p>
        </p:txBody>
      </p:sp>
    </p:spTree>
    <p:extLst>
      <p:ext uri="{BB962C8B-B14F-4D97-AF65-F5344CB8AC3E}">
        <p14:creationId xmlns:p14="http://schemas.microsoft.com/office/powerpoint/2010/main" val="8892960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2142BB19-846E-4AE0-95D2-FE6BC488F5FB}" type="datetimeFigureOut">
              <a:rPr lang="en-US" smtClean="0"/>
              <a:pPr/>
              <a:t>3/5/2017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9721F701-6739-4C26-8948-55A34EE230D8}" type="slidenum">
              <a:rPr lang="en-US" smtClean="0"/>
              <a:pPr/>
              <a:t>‹#›</a:t>
            </a:fld>
            <a:endParaRPr lang="en-US"/>
          </a:p>
        </p:txBody>
      </p:sp>
    </p:spTree>
    <p:extLst>
      <p:ext uri="{BB962C8B-B14F-4D97-AF65-F5344CB8AC3E}">
        <p14:creationId xmlns:p14="http://schemas.microsoft.com/office/powerpoint/2010/main" val="6028294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2142BB19-846E-4AE0-95D2-FE6BC488F5FB}" type="datetimeFigureOut">
              <a:rPr lang="en-US" smtClean="0"/>
              <a:pPr/>
              <a:t>3/5/2017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9721F701-6739-4C26-8948-55A34EE230D8}" type="slidenum">
              <a:rPr lang="en-US" smtClean="0"/>
              <a:pPr/>
              <a:t>‹#›</a:t>
            </a:fld>
            <a:endParaRPr lang="en-US"/>
          </a:p>
        </p:txBody>
      </p:sp>
    </p:spTree>
    <p:extLst>
      <p:ext uri="{BB962C8B-B14F-4D97-AF65-F5344CB8AC3E}">
        <p14:creationId xmlns:p14="http://schemas.microsoft.com/office/powerpoint/2010/main" val="90646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4" name="圆角矩形 3"/>
          <p:cNvSpPr/>
          <p:nvPr userDrawn="1"/>
        </p:nvSpPr>
        <p:spPr>
          <a:xfrm>
            <a:off x="2819400" y="1981200"/>
            <a:ext cx="449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rtl="0" fontAlgn="base">
              <a:spcBef>
                <a:spcPct val="0"/>
              </a:spcBef>
              <a:spcAft>
                <a:spcPct val="0"/>
              </a:spcAft>
            </a:pPr>
            <a:endParaRPr lang="zh-CN" altLang="en-US" sz="2000" b="1" kern="1200" dirty="0">
              <a:solidFill>
                <a:schemeClr val="lt1"/>
              </a:solidFill>
              <a:latin typeface="+mn-lt"/>
              <a:ea typeface="+mn-ea"/>
              <a:cs typeface="+mn-cs"/>
            </a:endParaRPr>
          </a:p>
        </p:txBody>
      </p:sp>
      <p:sp>
        <p:nvSpPr>
          <p:cNvPr id="5" name="圆角矩形 4"/>
          <p:cNvSpPr/>
          <p:nvPr userDrawn="1"/>
        </p:nvSpPr>
        <p:spPr>
          <a:xfrm>
            <a:off x="2057400" y="1981200"/>
            <a:ext cx="68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rtl="0" fontAlgn="base">
              <a:spcBef>
                <a:spcPct val="0"/>
              </a:spcBef>
              <a:spcAft>
                <a:spcPct val="0"/>
              </a:spcAft>
            </a:pPr>
            <a:r>
              <a:rPr lang="en-US" altLang="zh-CN" sz="2000" b="1" kern="1200" dirty="0" smtClean="0">
                <a:solidFill>
                  <a:schemeClr val="lt1"/>
                </a:solidFill>
                <a:latin typeface="+mn-lt"/>
                <a:ea typeface="+mn-ea"/>
                <a:cs typeface="+mn-cs"/>
              </a:rPr>
              <a:t>1</a:t>
            </a:r>
            <a:endParaRPr lang="zh-CN" altLang="en-US" sz="2000" b="1" kern="1200" dirty="0" smtClean="0">
              <a:solidFill>
                <a:schemeClr val="lt1"/>
              </a:solidFill>
              <a:latin typeface="+mn-lt"/>
              <a:ea typeface="+mn-ea"/>
              <a:cs typeface="+mn-cs"/>
            </a:endParaRPr>
          </a:p>
        </p:txBody>
      </p:sp>
      <p:sp>
        <p:nvSpPr>
          <p:cNvPr id="6" name="圆角矩形 5"/>
          <p:cNvSpPr/>
          <p:nvPr userDrawn="1"/>
        </p:nvSpPr>
        <p:spPr>
          <a:xfrm>
            <a:off x="2819400" y="2590800"/>
            <a:ext cx="4495800" cy="533400"/>
          </a:xfrm>
          <a:prstGeom prst="roundRect">
            <a:avLst/>
          </a:prstGeom>
          <a:solidFill>
            <a:srgbClr val="FFC00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rtl="0" fontAlgn="base">
              <a:spcBef>
                <a:spcPct val="0"/>
              </a:spcBef>
              <a:spcAft>
                <a:spcPct val="0"/>
              </a:spcAft>
            </a:pPr>
            <a:endParaRPr lang="zh-CN" altLang="en-US" sz="2000" b="1" kern="1200" dirty="0">
              <a:solidFill>
                <a:schemeClr val="tx1"/>
              </a:solidFill>
              <a:latin typeface="+mn-lt"/>
              <a:ea typeface="+mn-ea"/>
              <a:cs typeface="+mn-cs"/>
            </a:endParaRPr>
          </a:p>
        </p:txBody>
      </p:sp>
      <p:sp>
        <p:nvSpPr>
          <p:cNvPr id="7" name="圆角矩形 6"/>
          <p:cNvSpPr/>
          <p:nvPr userDrawn="1"/>
        </p:nvSpPr>
        <p:spPr>
          <a:xfrm>
            <a:off x="2057400" y="2590800"/>
            <a:ext cx="685800" cy="533400"/>
          </a:xfrm>
          <a:prstGeom prst="roundRect">
            <a:avLst/>
          </a:prstGeom>
          <a:solidFill>
            <a:srgbClr val="FFC00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rtl="0" fontAlgn="base">
              <a:spcBef>
                <a:spcPct val="0"/>
              </a:spcBef>
              <a:spcAft>
                <a:spcPct val="0"/>
              </a:spcAft>
            </a:pPr>
            <a:r>
              <a:rPr lang="en-US" altLang="zh-CN" sz="2000" b="1" kern="1200" dirty="0" smtClean="0">
                <a:solidFill>
                  <a:schemeClr val="tx1"/>
                </a:solidFill>
                <a:latin typeface="+mn-lt"/>
                <a:ea typeface="+mn-ea"/>
                <a:cs typeface="+mn-cs"/>
              </a:rPr>
              <a:t>2</a:t>
            </a:r>
            <a:endParaRPr lang="zh-CN" altLang="en-US" sz="2000" b="1" kern="1200" dirty="0">
              <a:solidFill>
                <a:schemeClr val="tx1"/>
              </a:solidFill>
              <a:latin typeface="+mn-lt"/>
              <a:ea typeface="+mn-ea"/>
              <a:cs typeface="+mn-cs"/>
            </a:endParaRPr>
          </a:p>
        </p:txBody>
      </p:sp>
      <p:sp>
        <p:nvSpPr>
          <p:cNvPr id="8" name="圆角矩形 7"/>
          <p:cNvSpPr/>
          <p:nvPr userDrawn="1"/>
        </p:nvSpPr>
        <p:spPr>
          <a:xfrm>
            <a:off x="2819400" y="3200400"/>
            <a:ext cx="449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2000" b="1" dirty="0"/>
          </a:p>
        </p:txBody>
      </p:sp>
      <p:sp>
        <p:nvSpPr>
          <p:cNvPr id="9" name="圆角矩形 8"/>
          <p:cNvSpPr/>
          <p:nvPr userDrawn="1"/>
        </p:nvSpPr>
        <p:spPr>
          <a:xfrm>
            <a:off x="2057400" y="3200400"/>
            <a:ext cx="68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000" b="1" dirty="0" smtClean="0"/>
              <a:t>3</a:t>
            </a:r>
            <a:endParaRPr lang="zh-CN" altLang="en-US" sz="2000" b="1" dirty="0"/>
          </a:p>
        </p:txBody>
      </p:sp>
      <p:sp>
        <p:nvSpPr>
          <p:cNvPr id="10" name="圆角矩形 9"/>
          <p:cNvSpPr/>
          <p:nvPr userDrawn="1"/>
        </p:nvSpPr>
        <p:spPr>
          <a:xfrm>
            <a:off x="2819400" y="3810000"/>
            <a:ext cx="449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2000" b="1" dirty="0"/>
          </a:p>
        </p:txBody>
      </p:sp>
      <p:sp>
        <p:nvSpPr>
          <p:cNvPr id="11" name="圆角矩形 10"/>
          <p:cNvSpPr/>
          <p:nvPr userDrawn="1"/>
        </p:nvSpPr>
        <p:spPr>
          <a:xfrm>
            <a:off x="2057400" y="3810000"/>
            <a:ext cx="68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000" b="1" dirty="0" smtClean="0"/>
              <a:t>4</a:t>
            </a:r>
            <a:endParaRPr lang="zh-CN" altLang="en-US" sz="2000" b="1" dirty="0"/>
          </a:p>
        </p:txBody>
      </p:sp>
      <p:sp>
        <p:nvSpPr>
          <p:cNvPr id="12" name="圆角矩形 11"/>
          <p:cNvSpPr/>
          <p:nvPr userDrawn="1"/>
        </p:nvSpPr>
        <p:spPr>
          <a:xfrm>
            <a:off x="2819400" y="4419600"/>
            <a:ext cx="449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2000" b="1" dirty="0"/>
          </a:p>
        </p:txBody>
      </p:sp>
      <p:sp>
        <p:nvSpPr>
          <p:cNvPr id="13" name="圆角矩形 12"/>
          <p:cNvSpPr/>
          <p:nvPr userDrawn="1"/>
        </p:nvSpPr>
        <p:spPr>
          <a:xfrm>
            <a:off x="2057400" y="4419600"/>
            <a:ext cx="68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000" b="1" dirty="0" smtClean="0"/>
              <a:t>5</a:t>
            </a:r>
            <a:endParaRPr lang="zh-CN" altLang="en-US" sz="2000" b="1" dirty="0"/>
          </a:p>
        </p:txBody>
      </p:sp>
      <p:sp>
        <p:nvSpPr>
          <p:cNvPr id="15" name="文本占位符 2"/>
          <p:cNvSpPr>
            <a:spLocks noGrp="1"/>
          </p:cNvSpPr>
          <p:nvPr>
            <p:ph type="body" idx="1" hasCustomPrompt="1"/>
          </p:nvPr>
        </p:nvSpPr>
        <p:spPr>
          <a:xfrm>
            <a:off x="3886200" y="2057400"/>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A</a:t>
            </a:r>
            <a:endParaRPr lang="zh-CN" altLang="en-US" dirty="0" smtClean="0"/>
          </a:p>
        </p:txBody>
      </p:sp>
      <p:sp>
        <p:nvSpPr>
          <p:cNvPr id="16" name="文本占位符 2"/>
          <p:cNvSpPr>
            <a:spLocks noGrp="1"/>
          </p:cNvSpPr>
          <p:nvPr>
            <p:ph type="body" idx="11" hasCustomPrompt="1"/>
          </p:nvPr>
        </p:nvSpPr>
        <p:spPr>
          <a:xfrm>
            <a:off x="3886200" y="4495800"/>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E</a:t>
            </a:r>
            <a:endParaRPr lang="zh-CN" altLang="en-US" dirty="0" smtClean="0"/>
          </a:p>
        </p:txBody>
      </p:sp>
      <p:sp>
        <p:nvSpPr>
          <p:cNvPr id="17" name="文本占位符 2"/>
          <p:cNvSpPr>
            <a:spLocks noGrp="1"/>
          </p:cNvSpPr>
          <p:nvPr>
            <p:ph type="body" idx="12" hasCustomPrompt="1"/>
          </p:nvPr>
        </p:nvSpPr>
        <p:spPr>
          <a:xfrm>
            <a:off x="3886200" y="3235325"/>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C</a:t>
            </a:r>
            <a:endParaRPr lang="zh-CN" altLang="en-US" dirty="0" smtClean="0"/>
          </a:p>
        </p:txBody>
      </p:sp>
      <p:sp>
        <p:nvSpPr>
          <p:cNvPr id="18" name="文本占位符 2"/>
          <p:cNvSpPr>
            <a:spLocks noGrp="1"/>
          </p:cNvSpPr>
          <p:nvPr>
            <p:ph type="body" idx="13" hasCustomPrompt="1"/>
          </p:nvPr>
        </p:nvSpPr>
        <p:spPr>
          <a:xfrm>
            <a:off x="3886200" y="3886200"/>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D</a:t>
            </a:r>
            <a:endParaRPr lang="zh-CN" altLang="en-US" dirty="0" smtClean="0"/>
          </a:p>
        </p:txBody>
      </p:sp>
      <p:sp>
        <p:nvSpPr>
          <p:cNvPr id="19" name="文本占位符 2"/>
          <p:cNvSpPr>
            <a:spLocks noGrp="1"/>
          </p:cNvSpPr>
          <p:nvPr>
            <p:ph type="body" idx="14" hasCustomPrompt="1"/>
          </p:nvPr>
        </p:nvSpPr>
        <p:spPr>
          <a:xfrm>
            <a:off x="3886200" y="2667000"/>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B</a:t>
            </a:r>
            <a:endParaRPr lang="zh-CN" altLang="en-US" dirty="0" smtClean="0"/>
          </a:p>
        </p:txBody>
      </p:sp>
      <p:sp>
        <p:nvSpPr>
          <p:cNvPr id="20" name="灯片编号占位符 5"/>
          <p:cNvSpPr txBox="1">
            <a:spLocks/>
          </p:cNvSpPr>
          <p:nvPr userDrawn="1"/>
        </p:nvSpPr>
        <p:spPr bwMode="auto">
          <a:xfrm>
            <a:off x="6705600" y="63976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4526BFC-E8C8-41FB-82E8-2A9C280B1B1D}" type="slidenum">
              <a:rPr kumimoji="0" lang="en-US" altLang="zh-CN" sz="14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21" name="标题 20"/>
          <p:cNvSpPr>
            <a:spLocks noGrp="1"/>
          </p:cNvSpPr>
          <p:nvPr>
            <p:ph type="title" hasCustomPrompt="1"/>
          </p:nvPr>
        </p:nvSpPr>
        <p:spPr>
          <a:xfrm>
            <a:off x="381000" y="0"/>
            <a:ext cx="7010400" cy="838200"/>
          </a:xfrm>
        </p:spPr>
        <p:txBody>
          <a:bodyPr/>
          <a:lstStyle/>
          <a:p>
            <a:r>
              <a:rPr lang="zh-CN" altLang="en-US" dirty="0" smtClean="0"/>
              <a:t>单击此处编辑目录</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3">
    <p:spTree>
      <p:nvGrpSpPr>
        <p:cNvPr id="1" name=""/>
        <p:cNvGrpSpPr/>
        <p:nvPr/>
      </p:nvGrpSpPr>
      <p:grpSpPr>
        <a:xfrm>
          <a:off x="0" y="0"/>
          <a:ext cx="0" cy="0"/>
          <a:chOff x="0" y="0"/>
          <a:chExt cx="0" cy="0"/>
        </a:xfrm>
      </p:grpSpPr>
      <p:sp>
        <p:nvSpPr>
          <p:cNvPr id="4" name="圆角矩形 3"/>
          <p:cNvSpPr/>
          <p:nvPr userDrawn="1"/>
        </p:nvSpPr>
        <p:spPr>
          <a:xfrm>
            <a:off x="2743200" y="2209800"/>
            <a:ext cx="449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rtl="0" fontAlgn="base">
              <a:spcBef>
                <a:spcPct val="0"/>
              </a:spcBef>
              <a:spcAft>
                <a:spcPct val="0"/>
              </a:spcAft>
            </a:pPr>
            <a:endParaRPr lang="zh-CN" altLang="en-US" sz="2000" b="1" kern="1200" dirty="0">
              <a:solidFill>
                <a:schemeClr val="lt1"/>
              </a:solidFill>
              <a:latin typeface="+mn-lt"/>
              <a:ea typeface="+mn-ea"/>
              <a:cs typeface="+mn-cs"/>
            </a:endParaRPr>
          </a:p>
        </p:txBody>
      </p:sp>
      <p:sp>
        <p:nvSpPr>
          <p:cNvPr id="5" name="圆角矩形 4"/>
          <p:cNvSpPr/>
          <p:nvPr userDrawn="1"/>
        </p:nvSpPr>
        <p:spPr>
          <a:xfrm>
            <a:off x="1981200" y="2209800"/>
            <a:ext cx="68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rtl="0" fontAlgn="base">
              <a:spcBef>
                <a:spcPct val="0"/>
              </a:spcBef>
              <a:spcAft>
                <a:spcPct val="0"/>
              </a:spcAft>
            </a:pPr>
            <a:r>
              <a:rPr lang="en-US" altLang="zh-CN" sz="2000" b="1" kern="1200" dirty="0" smtClean="0">
                <a:solidFill>
                  <a:schemeClr val="lt1"/>
                </a:solidFill>
                <a:latin typeface="+mn-lt"/>
                <a:ea typeface="+mn-ea"/>
                <a:cs typeface="+mn-cs"/>
              </a:rPr>
              <a:t>1</a:t>
            </a:r>
            <a:endParaRPr lang="zh-CN" altLang="en-US" sz="2000" b="1" kern="1200" dirty="0" smtClean="0">
              <a:solidFill>
                <a:schemeClr val="lt1"/>
              </a:solidFill>
              <a:latin typeface="+mn-lt"/>
              <a:ea typeface="+mn-ea"/>
              <a:cs typeface="+mn-cs"/>
            </a:endParaRPr>
          </a:p>
        </p:txBody>
      </p:sp>
      <p:sp>
        <p:nvSpPr>
          <p:cNvPr id="6" name="圆角矩形 5"/>
          <p:cNvSpPr/>
          <p:nvPr userDrawn="1"/>
        </p:nvSpPr>
        <p:spPr>
          <a:xfrm>
            <a:off x="2743200" y="2819400"/>
            <a:ext cx="449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2000" b="1" dirty="0"/>
          </a:p>
        </p:txBody>
      </p:sp>
      <p:sp>
        <p:nvSpPr>
          <p:cNvPr id="7" name="圆角矩形 6"/>
          <p:cNvSpPr/>
          <p:nvPr userDrawn="1"/>
        </p:nvSpPr>
        <p:spPr>
          <a:xfrm>
            <a:off x="1981200" y="2819400"/>
            <a:ext cx="68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000" b="1" dirty="0" smtClean="0"/>
              <a:t>2</a:t>
            </a:r>
            <a:endParaRPr lang="zh-CN" altLang="en-US" sz="2000" b="1" dirty="0"/>
          </a:p>
        </p:txBody>
      </p:sp>
      <p:sp>
        <p:nvSpPr>
          <p:cNvPr id="8" name="圆角矩形 7"/>
          <p:cNvSpPr/>
          <p:nvPr userDrawn="1"/>
        </p:nvSpPr>
        <p:spPr>
          <a:xfrm>
            <a:off x="2743200" y="3429000"/>
            <a:ext cx="4495800" cy="533400"/>
          </a:xfrm>
          <a:prstGeom prst="roundRect">
            <a:avLst/>
          </a:prstGeom>
          <a:solidFill>
            <a:srgbClr val="FFC00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rtl="0" fontAlgn="base">
              <a:spcBef>
                <a:spcPct val="0"/>
              </a:spcBef>
              <a:spcAft>
                <a:spcPct val="0"/>
              </a:spcAft>
            </a:pPr>
            <a:endParaRPr lang="zh-CN" altLang="en-US" sz="2000" b="1" kern="1200" dirty="0">
              <a:solidFill>
                <a:schemeClr val="tx1"/>
              </a:solidFill>
              <a:latin typeface="+mn-lt"/>
              <a:ea typeface="+mn-ea"/>
              <a:cs typeface="+mn-cs"/>
            </a:endParaRPr>
          </a:p>
        </p:txBody>
      </p:sp>
      <p:sp>
        <p:nvSpPr>
          <p:cNvPr id="9" name="圆角矩形 8"/>
          <p:cNvSpPr/>
          <p:nvPr userDrawn="1"/>
        </p:nvSpPr>
        <p:spPr>
          <a:xfrm>
            <a:off x="1981200" y="3429000"/>
            <a:ext cx="685800" cy="533400"/>
          </a:xfrm>
          <a:prstGeom prst="roundRect">
            <a:avLst/>
          </a:prstGeom>
          <a:solidFill>
            <a:srgbClr val="FFC00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rtl="0" fontAlgn="base">
              <a:spcBef>
                <a:spcPct val="0"/>
              </a:spcBef>
              <a:spcAft>
                <a:spcPct val="0"/>
              </a:spcAft>
            </a:pPr>
            <a:r>
              <a:rPr lang="en-US" altLang="zh-CN" sz="2000" b="1" kern="1200" dirty="0" smtClean="0">
                <a:solidFill>
                  <a:schemeClr val="tx1"/>
                </a:solidFill>
                <a:latin typeface="+mn-lt"/>
                <a:ea typeface="+mn-ea"/>
                <a:cs typeface="+mn-cs"/>
              </a:rPr>
              <a:t>3</a:t>
            </a:r>
            <a:endParaRPr lang="zh-CN" altLang="en-US" sz="2000" b="1" kern="1200" dirty="0">
              <a:solidFill>
                <a:schemeClr val="tx1"/>
              </a:solidFill>
              <a:latin typeface="+mn-lt"/>
              <a:ea typeface="+mn-ea"/>
              <a:cs typeface="+mn-cs"/>
            </a:endParaRPr>
          </a:p>
        </p:txBody>
      </p:sp>
      <p:sp>
        <p:nvSpPr>
          <p:cNvPr id="10" name="圆角矩形 9"/>
          <p:cNvSpPr/>
          <p:nvPr userDrawn="1"/>
        </p:nvSpPr>
        <p:spPr>
          <a:xfrm>
            <a:off x="2743200" y="4038600"/>
            <a:ext cx="449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2000" b="1" dirty="0"/>
          </a:p>
        </p:txBody>
      </p:sp>
      <p:sp>
        <p:nvSpPr>
          <p:cNvPr id="11" name="圆角矩形 10"/>
          <p:cNvSpPr/>
          <p:nvPr userDrawn="1"/>
        </p:nvSpPr>
        <p:spPr>
          <a:xfrm>
            <a:off x="1981200" y="4038600"/>
            <a:ext cx="68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000" b="1" dirty="0" smtClean="0"/>
              <a:t>4</a:t>
            </a:r>
            <a:endParaRPr lang="zh-CN" altLang="en-US" sz="2000" b="1" dirty="0"/>
          </a:p>
        </p:txBody>
      </p:sp>
      <p:sp>
        <p:nvSpPr>
          <p:cNvPr id="12" name="圆角矩形 11"/>
          <p:cNvSpPr/>
          <p:nvPr userDrawn="1"/>
        </p:nvSpPr>
        <p:spPr>
          <a:xfrm>
            <a:off x="2743200" y="4648200"/>
            <a:ext cx="449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2000" b="1" dirty="0"/>
          </a:p>
        </p:txBody>
      </p:sp>
      <p:sp>
        <p:nvSpPr>
          <p:cNvPr id="13" name="圆角矩形 12"/>
          <p:cNvSpPr/>
          <p:nvPr userDrawn="1"/>
        </p:nvSpPr>
        <p:spPr>
          <a:xfrm>
            <a:off x="1981200" y="4648200"/>
            <a:ext cx="68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000" b="1" dirty="0" smtClean="0"/>
              <a:t>5</a:t>
            </a:r>
            <a:endParaRPr lang="zh-CN" altLang="en-US" sz="2000" b="1" dirty="0"/>
          </a:p>
        </p:txBody>
      </p:sp>
      <p:sp>
        <p:nvSpPr>
          <p:cNvPr id="14" name="标题 20"/>
          <p:cNvSpPr>
            <a:spLocks noGrp="1"/>
          </p:cNvSpPr>
          <p:nvPr>
            <p:ph type="title" hasCustomPrompt="1"/>
          </p:nvPr>
        </p:nvSpPr>
        <p:spPr>
          <a:xfrm>
            <a:off x="381000" y="-76200"/>
            <a:ext cx="7010400" cy="1066800"/>
          </a:xfrm>
        </p:spPr>
        <p:txBody>
          <a:bodyPr/>
          <a:lstStyle/>
          <a:p>
            <a:r>
              <a:rPr lang="zh-CN" altLang="en-US" dirty="0" smtClean="0"/>
              <a:t>单击此处编辑目录</a:t>
            </a:r>
            <a:endParaRPr lang="zh-CN" altLang="en-US" dirty="0"/>
          </a:p>
        </p:txBody>
      </p:sp>
      <p:sp>
        <p:nvSpPr>
          <p:cNvPr id="15" name="文本占位符 2"/>
          <p:cNvSpPr>
            <a:spLocks noGrp="1"/>
          </p:cNvSpPr>
          <p:nvPr>
            <p:ph type="body" idx="1" hasCustomPrompt="1"/>
          </p:nvPr>
        </p:nvSpPr>
        <p:spPr>
          <a:xfrm>
            <a:off x="3810000" y="2286000"/>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A</a:t>
            </a:r>
            <a:endParaRPr lang="zh-CN" altLang="en-US" dirty="0" smtClean="0"/>
          </a:p>
        </p:txBody>
      </p:sp>
      <p:sp>
        <p:nvSpPr>
          <p:cNvPr id="16" name="文本占位符 2"/>
          <p:cNvSpPr>
            <a:spLocks noGrp="1"/>
          </p:cNvSpPr>
          <p:nvPr>
            <p:ph type="body" idx="10" hasCustomPrompt="1"/>
          </p:nvPr>
        </p:nvSpPr>
        <p:spPr>
          <a:xfrm>
            <a:off x="3810000" y="4724400"/>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E</a:t>
            </a:r>
            <a:endParaRPr lang="zh-CN" altLang="en-US" dirty="0" smtClean="0"/>
          </a:p>
        </p:txBody>
      </p:sp>
      <p:sp>
        <p:nvSpPr>
          <p:cNvPr id="17" name="文本占位符 2"/>
          <p:cNvSpPr>
            <a:spLocks noGrp="1"/>
          </p:cNvSpPr>
          <p:nvPr>
            <p:ph type="body" idx="11" hasCustomPrompt="1"/>
          </p:nvPr>
        </p:nvSpPr>
        <p:spPr>
          <a:xfrm>
            <a:off x="3810000" y="3463925"/>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C</a:t>
            </a:r>
            <a:endParaRPr lang="zh-CN" altLang="en-US" dirty="0" smtClean="0"/>
          </a:p>
        </p:txBody>
      </p:sp>
      <p:sp>
        <p:nvSpPr>
          <p:cNvPr id="18" name="文本占位符 2"/>
          <p:cNvSpPr>
            <a:spLocks noGrp="1"/>
          </p:cNvSpPr>
          <p:nvPr>
            <p:ph type="body" idx="12" hasCustomPrompt="1"/>
          </p:nvPr>
        </p:nvSpPr>
        <p:spPr>
          <a:xfrm>
            <a:off x="3810000" y="4114800"/>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D</a:t>
            </a:r>
            <a:endParaRPr lang="zh-CN" altLang="en-US" dirty="0" smtClean="0"/>
          </a:p>
        </p:txBody>
      </p:sp>
      <p:sp>
        <p:nvSpPr>
          <p:cNvPr id="19" name="文本占位符 2"/>
          <p:cNvSpPr>
            <a:spLocks noGrp="1"/>
          </p:cNvSpPr>
          <p:nvPr>
            <p:ph type="body" idx="13" hasCustomPrompt="1"/>
          </p:nvPr>
        </p:nvSpPr>
        <p:spPr>
          <a:xfrm>
            <a:off x="3810000" y="2895600"/>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B</a:t>
            </a:r>
            <a:endParaRPr lang="zh-CN" altLang="en-US" dirty="0" smtClean="0"/>
          </a:p>
        </p:txBody>
      </p:sp>
      <p:sp>
        <p:nvSpPr>
          <p:cNvPr id="20" name="灯片编号占位符 5"/>
          <p:cNvSpPr>
            <a:spLocks noGrp="1"/>
          </p:cNvSpPr>
          <p:nvPr>
            <p:ph type="sldNum" sz="quarter" idx="14"/>
          </p:nvPr>
        </p:nvSpPr>
        <p:spPr>
          <a:xfrm>
            <a:off x="6553200" y="6245225"/>
            <a:ext cx="2133600" cy="476250"/>
          </a:xfrm>
        </p:spPr>
        <p:txBody>
          <a:bodyPr/>
          <a:lstStyle>
            <a:lvl1pPr>
              <a:defRPr/>
            </a:lvl1pPr>
          </a:lstStyle>
          <a:p>
            <a:fld id="{E4526BFC-E8C8-41FB-82E8-2A9C280B1B1D}" type="slidenum">
              <a:rPr lang="en-US" altLang="zh-CN" smtClean="0"/>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4">
    <p:spTree>
      <p:nvGrpSpPr>
        <p:cNvPr id="1" name=""/>
        <p:cNvGrpSpPr/>
        <p:nvPr/>
      </p:nvGrpSpPr>
      <p:grpSpPr>
        <a:xfrm>
          <a:off x="0" y="0"/>
          <a:ext cx="0" cy="0"/>
          <a:chOff x="0" y="0"/>
          <a:chExt cx="0" cy="0"/>
        </a:xfrm>
      </p:grpSpPr>
      <p:sp>
        <p:nvSpPr>
          <p:cNvPr id="4" name="圆角矩形 3"/>
          <p:cNvSpPr/>
          <p:nvPr userDrawn="1"/>
        </p:nvSpPr>
        <p:spPr>
          <a:xfrm>
            <a:off x="2743200" y="2209800"/>
            <a:ext cx="449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rtl="0" fontAlgn="base">
              <a:spcBef>
                <a:spcPct val="0"/>
              </a:spcBef>
              <a:spcAft>
                <a:spcPct val="0"/>
              </a:spcAft>
            </a:pPr>
            <a:endParaRPr lang="zh-CN" altLang="en-US" sz="2000" b="1" kern="1200" dirty="0">
              <a:solidFill>
                <a:schemeClr val="lt1"/>
              </a:solidFill>
              <a:latin typeface="+mn-lt"/>
              <a:ea typeface="+mn-ea"/>
              <a:cs typeface="+mn-cs"/>
            </a:endParaRPr>
          </a:p>
        </p:txBody>
      </p:sp>
      <p:sp>
        <p:nvSpPr>
          <p:cNvPr id="5" name="圆角矩形 4"/>
          <p:cNvSpPr/>
          <p:nvPr userDrawn="1"/>
        </p:nvSpPr>
        <p:spPr>
          <a:xfrm>
            <a:off x="1981200" y="2209800"/>
            <a:ext cx="68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rtl="0" fontAlgn="base">
              <a:spcBef>
                <a:spcPct val="0"/>
              </a:spcBef>
              <a:spcAft>
                <a:spcPct val="0"/>
              </a:spcAft>
            </a:pPr>
            <a:r>
              <a:rPr lang="en-US" altLang="zh-CN" sz="2000" b="1" kern="1200" dirty="0" smtClean="0">
                <a:solidFill>
                  <a:schemeClr val="lt1"/>
                </a:solidFill>
                <a:latin typeface="+mn-lt"/>
                <a:ea typeface="+mn-ea"/>
                <a:cs typeface="+mn-cs"/>
              </a:rPr>
              <a:t>1</a:t>
            </a:r>
            <a:endParaRPr lang="zh-CN" altLang="en-US" sz="2000" b="1" kern="1200" dirty="0" smtClean="0">
              <a:solidFill>
                <a:schemeClr val="lt1"/>
              </a:solidFill>
              <a:latin typeface="+mn-lt"/>
              <a:ea typeface="+mn-ea"/>
              <a:cs typeface="+mn-cs"/>
            </a:endParaRPr>
          </a:p>
        </p:txBody>
      </p:sp>
      <p:sp>
        <p:nvSpPr>
          <p:cNvPr id="6" name="圆角矩形 5"/>
          <p:cNvSpPr/>
          <p:nvPr userDrawn="1"/>
        </p:nvSpPr>
        <p:spPr>
          <a:xfrm>
            <a:off x="2743200" y="2819400"/>
            <a:ext cx="449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2000" b="1" dirty="0"/>
          </a:p>
        </p:txBody>
      </p:sp>
      <p:sp>
        <p:nvSpPr>
          <p:cNvPr id="7" name="圆角矩形 6"/>
          <p:cNvSpPr/>
          <p:nvPr userDrawn="1"/>
        </p:nvSpPr>
        <p:spPr>
          <a:xfrm>
            <a:off x="1981200" y="2819400"/>
            <a:ext cx="68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000" b="1" dirty="0" smtClean="0"/>
              <a:t>2</a:t>
            </a:r>
            <a:endParaRPr lang="zh-CN" altLang="en-US" sz="2000" b="1" dirty="0"/>
          </a:p>
        </p:txBody>
      </p:sp>
      <p:sp>
        <p:nvSpPr>
          <p:cNvPr id="8" name="圆角矩形 7"/>
          <p:cNvSpPr/>
          <p:nvPr userDrawn="1"/>
        </p:nvSpPr>
        <p:spPr>
          <a:xfrm>
            <a:off x="2743200" y="3429000"/>
            <a:ext cx="449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2000" b="1" dirty="0"/>
          </a:p>
        </p:txBody>
      </p:sp>
      <p:sp>
        <p:nvSpPr>
          <p:cNvPr id="9" name="圆角矩形 8"/>
          <p:cNvSpPr/>
          <p:nvPr userDrawn="1"/>
        </p:nvSpPr>
        <p:spPr>
          <a:xfrm>
            <a:off x="1981200" y="3429000"/>
            <a:ext cx="68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000" b="1" dirty="0" smtClean="0"/>
              <a:t>3</a:t>
            </a:r>
            <a:endParaRPr lang="zh-CN" altLang="en-US" sz="2000" b="1" dirty="0"/>
          </a:p>
        </p:txBody>
      </p:sp>
      <p:sp>
        <p:nvSpPr>
          <p:cNvPr id="10" name="圆角矩形 9"/>
          <p:cNvSpPr/>
          <p:nvPr userDrawn="1"/>
        </p:nvSpPr>
        <p:spPr>
          <a:xfrm>
            <a:off x="2743200" y="4038600"/>
            <a:ext cx="4495800" cy="533400"/>
          </a:xfrm>
          <a:prstGeom prst="roundRect">
            <a:avLst/>
          </a:prstGeom>
          <a:solidFill>
            <a:srgbClr val="FFC00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rtl="0" fontAlgn="base">
              <a:spcBef>
                <a:spcPct val="0"/>
              </a:spcBef>
              <a:spcAft>
                <a:spcPct val="0"/>
              </a:spcAft>
            </a:pPr>
            <a:endParaRPr lang="zh-CN" altLang="en-US" sz="2000" b="1" kern="1200" dirty="0">
              <a:solidFill>
                <a:schemeClr val="tx1"/>
              </a:solidFill>
              <a:latin typeface="+mn-lt"/>
              <a:ea typeface="+mn-ea"/>
              <a:cs typeface="+mn-cs"/>
            </a:endParaRPr>
          </a:p>
        </p:txBody>
      </p:sp>
      <p:sp>
        <p:nvSpPr>
          <p:cNvPr id="11" name="圆角矩形 10"/>
          <p:cNvSpPr/>
          <p:nvPr userDrawn="1"/>
        </p:nvSpPr>
        <p:spPr>
          <a:xfrm>
            <a:off x="1981200" y="4038600"/>
            <a:ext cx="685800" cy="533400"/>
          </a:xfrm>
          <a:prstGeom prst="roundRect">
            <a:avLst/>
          </a:prstGeom>
          <a:solidFill>
            <a:srgbClr val="FFC00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rtl="0" fontAlgn="base">
              <a:spcBef>
                <a:spcPct val="0"/>
              </a:spcBef>
              <a:spcAft>
                <a:spcPct val="0"/>
              </a:spcAft>
            </a:pPr>
            <a:r>
              <a:rPr lang="en-US" altLang="zh-CN" sz="2000" b="1" kern="1200" dirty="0" smtClean="0">
                <a:solidFill>
                  <a:schemeClr val="tx1"/>
                </a:solidFill>
                <a:latin typeface="+mn-lt"/>
                <a:ea typeface="+mn-ea"/>
                <a:cs typeface="+mn-cs"/>
              </a:rPr>
              <a:t>4</a:t>
            </a:r>
            <a:endParaRPr lang="zh-CN" altLang="en-US" sz="2000" b="1" kern="1200" dirty="0">
              <a:solidFill>
                <a:schemeClr val="tx1"/>
              </a:solidFill>
              <a:latin typeface="+mn-lt"/>
              <a:ea typeface="+mn-ea"/>
              <a:cs typeface="+mn-cs"/>
            </a:endParaRPr>
          </a:p>
        </p:txBody>
      </p:sp>
      <p:sp>
        <p:nvSpPr>
          <p:cNvPr id="12" name="圆角矩形 11"/>
          <p:cNvSpPr/>
          <p:nvPr userDrawn="1"/>
        </p:nvSpPr>
        <p:spPr>
          <a:xfrm>
            <a:off x="2743200" y="4648200"/>
            <a:ext cx="449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2000" b="1" dirty="0"/>
          </a:p>
        </p:txBody>
      </p:sp>
      <p:sp>
        <p:nvSpPr>
          <p:cNvPr id="13" name="圆角矩形 12"/>
          <p:cNvSpPr/>
          <p:nvPr userDrawn="1"/>
        </p:nvSpPr>
        <p:spPr>
          <a:xfrm>
            <a:off x="1981200" y="4648200"/>
            <a:ext cx="68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000" b="1" dirty="0" smtClean="0"/>
              <a:t>5</a:t>
            </a:r>
            <a:endParaRPr lang="zh-CN" altLang="en-US" sz="2000" b="1" dirty="0"/>
          </a:p>
        </p:txBody>
      </p:sp>
      <p:sp>
        <p:nvSpPr>
          <p:cNvPr id="14" name="标题 20"/>
          <p:cNvSpPr>
            <a:spLocks noGrp="1"/>
          </p:cNvSpPr>
          <p:nvPr>
            <p:ph type="title" hasCustomPrompt="1"/>
          </p:nvPr>
        </p:nvSpPr>
        <p:spPr>
          <a:xfrm>
            <a:off x="381000" y="-76200"/>
            <a:ext cx="7010400" cy="1066800"/>
          </a:xfrm>
        </p:spPr>
        <p:txBody>
          <a:bodyPr/>
          <a:lstStyle/>
          <a:p>
            <a:r>
              <a:rPr lang="zh-CN" altLang="en-US" dirty="0" smtClean="0"/>
              <a:t>单击此处编辑目录</a:t>
            </a:r>
            <a:endParaRPr lang="zh-CN" altLang="en-US" dirty="0"/>
          </a:p>
        </p:txBody>
      </p:sp>
      <p:sp>
        <p:nvSpPr>
          <p:cNvPr id="15" name="文本占位符 2"/>
          <p:cNvSpPr>
            <a:spLocks noGrp="1"/>
          </p:cNvSpPr>
          <p:nvPr>
            <p:ph type="body" idx="1" hasCustomPrompt="1"/>
          </p:nvPr>
        </p:nvSpPr>
        <p:spPr>
          <a:xfrm>
            <a:off x="3810000" y="2286000"/>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A</a:t>
            </a:r>
            <a:endParaRPr lang="zh-CN" altLang="en-US" dirty="0" smtClean="0"/>
          </a:p>
        </p:txBody>
      </p:sp>
      <p:sp>
        <p:nvSpPr>
          <p:cNvPr id="16" name="文本占位符 2"/>
          <p:cNvSpPr>
            <a:spLocks noGrp="1"/>
          </p:cNvSpPr>
          <p:nvPr>
            <p:ph type="body" idx="10" hasCustomPrompt="1"/>
          </p:nvPr>
        </p:nvSpPr>
        <p:spPr>
          <a:xfrm>
            <a:off x="3810000" y="4724400"/>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E</a:t>
            </a:r>
            <a:endParaRPr lang="zh-CN" altLang="en-US" dirty="0" smtClean="0"/>
          </a:p>
        </p:txBody>
      </p:sp>
      <p:sp>
        <p:nvSpPr>
          <p:cNvPr id="17" name="文本占位符 2"/>
          <p:cNvSpPr>
            <a:spLocks noGrp="1"/>
          </p:cNvSpPr>
          <p:nvPr>
            <p:ph type="body" idx="11" hasCustomPrompt="1"/>
          </p:nvPr>
        </p:nvSpPr>
        <p:spPr>
          <a:xfrm>
            <a:off x="3810000" y="3463925"/>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C</a:t>
            </a:r>
            <a:endParaRPr lang="zh-CN" altLang="en-US" dirty="0" smtClean="0"/>
          </a:p>
        </p:txBody>
      </p:sp>
      <p:sp>
        <p:nvSpPr>
          <p:cNvPr id="18" name="文本占位符 2"/>
          <p:cNvSpPr>
            <a:spLocks noGrp="1"/>
          </p:cNvSpPr>
          <p:nvPr>
            <p:ph type="body" idx="12" hasCustomPrompt="1"/>
          </p:nvPr>
        </p:nvSpPr>
        <p:spPr>
          <a:xfrm>
            <a:off x="3810000" y="4114800"/>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D</a:t>
            </a:r>
            <a:endParaRPr lang="zh-CN" altLang="en-US" dirty="0" smtClean="0"/>
          </a:p>
        </p:txBody>
      </p:sp>
      <p:sp>
        <p:nvSpPr>
          <p:cNvPr id="19" name="文本占位符 2"/>
          <p:cNvSpPr>
            <a:spLocks noGrp="1"/>
          </p:cNvSpPr>
          <p:nvPr>
            <p:ph type="body" idx="13" hasCustomPrompt="1"/>
          </p:nvPr>
        </p:nvSpPr>
        <p:spPr>
          <a:xfrm>
            <a:off x="3810000" y="2895600"/>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B</a:t>
            </a:r>
            <a:endParaRPr lang="zh-CN" altLang="en-US" dirty="0" smtClean="0"/>
          </a:p>
        </p:txBody>
      </p:sp>
      <p:sp>
        <p:nvSpPr>
          <p:cNvPr id="20" name="灯片编号占位符 5"/>
          <p:cNvSpPr>
            <a:spLocks noGrp="1"/>
          </p:cNvSpPr>
          <p:nvPr>
            <p:ph type="sldNum" sz="quarter" idx="14"/>
          </p:nvPr>
        </p:nvSpPr>
        <p:spPr>
          <a:xfrm>
            <a:off x="6553200" y="6245225"/>
            <a:ext cx="2133600" cy="476250"/>
          </a:xfrm>
        </p:spPr>
        <p:txBody>
          <a:bodyPr/>
          <a:lstStyle>
            <a:lvl1pPr>
              <a:defRPr/>
            </a:lvl1pPr>
          </a:lstStyle>
          <a:p>
            <a:fld id="{E4526BFC-E8C8-41FB-82E8-2A9C280B1B1D}" type="slidenum">
              <a:rPr lang="en-US" altLang="zh-CN" smtClean="0"/>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5">
    <p:spTree>
      <p:nvGrpSpPr>
        <p:cNvPr id="1" name=""/>
        <p:cNvGrpSpPr/>
        <p:nvPr/>
      </p:nvGrpSpPr>
      <p:grpSpPr>
        <a:xfrm>
          <a:off x="0" y="0"/>
          <a:ext cx="0" cy="0"/>
          <a:chOff x="0" y="0"/>
          <a:chExt cx="0" cy="0"/>
        </a:xfrm>
      </p:grpSpPr>
      <p:sp>
        <p:nvSpPr>
          <p:cNvPr id="4" name="圆角矩形 3"/>
          <p:cNvSpPr/>
          <p:nvPr userDrawn="1"/>
        </p:nvSpPr>
        <p:spPr>
          <a:xfrm>
            <a:off x="2743200" y="2209800"/>
            <a:ext cx="449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rtl="0" fontAlgn="base">
              <a:spcBef>
                <a:spcPct val="0"/>
              </a:spcBef>
              <a:spcAft>
                <a:spcPct val="0"/>
              </a:spcAft>
            </a:pPr>
            <a:endParaRPr lang="zh-CN" altLang="en-US" sz="2000" b="1" kern="1200" dirty="0">
              <a:solidFill>
                <a:schemeClr val="lt1"/>
              </a:solidFill>
              <a:latin typeface="+mn-lt"/>
              <a:ea typeface="+mn-ea"/>
              <a:cs typeface="+mn-cs"/>
            </a:endParaRPr>
          </a:p>
        </p:txBody>
      </p:sp>
      <p:sp>
        <p:nvSpPr>
          <p:cNvPr id="5" name="圆角矩形 4"/>
          <p:cNvSpPr/>
          <p:nvPr userDrawn="1"/>
        </p:nvSpPr>
        <p:spPr>
          <a:xfrm>
            <a:off x="1981200" y="2209800"/>
            <a:ext cx="68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rtl="0" fontAlgn="base">
              <a:spcBef>
                <a:spcPct val="0"/>
              </a:spcBef>
              <a:spcAft>
                <a:spcPct val="0"/>
              </a:spcAft>
            </a:pPr>
            <a:r>
              <a:rPr lang="en-US" altLang="zh-CN" sz="2000" b="1" kern="1200" dirty="0" smtClean="0">
                <a:solidFill>
                  <a:schemeClr val="lt1"/>
                </a:solidFill>
                <a:latin typeface="+mn-lt"/>
                <a:ea typeface="+mn-ea"/>
                <a:cs typeface="+mn-cs"/>
              </a:rPr>
              <a:t>1</a:t>
            </a:r>
            <a:endParaRPr lang="zh-CN" altLang="en-US" sz="2000" b="1" kern="1200" dirty="0" smtClean="0">
              <a:solidFill>
                <a:schemeClr val="lt1"/>
              </a:solidFill>
              <a:latin typeface="+mn-lt"/>
              <a:ea typeface="+mn-ea"/>
              <a:cs typeface="+mn-cs"/>
            </a:endParaRPr>
          </a:p>
        </p:txBody>
      </p:sp>
      <p:sp>
        <p:nvSpPr>
          <p:cNvPr id="6" name="圆角矩形 5"/>
          <p:cNvSpPr/>
          <p:nvPr userDrawn="1"/>
        </p:nvSpPr>
        <p:spPr>
          <a:xfrm>
            <a:off x="2743200" y="2819400"/>
            <a:ext cx="449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2000" b="1" dirty="0"/>
          </a:p>
        </p:txBody>
      </p:sp>
      <p:sp>
        <p:nvSpPr>
          <p:cNvPr id="7" name="圆角矩形 6"/>
          <p:cNvSpPr/>
          <p:nvPr userDrawn="1"/>
        </p:nvSpPr>
        <p:spPr>
          <a:xfrm>
            <a:off x="1981200" y="2819400"/>
            <a:ext cx="68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000" b="1" dirty="0" smtClean="0"/>
              <a:t>2</a:t>
            </a:r>
            <a:endParaRPr lang="zh-CN" altLang="en-US" sz="2000" b="1" dirty="0"/>
          </a:p>
        </p:txBody>
      </p:sp>
      <p:sp>
        <p:nvSpPr>
          <p:cNvPr id="8" name="圆角矩形 7"/>
          <p:cNvSpPr/>
          <p:nvPr userDrawn="1"/>
        </p:nvSpPr>
        <p:spPr>
          <a:xfrm>
            <a:off x="2743200" y="3429000"/>
            <a:ext cx="449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2000" b="1" dirty="0"/>
          </a:p>
        </p:txBody>
      </p:sp>
      <p:sp>
        <p:nvSpPr>
          <p:cNvPr id="9" name="圆角矩形 8"/>
          <p:cNvSpPr/>
          <p:nvPr userDrawn="1"/>
        </p:nvSpPr>
        <p:spPr>
          <a:xfrm>
            <a:off x="1981200" y="3429000"/>
            <a:ext cx="68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000" b="1" dirty="0" smtClean="0"/>
              <a:t>3</a:t>
            </a:r>
            <a:endParaRPr lang="zh-CN" altLang="en-US" sz="2000" b="1" dirty="0"/>
          </a:p>
        </p:txBody>
      </p:sp>
      <p:sp>
        <p:nvSpPr>
          <p:cNvPr id="10" name="圆角矩形 9"/>
          <p:cNvSpPr/>
          <p:nvPr userDrawn="1"/>
        </p:nvSpPr>
        <p:spPr>
          <a:xfrm>
            <a:off x="2743200" y="4038600"/>
            <a:ext cx="449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rtl="0" fontAlgn="base">
              <a:spcBef>
                <a:spcPct val="0"/>
              </a:spcBef>
              <a:spcAft>
                <a:spcPct val="0"/>
              </a:spcAft>
            </a:pPr>
            <a:endParaRPr lang="zh-CN" altLang="en-US" sz="2000" b="1" kern="1200" dirty="0">
              <a:solidFill>
                <a:schemeClr val="lt1"/>
              </a:solidFill>
              <a:latin typeface="+mn-lt"/>
              <a:ea typeface="+mn-ea"/>
              <a:cs typeface="+mn-cs"/>
            </a:endParaRPr>
          </a:p>
        </p:txBody>
      </p:sp>
      <p:sp>
        <p:nvSpPr>
          <p:cNvPr id="11" name="圆角矩形 10"/>
          <p:cNvSpPr/>
          <p:nvPr userDrawn="1"/>
        </p:nvSpPr>
        <p:spPr>
          <a:xfrm>
            <a:off x="1981200" y="4038600"/>
            <a:ext cx="685800" cy="533400"/>
          </a:xfrm>
          <a:prstGeom prst="roundRect">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rtl="0" fontAlgn="base">
              <a:spcBef>
                <a:spcPct val="0"/>
              </a:spcBef>
              <a:spcAft>
                <a:spcPct val="0"/>
              </a:spcAft>
            </a:pPr>
            <a:r>
              <a:rPr lang="en-US" altLang="zh-CN" sz="2000" b="1" kern="1200" dirty="0" smtClean="0">
                <a:solidFill>
                  <a:schemeClr val="lt1"/>
                </a:solidFill>
                <a:latin typeface="+mn-lt"/>
                <a:ea typeface="+mn-ea"/>
                <a:cs typeface="+mn-cs"/>
              </a:rPr>
              <a:t>4</a:t>
            </a:r>
            <a:endParaRPr lang="zh-CN" altLang="en-US" sz="2000" b="1" kern="1200" dirty="0">
              <a:solidFill>
                <a:schemeClr val="lt1"/>
              </a:solidFill>
              <a:latin typeface="+mn-lt"/>
              <a:ea typeface="+mn-ea"/>
              <a:cs typeface="+mn-cs"/>
            </a:endParaRPr>
          </a:p>
        </p:txBody>
      </p:sp>
      <p:sp>
        <p:nvSpPr>
          <p:cNvPr id="12" name="圆角矩形 11"/>
          <p:cNvSpPr/>
          <p:nvPr userDrawn="1"/>
        </p:nvSpPr>
        <p:spPr>
          <a:xfrm>
            <a:off x="2743200" y="4648200"/>
            <a:ext cx="4495800" cy="533400"/>
          </a:xfrm>
          <a:prstGeom prst="roundRect">
            <a:avLst/>
          </a:prstGeom>
          <a:solidFill>
            <a:srgbClr val="FFC00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rtl="0" fontAlgn="base">
              <a:spcBef>
                <a:spcPct val="0"/>
              </a:spcBef>
              <a:spcAft>
                <a:spcPct val="0"/>
              </a:spcAft>
            </a:pPr>
            <a:endParaRPr lang="zh-CN" altLang="en-US" sz="2000" b="1" kern="1200" dirty="0">
              <a:solidFill>
                <a:schemeClr val="tx1"/>
              </a:solidFill>
              <a:latin typeface="+mn-lt"/>
              <a:ea typeface="+mn-ea"/>
              <a:cs typeface="+mn-cs"/>
            </a:endParaRPr>
          </a:p>
        </p:txBody>
      </p:sp>
      <p:sp>
        <p:nvSpPr>
          <p:cNvPr id="13" name="圆角矩形 12"/>
          <p:cNvSpPr/>
          <p:nvPr userDrawn="1"/>
        </p:nvSpPr>
        <p:spPr>
          <a:xfrm>
            <a:off x="1981200" y="4648200"/>
            <a:ext cx="685800" cy="533400"/>
          </a:xfrm>
          <a:prstGeom prst="roundRect">
            <a:avLst/>
          </a:prstGeom>
          <a:solidFill>
            <a:srgbClr val="FFC00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rtl="0" fontAlgn="base">
              <a:spcBef>
                <a:spcPct val="0"/>
              </a:spcBef>
              <a:spcAft>
                <a:spcPct val="0"/>
              </a:spcAft>
            </a:pPr>
            <a:r>
              <a:rPr lang="en-US" altLang="zh-CN" sz="2000" b="1" kern="1200" dirty="0" smtClean="0">
                <a:solidFill>
                  <a:schemeClr val="tx1"/>
                </a:solidFill>
                <a:latin typeface="+mn-lt"/>
                <a:ea typeface="+mn-ea"/>
                <a:cs typeface="+mn-cs"/>
              </a:rPr>
              <a:t>5</a:t>
            </a:r>
            <a:endParaRPr lang="zh-CN" altLang="en-US" sz="2000" b="1" kern="1200" dirty="0">
              <a:solidFill>
                <a:schemeClr val="tx1"/>
              </a:solidFill>
              <a:latin typeface="+mn-lt"/>
              <a:ea typeface="+mn-ea"/>
              <a:cs typeface="+mn-cs"/>
            </a:endParaRPr>
          </a:p>
        </p:txBody>
      </p:sp>
      <p:sp>
        <p:nvSpPr>
          <p:cNvPr id="14" name="标题 20"/>
          <p:cNvSpPr>
            <a:spLocks noGrp="1"/>
          </p:cNvSpPr>
          <p:nvPr>
            <p:ph type="title" hasCustomPrompt="1"/>
          </p:nvPr>
        </p:nvSpPr>
        <p:spPr>
          <a:xfrm>
            <a:off x="381000" y="0"/>
            <a:ext cx="7010400" cy="838200"/>
          </a:xfrm>
        </p:spPr>
        <p:txBody>
          <a:bodyPr/>
          <a:lstStyle/>
          <a:p>
            <a:r>
              <a:rPr lang="zh-CN" altLang="en-US" dirty="0" smtClean="0"/>
              <a:t>单击此处编辑目录</a:t>
            </a:r>
            <a:endParaRPr lang="zh-CN" altLang="en-US" dirty="0"/>
          </a:p>
        </p:txBody>
      </p:sp>
      <p:sp>
        <p:nvSpPr>
          <p:cNvPr id="15" name="文本占位符 2"/>
          <p:cNvSpPr>
            <a:spLocks noGrp="1"/>
          </p:cNvSpPr>
          <p:nvPr>
            <p:ph type="body" idx="1" hasCustomPrompt="1"/>
          </p:nvPr>
        </p:nvSpPr>
        <p:spPr>
          <a:xfrm>
            <a:off x="3810000" y="2286000"/>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A</a:t>
            </a:r>
            <a:endParaRPr lang="zh-CN" altLang="en-US" dirty="0" smtClean="0"/>
          </a:p>
        </p:txBody>
      </p:sp>
      <p:sp>
        <p:nvSpPr>
          <p:cNvPr id="16" name="文本占位符 2"/>
          <p:cNvSpPr>
            <a:spLocks noGrp="1"/>
          </p:cNvSpPr>
          <p:nvPr>
            <p:ph type="body" idx="10" hasCustomPrompt="1"/>
          </p:nvPr>
        </p:nvSpPr>
        <p:spPr>
          <a:xfrm>
            <a:off x="3810000" y="4724400"/>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E</a:t>
            </a:r>
            <a:endParaRPr lang="zh-CN" altLang="en-US" dirty="0" smtClean="0"/>
          </a:p>
        </p:txBody>
      </p:sp>
      <p:sp>
        <p:nvSpPr>
          <p:cNvPr id="17" name="文本占位符 2"/>
          <p:cNvSpPr>
            <a:spLocks noGrp="1"/>
          </p:cNvSpPr>
          <p:nvPr>
            <p:ph type="body" idx="11" hasCustomPrompt="1"/>
          </p:nvPr>
        </p:nvSpPr>
        <p:spPr>
          <a:xfrm>
            <a:off x="3810000" y="3463925"/>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C</a:t>
            </a:r>
            <a:endParaRPr lang="zh-CN" altLang="en-US" dirty="0" smtClean="0"/>
          </a:p>
        </p:txBody>
      </p:sp>
      <p:sp>
        <p:nvSpPr>
          <p:cNvPr id="18" name="文本占位符 2"/>
          <p:cNvSpPr>
            <a:spLocks noGrp="1"/>
          </p:cNvSpPr>
          <p:nvPr>
            <p:ph type="body" idx="12" hasCustomPrompt="1"/>
          </p:nvPr>
        </p:nvSpPr>
        <p:spPr>
          <a:xfrm>
            <a:off x="3810000" y="4114800"/>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D</a:t>
            </a:r>
            <a:endParaRPr lang="zh-CN" altLang="en-US" dirty="0" smtClean="0"/>
          </a:p>
        </p:txBody>
      </p:sp>
      <p:sp>
        <p:nvSpPr>
          <p:cNvPr id="19" name="文本占位符 2"/>
          <p:cNvSpPr>
            <a:spLocks noGrp="1"/>
          </p:cNvSpPr>
          <p:nvPr>
            <p:ph type="body" idx="13" hasCustomPrompt="1"/>
          </p:nvPr>
        </p:nvSpPr>
        <p:spPr>
          <a:xfrm>
            <a:off x="3810000" y="2895600"/>
            <a:ext cx="2286000" cy="422275"/>
          </a:xfrm>
        </p:spPr>
        <p:txBody>
          <a:bodyPr anchor="b"/>
          <a:lstStyle>
            <a:lvl1pPr marL="0" indent="0">
              <a:buNone/>
              <a:defRPr lang="zh-CN" altLang="en-US" sz="2000" b="1" kern="1200" baseline="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 </a:t>
            </a:r>
            <a:r>
              <a:rPr lang="zh-CN" altLang="en-US" dirty="0" smtClean="0"/>
              <a:t>此处插入小标题</a:t>
            </a:r>
            <a:r>
              <a:rPr lang="en-US" altLang="zh-CN" dirty="0" smtClean="0"/>
              <a:t>B</a:t>
            </a:r>
            <a:endParaRPr lang="zh-CN" altLang="en-US" dirty="0" smtClean="0"/>
          </a:p>
        </p:txBody>
      </p:sp>
      <p:sp>
        <p:nvSpPr>
          <p:cNvPr id="20" name="灯片编号占位符 5"/>
          <p:cNvSpPr>
            <a:spLocks noGrp="1"/>
          </p:cNvSpPr>
          <p:nvPr>
            <p:ph type="sldNum" sz="quarter" idx="14"/>
          </p:nvPr>
        </p:nvSpPr>
        <p:spPr>
          <a:xfrm>
            <a:off x="6553200" y="6245225"/>
            <a:ext cx="2133600" cy="476250"/>
          </a:xfrm>
        </p:spPr>
        <p:txBody>
          <a:bodyPr/>
          <a:lstStyle>
            <a:lvl1pPr>
              <a:defRPr/>
            </a:lvl1pPr>
          </a:lstStyle>
          <a:p>
            <a:fld id="{E4526BFC-E8C8-41FB-82E8-2A9C280B1B1D}" type="slidenum">
              <a:rPr lang="en-US" altLang="zh-CN" smtClean="0"/>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1000" y="0"/>
            <a:ext cx="6858000" cy="838200"/>
          </a:xfrm>
        </p:spPr>
        <p:txBody>
          <a:bodyPr/>
          <a:lstStyle/>
          <a:p>
            <a:r>
              <a:rPr lang="zh-CN" altLang="en-US" dirty="0" smtClean="0"/>
              <a:t>此处添加大标题文字</a:t>
            </a:r>
            <a:r>
              <a:rPr lang="en-US" altLang="zh-CN" dirty="0" smtClean="0"/>
              <a:t>(28</a:t>
            </a:r>
            <a:r>
              <a:rPr lang="zh-CN" altLang="en-US" dirty="0" smtClean="0"/>
              <a:t>号字</a:t>
            </a:r>
            <a:r>
              <a:rPr lang="en-US" altLang="zh-CN" dirty="0" smtClean="0"/>
              <a:t>)</a:t>
            </a:r>
            <a:endParaRPr lang="zh-CN" altLang="en-US" dirty="0"/>
          </a:p>
        </p:txBody>
      </p:sp>
      <p:sp>
        <p:nvSpPr>
          <p:cNvPr id="6" name="灯片编号占位符 5"/>
          <p:cNvSpPr>
            <a:spLocks noGrp="1"/>
          </p:cNvSpPr>
          <p:nvPr>
            <p:ph type="sldNum" sz="quarter" idx="12"/>
          </p:nvPr>
        </p:nvSpPr>
        <p:spPr/>
        <p:txBody>
          <a:bodyPr/>
          <a:lstStyle>
            <a:lvl1pPr>
              <a:defRPr/>
            </a:lvl1pPr>
          </a:lstStyle>
          <a:p>
            <a:fld id="{E4526BFC-E8C8-41FB-82E8-2A9C280B1B1D}" type="slidenum">
              <a:rPr lang="en-US" altLang="zh-CN" smtClean="0"/>
              <a:pPr/>
              <a:t>‹#›</a:t>
            </a:fld>
            <a:endParaRPr lang="en-US" altLang="zh-CN" dirty="0"/>
          </a:p>
        </p:txBody>
      </p:sp>
      <p:sp>
        <p:nvSpPr>
          <p:cNvPr id="8" name="内容占位符 7"/>
          <p:cNvSpPr>
            <a:spLocks noGrp="1"/>
          </p:cNvSpPr>
          <p:nvPr>
            <p:ph sz="quarter" idx="13" hasCustomPrompt="1"/>
          </p:nvPr>
        </p:nvSpPr>
        <p:spPr>
          <a:xfrm>
            <a:off x="457200" y="1219200"/>
            <a:ext cx="8382000" cy="4876800"/>
          </a:xfrm>
        </p:spPr>
        <p:txBody>
          <a:bodyPr/>
          <a:lstStyle>
            <a:lvl1pPr>
              <a:defRPr lang="zh-CN" altLang="en-US" sz="2000" b="1" dirty="0" smtClean="0">
                <a:solidFill>
                  <a:srgbClr val="333333"/>
                </a:solidFill>
                <a:latin typeface="+mn-lt"/>
                <a:ea typeface="+mn-ea"/>
                <a:cs typeface="+mn-cs"/>
              </a:defRPr>
            </a:lvl1pPr>
            <a:lvl2pPr>
              <a:defRPr lang="zh-CN" altLang="en-US" sz="1800" dirty="0" smtClean="0">
                <a:solidFill>
                  <a:srgbClr val="333333"/>
                </a:solidFill>
                <a:latin typeface="+mn-lt"/>
                <a:ea typeface="+mn-ea"/>
                <a:cs typeface="+mn-cs"/>
              </a:defRPr>
            </a:lvl2pPr>
            <a:lvl3pPr>
              <a:defRPr sz="1600"/>
            </a:lvl3pPr>
            <a:lvl4pPr>
              <a:defRPr lang="zh-CN" altLang="en-US" sz="1600" dirty="0" smtClean="0">
                <a:solidFill>
                  <a:srgbClr val="333333"/>
                </a:solidFill>
                <a:latin typeface="+mn-lt"/>
                <a:ea typeface="+mn-ea"/>
                <a:cs typeface="+mn-cs"/>
              </a:defRPr>
            </a:lvl4pPr>
            <a:lvl5pPr>
              <a:defRPr sz="1600"/>
            </a:lvl5pPr>
          </a:lstStyle>
          <a:p>
            <a:pPr lvl="0"/>
            <a:r>
              <a:rPr lang="zh-CN" altLang="en-US" dirty="0" smtClean="0"/>
              <a:t>单击此处添加一级标题（</a:t>
            </a:r>
            <a:r>
              <a:rPr lang="en-US" altLang="zh-CN" dirty="0" smtClean="0"/>
              <a:t>18</a:t>
            </a:r>
            <a:r>
              <a:rPr lang="zh-CN" altLang="en-US" dirty="0" smtClean="0"/>
              <a:t>号字）</a:t>
            </a:r>
          </a:p>
          <a:p>
            <a:pPr lvl="1"/>
            <a:r>
              <a:rPr lang="zh-CN" altLang="en-US" dirty="0" smtClean="0"/>
              <a:t>第二级（</a:t>
            </a:r>
            <a:r>
              <a:rPr lang="en-US" altLang="zh-CN" dirty="0" smtClean="0"/>
              <a:t>16</a:t>
            </a:r>
            <a:r>
              <a:rPr lang="zh-CN" altLang="en-US" dirty="0" smtClean="0"/>
              <a:t>号字）</a:t>
            </a:r>
          </a:p>
          <a:p>
            <a:pPr lvl="2"/>
            <a:r>
              <a:rPr lang="zh-CN" altLang="en-US" dirty="0" smtClean="0"/>
              <a:t>第三级（</a:t>
            </a:r>
            <a:r>
              <a:rPr lang="en-US" altLang="zh-CN" dirty="0" smtClean="0"/>
              <a:t>14</a:t>
            </a:r>
            <a:r>
              <a:rPr lang="zh-CN" altLang="en-US" dirty="0" smtClean="0"/>
              <a:t>号字）</a:t>
            </a:r>
          </a:p>
          <a:p>
            <a:pPr lvl="3"/>
            <a:r>
              <a:rPr lang="zh-CN" altLang="en-US" dirty="0" smtClean="0"/>
              <a:t>第四级</a:t>
            </a:r>
          </a:p>
          <a:p>
            <a:pPr marL="2057400" lvl="4" indent="-228600" algn="l" rtl="0" fontAlgn="base">
              <a:spcBef>
                <a:spcPct val="25000"/>
              </a:spcBef>
              <a:spcAft>
                <a:spcPct val="25000"/>
              </a:spcAft>
              <a:buClr>
                <a:schemeClr val="tx1">
                  <a:lumMod val="50000"/>
                </a:schemeClr>
              </a:buClr>
              <a:buFont typeface="Arial" pitchFamily="34" charset="0"/>
              <a:buChar char="•"/>
            </a:pPr>
            <a:r>
              <a:rPr lang="zh-CN" altLang="en-US" dirty="0" smtClean="0"/>
              <a:t>第五级</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zh-CN" altLang="en-US" dirty="0" smtClean="0"/>
              <a:t>单击此处编辑表格标题</a:t>
            </a:r>
            <a:endParaRPr lang="zh-CN" altLang="en-US" dirty="0"/>
          </a:p>
        </p:txBody>
      </p:sp>
      <p:sp>
        <p:nvSpPr>
          <p:cNvPr id="5" name="灯片编号占位符 4"/>
          <p:cNvSpPr>
            <a:spLocks noGrp="1"/>
          </p:cNvSpPr>
          <p:nvPr>
            <p:ph type="sldNum" sz="quarter" idx="12"/>
          </p:nvPr>
        </p:nvSpPr>
        <p:spPr/>
        <p:txBody>
          <a:bodyPr/>
          <a:lstStyle/>
          <a:p>
            <a:fld id="{C090771D-3C92-49AA-8B5C-D8E244A8A600}" type="slidenum">
              <a:rPr lang="en-US" altLang="zh-CN" smtClean="0"/>
              <a:pPr/>
              <a:t>‹#›</a:t>
            </a:fld>
            <a:endParaRPr lang="en-US" altLang="zh-CN"/>
          </a:p>
        </p:txBody>
      </p:sp>
      <p:pic>
        <p:nvPicPr>
          <p:cNvPr id="6" name="Picture 2" descr="I:\WORKS\卓望\VI\附件文档\1-04.jpg"/>
          <p:cNvPicPr>
            <a:picLocks noChangeAspect="1" noChangeArrowheads="1"/>
          </p:cNvPicPr>
          <p:nvPr userDrawn="1"/>
        </p:nvPicPr>
        <p:blipFill>
          <a:blip r:embed="rId2" cstate="email"/>
          <a:srcRect/>
          <a:stretch>
            <a:fillRect/>
          </a:stretch>
        </p:blipFill>
        <p:spPr bwMode="auto">
          <a:xfrm>
            <a:off x="-2399" y="0"/>
            <a:ext cx="9146399" cy="6858000"/>
          </a:xfrm>
          <a:prstGeom prst="rect">
            <a:avLst/>
          </a:prstGeom>
          <a:noFill/>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sz="half" idx="1"/>
          </p:nvPr>
        </p:nvSpPr>
        <p:spPr>
          <a:xfrm>
            <a:off x="457200" y="1600200"/>
            <a:ext cx="4038600" cy="4525963"/>
          </a:xfrm>
        </p:spPr>
        <p:txBody>
          <a:bodyPr/>
          <a:lstStyle>
            <a:lvl1pPr>
              <a:defRPr sz="1800"/>
            </a:lvl1pPr>
            <a:lvl2pPr>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4648200" y="1600200"/>
            <a:ext cx="4038600" cy="4525963"/>
          </a:xfrm>
        </p:spPr>
        <p:txBody>
          <a:bodyPr/>
          <a:lstStyle>
            <a:lvl1pPr>
              <a:defRPr sz="1800"/>
            </a:lvl1pPr>
            <a:lvl2pPr>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日期占位符 4"/>
          <p:cNvSpPr>
            <a:spLocks noGrp="1"/>
          </p:cNvSpPr>
          <p:nvPr>
            <p:ph type="dt" sz="half" idx="10"/>
          </p:nvPr>
        </p:nvSpPr>
        <p:spPr>
          <a:xfrm>
            <a:off x="457200" y="6245225"/>
            <a:ext cx="2133600" cy="476250"/>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C77353F9-EDC5-48F5-A67D-A6AA58551E70}"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2" descr="I:\WORKS\卓望\VI\附件文档\1-03.jpg"/>
          <p:cNvPicPr>
            <a:picLocks noChangeAspect="1" noChangeArrowheads="1"/>
          </p:cNvPicPr>
          <p:nvPr userDrawn="1"/>
        </p:nvPicPr>
        <p:blipFill>
          <a:blip r:embed="rId15" cstate="screen"/>
          <a:srcRect/>
          <a:stretch>
            <a:fillRect/>
          </a:stretch>
        </p:blipFill>
        <p:spPr bwMode="auto">
          <a:xfrm>
            <a:off x="1" y="0"/>
            <a:ext cx="9146400" cy="6857999"/>
          </a:xfrm>
          <a:prstGeom prst="rect">
            <a:avLst/>
          </a:prstGeom>
          <a:noFill/>
        </p:spPr>
      </p:pic>
      <p:sp>
        <p:nvSpPr>
          <p:cNvPr id="1026" name="Rectangle 2"/>
          <p:cNvSpPr>
            <a:spLocks noGrp="1" noChangeArrowheads="1"/>
          </p:cNvSpPr>
          <p:nvPr>
            <p:ph type="title"/>
          </p:nvPr>
        </p:nvSpPr>
        <p:spPr bwMode="auto">
          <a:xfrm>
            <a:off x="381000" y="0"/>
            <a:ext cx="7010400"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457200" y="1295400"/>
            <a:ext cx="8305800" cy="48307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ea typeface="+mn-ea"/>
              </a:defRPr>
            </a:lvl1pPr>
          </a:lstStyle>
          <a:p>
            <a:fld id="{C090771D-3C92-49AA-8B5C-D8E244A8A600}"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3" r:id="rId4"/>
    <p:sldLayoutId id="2147483664" r:id="rId5"/>
    <p:sldLayoutId id="2147483665" r:id="rId6"/>
    <p:sldLayoutId id="2147483650" r:id="rId7"/>
    <p:sldLayoutId id="2147483661" r:id="rId8"/>
    <p:sldLayoutId id="2147483652" r:id="rId9"/>
    <p:sldLayoutId id="2147483654" r:id="rId10"/>
    <p:sldLayoutId id="2147483655" r:id="rId11"/>
    <p:sldLayoutId id="2147483658" r:id="rId12"/>
    <p:sldLayoutId id="2147483690" r:id="rId13"/>
  </p:sldLayoutIdLst>
  <p:hf hdr="0" ftr="0" dt="0"/>
  <p:txStyles>
    <p:titleStyle>
      <a:lvl1pPr algn="l" rtl="0" eaLnBrk="1" fontAlgn="base" hangingPunct="1">
        <a:spcBef>
          <a:spcPct val="0"/>
        </a:spcBef>
        <a:spcAft>
          <a:spcPct val="0"/>
        </a:spcAft>
        <a:defRPr sz="2800" b="1">
          <a:solidFill>
            <a:schemeClr val="bg1"/>
          </a:solidFill>
          <a:latin typeface="+mj-lt"/>
          <a:ea typeface="+mj-ea"/>
          <a:cs typeface="+mj-cs"/>
        </a:defRPr>
      </a:lvl1pPr>
      <a:lvl2pPr algn="l" rtl="0" eaLnBrk="1" fontAlgn="base" hangingPunct="1">
        <a:spcBef>
          <a:spcPct val="0"/>
        </a:spcBef>
        <a:spcAft>
          <a:spcPct val="0"/>
        </a:spcAft>
        <a:defRPr sz="2800" b="1">
          <a:solidFill>
            <a:schemeClr val="bg1"/>
          </a:solidFill>
          <a:latin typeface="微软雅黑" pitchFamily="34" charset="-122"/>
          <a:ea typeface="微软雅黑" pitchFamily="34" charset="-122"/>
          <a:cs typeface="宋体" pitchFamily="2" charset="-122"/>
        </a:defRPr>
      </a:lvl2pPr>
      <a:lvl3pPr algn="l" rtl="0" eaLnBrk="1" fontAlgn="base" hangingPunct="1">
        <a:spcBef>
          <a:spcPct val="0"/>
        </a:spcBef>
        <a:spcAft>
          <a:spcPct val="0"/>
        </a:spcAft>
        <a:defRPr sz="2800" b="1">
          <a:solidFill>
            <a:schemeClr val="bg1"/>
          </a:solidFill>
          <a:latin typeface="微软雅黑" pitchFamily="34" charset="-122"/>
          <a:ea typeface="微软雅黑" pitchFamily="34" charset="-122"/>
          <a:cs typeface="宋体" pitchFamily="2" charset="-122"/>
        </a:defRPr>
      </a:lvl3pPr>
      <a:lvl4pPr algn="l" rtl="0" eaLnBrk="1" fontAlgn="base" hangingPunct="1">
        <a:spcBef>
          <a:spcPct val="0"/>
        </a:spcBef>
        <a:spcAft>
          <a:spcPct val="0"/>
        </a:spcAft>
        <a:defRPr sz="2800" b="1">
          <a:solidFill>
            <a:schemeClr val="bg1"/>
          </a:solidFill>
          <a:latin typeface="微软雅黑" pitchFamily="34" charset="-122"/>
          <a:ea typeface="微软雅黑" pitchFamily="34" charset="-122"/>
          <a:cs typeface="宋体" pitchFamily="2" charset="-122"/>
        </a:defRPr>
      </a:lvl4pPr>
      <a:lvl5pPr algn="l" rtl="0" eaLnBrk="1" fontAlgn="base" hangingPunct="1">
        <a:spcBef>
          <a:spcPct val="0"/>
        </a:spcBef>
        <a:spcAft>
          <a:spcPct val="0"/>
        </a:spcAft>
        <a:defRPr sz="2800" b="1">
          <a:solidFill>
            <a:schemeClr val="bg1"/>
          </a:solidFill>
          <a:latin typeface="微软雅黑" pitchFamily="34" charset="-122"/>
          <a:ea typeface="微软雅黑" pitchFamily="34" charset="-122"/>
          <a:cs typeface="宋体" pitchFamily="2" charset="-122"/>
        </a:defRPr>
      </a:lvl5pPr>
      <a:lvl6pPr marL="457200" algn="l" rtl="0" eaLnBrk="1" fontAlgn="base" hangingPunct="1">
        <a:spcBef>
          <a:spcPct val="0"/>
        </a:spcBef>
        <a:spcAft>
          <a:spcPct val="0"/>
        </a:spcAft>
        <a:defRPr sz="2800" b="1">
          <a:solidFill>
            <a:schemeClr val="bg1"/>
          </a:solidFill>
          <a:latin typeface="微软雅黑" pitchFamily="34" charset="-122"/>
          <a:ea typeface="微软雅黑" pitchFamily="34" charset="-122"/>
          <a:cs typeface="宋体" pitchFamily="2" charset="-122"/>
        </a:defRPr>
      </a:lvl6pPr>
      <a:lvl7pPr marL="914400" algn="l" rtl="0" eaLnBrk="1" fontAlgn="base" hangingPunct="1">
        <a:spcBef>
          <a:spcPct val="0"/>
        </a:spcBef>
        <a:spcAft>
          <a:spcPct val="0"/>
        </a:spcAft>
        <a:defRPr sz="2800" b="1">
          <a:solidFill>
            <a:schemeClr val="bg1"/>
          </a:solidFill>
          <a:latin typeface="微软雅黑" pitchFamily="34" charset="-122"/>
          <a:ea typeface="微软雅黑" pitchFamily="34" charset="-122"/>
          <a:cs typeface="宋体" pitchFamily="2" charset="-122"/>
        </a:defRPr>
      </a:lvl7pPr>
      <a:lvl8pPr marL="1371600" algn="l" rtl="0" eaLnBrk="1" fontAlgn="base" hangingPunct="1">
        <a:spcBef>
          <a:spcPct val="0"/>
        </a:spcBef>
        <a:spcAft>
          <a:spcPct val="0"/>
        </a:spcAft>
        <a:defRPr sz="2800" b="1">
          <a:solidFill>
            <a:schemeClr val="bg1"/>
          </a:solidFill>
          <a:latin typeface="微软雅黑" pitchFamily="34" charset="-122"/>
          <a:ea typeface="微软雅黑" pitchFamily="34" charset="-122"/>
          <a:cs typeface="宋体" pitchFamily="2" charset="-122"/>
        </a:defRPr>
      </a:lvl8pPr>
      <a:lvl9pPr marL="1828800" algn="l" rtl="0" eaLnBrk="1" fontAlgn="base" hangingPunct="1">
        <a:spcBef>
          <a:spcPct val="0"/>
        </a:spcBef>
        <a:spcAft>
          <a:spcPct val="0"/>
        </a:spcAft>
        <a:defRPr sz="2800" b="1">
          <a:solidFill>
            <a:schemeClr val="bg1"/>
          </a:solidFill>
          <a:latin typeface="微软雅黑" pitchFamily="34" charset="-122"/>
          <a:ea typeface="微软雅黑" pitchFamily="34" charset="-122"/>
          <a:cs typeface="宋体" pitchFamily="2" charset="-122"/>
        </a:defRPr>
      </a:lvl9pPr>
    </p:titleStyle>
    <p:bodyStyle>
      <a:lvl1pPr marL="342900" indent="-342900" algn="l" rtl="0" eaLnBrk="1" fontAlgn="base" hangingPunct="1">
        <a:spcBef>
          <a:spcPct val="25000"/>
        </a:spcBef>
        <a:spcAft>
          <a:spcPct val="25000"/>
        </a:spcAft>
        <a:buClr>
          <a:schemeClr val="tx1">
            <a:lumMod val="50000"/>
          </a:schemeClr>
        </a:buClr>
        <a:buFont typeface="Wingdings" pitchFamily="2" charset="2"/>
        <a:buChar char="n"/>
        <a:defRPr sz="2000" b="1">
          <a:solidFill>
            <a:srgbClr val="333333"/>
          </a:solidFill>
          <a:latin typeface="+mn-lt"/>
          <a:ea typeface="+mn-ea"/>
          <a:cs typeface="+mn-cs"/>
        </a:defRPr>
      </a:lvl1pPr>
      <a:lvl2pPr marL="742950" indent="-285750" algn="l" rtl="0" eaLnBrk="1" fontAlgn="base" hangingPunct="1">
        <a:spcBef>
          <a:spcPct val="25000"/>
        </a:spcBef>
        <a:spcAft>
          <a:spcPct val="25000"/>
        </a:spcAft>
        <a:buClr>
          <a:schemeClr val="tx1">
            <a:lumMod val="50000"/>
          </a:schemeClr>
        </a:buClr>
        <a:buFont typeface="Wingdings" pitchFamily="2" charset="2"/>
        <a:buChar char="l"/>
        <a:defRPr sz="1800">
          <a:solidFill>
            <a:srgbClr val="333333"/>
          </a:solidFill>
          <a:latin typeface="+mn-lt"/>
          <a:ea typeface="+mn-ea"/>
          <a:cs typeface="+mn-cs"/>
        </a:defRPr>
      </a:lvl2pPr>
      <a:lvl3pPr marL="1143000" indent="-228600" algn="l" rtl="0" eaLnBrk="1" fontAlgn="base" hangingPunct="1">
        <a:spcBef>
          <a:spcPct val="25000"/>
        </a:spcBef>
        <a:spcAft>
          <a:spcPct val="25000"/>
        </a:spcAft>
        <a:buClr>
          <a:schemeClr val="tx1">
            <a:lumMod val="50000"/>
          </a:schemeClr>
        </a:buClr>
        <a:buFont typeface="Wingdings" pitchFamily="2" charset="2"/>
        <a:buChar char="ü"/>
        <a:defRPr sz="1600">
          <a:solidFill>
            <a:srgbClr val="333333"/>
          </a:solidFill>
          <a:latin typeface="+mn-lt"/>
          <a:ea typeface="+mn-ea"/>
          <a:cs typeface="+mn-cs"/>
        </a:defRPr>
      </a:lvl3pPr>
      <a:lvl4pPr marL="1600200" indent="-228600" algn="l" rtl="0" eaLnBrk="1" fontAlgn="base" hangingPunct="1">
        <a:spcBef>
          <a:spcPct val="25000"/>
        </a:spcBef>
        <a:spcAft>
          <a:spcPct val="25000"/>
        </a:spcAft>
        <a:buClr>
          <a:schemeClr val="tx1">
            <a:lumMod val="50000"/>
          </a:schemeClr>
        </a:buClr>
        <a:buFont typeface="Arial" pitchFamily="34" charset="0"/>
        <a:buChar char="•"/>
        <a:defRPr sz="1800">
          <a:solidFill>
            <a:srgbClr val="333333"/>
          </a:solidFill>
          <a:latin typeface="+mn-lt"/>
          <a:ea typeface="+mn-ea"/>
          <a:cs typeface="+mn-cs"/>
        </a:defRPr>
      </a:lvl4pPr>
      <a:lvl5pPr marL="2057400" indent="-228600" algn="l" rtl="0" eaLnBrk="1" fontAlgn="base" hangingPunct="1">
        <a:spcBef>
          <a:spcPct val="25000"/>
        </a:spcBef>
        <a:spcAft>
          <a:spcPct val="25000"/>
        </a:spcAft>
        <a:buClr>
          <a:schemeClr val="tx1">
            <a:lumMod val="50000"/>
          </a:schemeClr>
        </a:buClr>
        <a:buFont typeface="Arial" pitchFamily="34" charset="0"/>
        <a:buChar char="•"/>
        <a:defRPr sz="1600">
          <a:solidFill>
            <a:srgbClr val="333333"/>
          </a:solidFill>
          <a:latin typeface="+mn-lt"/>
          <a:ea typeface="+mn-ea"/>
          <a:cs typeface="+mn-cs"/>
        </a:defRPr>
      </a:lvl5pPr>
      <a:lvl6pPr marL="2514600" indent="-228600" algn="l" rtl="0" eaLnBrk="1" fontAlgn="base" hangingPunct="1">
        <a:spcBef>
          <a:spcPct val="25000"/>
        </a:spcBef>
        <a:spcAft>
          <a:spcPct val="25000"/>
        </a:spcAft>
        <a:buClr>
          <a:srgbClr val="FF9900"/>
        </a:buClr>
        <a:buChar char="»"/>
        <a:defRPr sz="1600">
          <a:solidFill>
            <a:srgbClr val="333333"/>
          </a:solidFill>
          <a:latin typeface="+mn-lt"/>
          <a:ea typeface="+mn-ea"/>
          <a:cs typeface="+mn-cs"/>
        </a:defRPr>
      </a:lvl6pPr>
      <a:lvl7pPr marL="2971800" indent="-228600" algn="l" rtl="0" eaLnBrk="1" fontAlgn="base" hangingPunct="1">
        <a:spcBef>
          <a:spcPct val="25000"/>
        </a:spcBef>
        <a:spcAft>
          <a:spcPct val="25000"/>
        </a:spcAft>
        <a:buClr>
          <a:srgbClr val="FF9900"/>
        </a:buClr>
        <a:buChar char="»"/>
        <a:defRPr sz="1600">
          <a:solidFill>
            <a:srgbClr val="333333"/>
          </a:solidFill>
          <a:latin typeface="+mn-lt"/>
          <a:ea typeface="+mn-ea"/>
          <a:cs typeface="+mn-cs"/>
        </a:defRPr>
      </a:lvl7pPr>
      <a:lvl8pPr marL="3429000" indent="-228600" algn="l" rtl="0" eaLnBrk="1" fontAlgn="base" hangingPunct="1">
        <a:spcBef>
          <a:spcPct val="25000"/>
        </a:spcBef>
        <a:spcAft>
          <a:spcPct val="25000"/>
        </a:spcAft>
        <a:buClr>
          <a:srgbClr val="FF9900"/>
        </a:buClr>
        <a:buChar char="»"/>
        <a:defRPr sz="1600">
          <a:solidFill>
            <a:srgbClr val="333333"/>
          </a:solidFill>
          <a:latin typeface="+mn-lt"/>
          <a:ea typeface="+mn-ea"/>
          <a:cs typeface="+mn-cs"/>
        </a:defRPr>
      </a:lvl8pPr>
      <a:lvl9pPr marL="3886200" indent="-228600" algn="l" rtl="0" eaLnBrk="1" fontAlgn="base" hangingPunct="1">
        <a:spcBef>
          <a:spcPct val="25000"/>
        </a:spcBef>
        <a:spcAft>
          <a:spcPct val="25000"/>
        </a:spcAft>
        <a:buClr>
          <a:srgbClr val="FF9900"/>
        </a:buClr>
        <a:buChar char="»"/>
        <a:defRPr sz="1600">
          <a:solidFill>
            <a:srgbClr val="333333"/>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42BB19-846E-4AE0-95D2-FE6BC488F5FB}" type="datetimeFigureOut">
              <a:rPr lang="en-US" smtClean="0"/>
              <a:pPr/>
              <a:t>3/5/2017</a:t>
            </a:fld>
            <a:endParaRPr 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21F701-6739-4C26-8948-55A34EE230D8}" type="slidenum">
              <a:rPr lang="en-US" smtClean="0"/>
              <a:pPr/>
              <a:t>‹#›</a:t>
            </a:fld>
            <a:endParaRPr lang="en-US"/>
          </a:p>
        </p:txBody>
      </p:sp>
    </p:spTree>
    <p:extLst>
      <p:ext uri="{BB962C8B-B14F-4D97-AF65-F5344CB8AC3E}">
        <p14:creationId xmlns:p14="http://schemas.microsoft.com/office/powerpoint/2010/main" val="4076072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27.jpeg"/><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28.jpeg"/><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85852" y="2571744"/>
            <a:ext cx="6249600" cy="763200"/>
          </a:xfrm>
        </p:spPr>
        <p:txBody>
          <a:bodyPr>
            <a:normAutofit/>
          </a:bodyPr>
          <a:lstStyle/>
          <a:p>
            <a:r>
              <a:rPr lang="zh-CN" altLang="en-US" dirty="0"/>
              <a:t>物</a:t>
            </a:r>
            <a:r>
              <a:rPr lang="zh-CN" altLang="en-US" dirty="0" smtClean="0"/>
              <a:t>联网业务发展策略汇报</a:t>
            </a:r>
            <a:endParaRPr lang="zh-CN" altLang="en-US" dirty="0"/>
          </a:p>
        </p:txBody>
      </p:sp>
      <p:sp>
        <p:nvSpPr>
          <p:cNvPr id="4" name="日期占位符 3"/>
          <p:cNvSpPr>
            <a:spLocks noGrp="1"/>
          </p:cNvSpPr>
          <p:nvPr>
            <p:ph type="dt" sz="half" idx="2"/>
          </p:nvPr>
        </p:nvSpPr>
        <p:spPr/>
        <p:txBody>
          <a:bodyPr/>
          <a:lstStyle/>
          <a:p>
            <a:fld id="{01C3C307-CCC1-4B65-AB73-8AD200C1A452}" type="datetime2">
              <a:rPr lang="zh-CN" altLang="en-US" smtClean="0"/>
              <a:pPr/>
              <a:t>2017年3月5日</a:t>
            </a:fld>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中国移动</a:t>
            </a:r>
            <a:r>
              <a:rPr lang="en-US" altLang="zh-CN" dirty="0" err="1" smtClean="0"/>
              <a:t>IoT</a:t>
            </a:r>
            <a:r>
              <a:rPr lang="zh-CN" altLang="en-US" dirty="0" smtClean="0"/>
              <a:t>的困境</a:t>
            </a:r>
            <a:endParaRPr lang="zh-CN" altLang="en-US" dirty="0"/>
          </a:p>
        </p:txBody>
      </p:sp>
      <p:sp>
        <p:nvSpPr>
          <p:cNvPr id="3" name="灯片编号占位符 2"/>
          <p:cNvSpPr>
            <a:spLocks noGrp="1"/>
          </p:cNvSpPr>
          <p:nvPr>
            <p:ph type="sldNum" sz="quarter" idx="12"/>
          </p:nvPr>
        </p:nvSpPr>
        <p:spPr/>
        <p:txBody>
          <a:bodyPr/>
          <a:lstStyle/>
          <a:p>
            <a:fld id="{E4526BFC-E8C8-41FB-82E8-2A9C280B1B1D}" type="slidenum">
              <a:rPr lang="en-US" altLang="zh-CN" smtClean="0"/>
              <a:pPr/>
              <a:t>10</a:t>
            </a:fld>
            <a:endParaRPr lang="en-US" altLang="zh-CN" dirty="0"/>
          </a:p>
        </p:txBody>
      </p:sp>
      <p:sp>
        <p:nvSpPr>
          <p:cNvPr id="38" name="矩形 37"/>
          <p:cNvSpPr/>
          <p:nvPr/>
        </p:nvSpPr>
        <p:spPr>
          <a:xfrm>
            <a:off x="5687101" y="1582610"/>
            <a:ext cx="192883" cy="1864532"/>
          </a:xfrm>
          <a:prstGeom prst="rect">
            <a:avLst/>
          </a:prstGeom>
          <a:solidFill>
            <a:srgbClr val="4BACC6">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自服务</a:t>
            </a:r>
          </a:p>
        </p:txBody>
      </p:sp>
      <p:sp>
        <p:nvSpPr>
          <p:cNvPr id="39" name="矩形 38"/>
          <p:cNvSpPr/>
          <p:nvPr/>
        </p:nvSpPr>
        <p:spPr>
          <a:xfrm>
            <a:off x="7243764" y="1582610"/>
            <a:ext cx="192883" cy="1864532"/>
          </a:xfrm>
          <a:prstGeom prst="rect">
            <a:avLst/>
          </a:prstGeom>
          <a:solidFill>
            <a:srgbClr val="EEECE1">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账务管理</a:t>
            </a:r>
          </a:p>
        </p:txBody>
      </p:sp>
      <p:sp>
        <p:nvSpPr>
          <p:cNvPr id="40" name="矩形 39"/>
          <p:cNvSpPr/>
          <p:nvPr/>
        </p:nvSpPr>
        <p:spPr>
          <a:xfrm>
            <a:off x="4215136" y="1582296"/>
            <a:ext cx="188499" cy="1867114"/>
          </a:xfrm>
          <a:prstGeom prst="rect">
            <a:avLst/>
          </a:prstGeom>
          <a:solidFill>
            <a:srgbClr val="9BBB59">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采集</a:t>
            </a:r>
            <a:endParaRPr kumimoji="0" lang="en-US" altLang="zh-CN"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计费</a:t>
            </a:r>
            <a:endParaRPr kumimoji="0" lang="en-US" altLang="zh-CN"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结算</a:t>
            </a:r>
          </a:p>
        </p:txBody>
      </p:sp>
      <p:sp>
        <p:nvSpPr>
          <p:cNvPr id="41" name="矩形 40"/>
          <p:cNvSpPr/>
          <p:nvPr/>
        </p:nvSpPr>
        <p:spPr>
          <a:xfrm>
            <a:off x="2613331" y="1575495"/>
            <a:ext cx="194134" cy="1871648"/>
          </a:xfrm>
          <a:prstGeom prst="rect">
            <a:avLst/>
          </a:prstGeom>
          <a:solidFill>
            <a:sysClr val="window" lastClr="FFFFFF">
              <a:lumMod val="7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产品</a:t>
            </a:r>
            <a:endParaRPr kumimoji="0" lang="en-US" altLang="zh-CN"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资源</a:t>
            </a:r>
            <a:endParaRPr kumimoji="0" lang="en-US" altLang="zh-CN"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服务</a:t>
            </a:r>
            <a:endPar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2" name="矩形 41"/>
          <p:cNvSpPr/>
          <p:nvPr/>
        </p:nvSpPr>
        <p:spPr>
          <a:xfrm>
            <a:off x="814344" y="1582610"/>
            <a:ext cx="192883" cy="1864532"/>
          </a:xfrm>
          <a:prstGeom prst="rect">
            <a:avLst/>
          </a:prstGeom>
          <a:solidFill>
            <a:srgbClr val="9BBB59">
              <a:lumMod val="60000"/>
              <a:lumOff val="40000"/>
            </a:srgbClr>
          </a:solidFill>
          <a:ln w="25400" cap="flat" cmpd="sng" algn="ctr">
            <a:noFill/>
            <a:prstDash val="solid"/>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客户管理</a:t>
            </a:r>
            <a:endPar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p:nvSpPr>
        <p:spPr>
          <a:xfrm>
            <a:off x="814344" y="1196845"/>
            <a:ext cx="1543061" cy="385765"/>
          </a:xfrm>
          <a:prstGeom prst="rect">
            <a:avLst/>
          </a:prstGeom>
          <a:solidFill>
            <a:srgbClr val="1F497D">
              <a:lumMod val="60000"/>
              <a:lumOff val="40000"/>
            </a:srgbClr>
          </a:solidFill>
          <a:ln w="12700" cap="flat" cmpd="sng" algn="ctr">
            <a:solidFill>
              <a:srgbClr val="65BB6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集中</a:t>
            </a:r>
            <a:r>
              <a:rPr kumimoji="0" lang="en-US" altLang="zh-CN" sz="14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E-BSS</a:t>
            </a:r>
            <a:endParaRPr kumimoji="0" lang="zh-CN"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p:cNvSpPr/>
          <p:nvPr/>
        </p:nvSpPr>
        <p:spPr>
          <a:xfrm>
            <a:off x="2613331" y="1196845"/>
            <a:ext cx="4373257" cy="385765"/>
          </a:xfrm>
          <a:prstGeom prst="rect">
            <a:avLst/>
          </a:prstGeom>
          <a:solidFill>
            <a:srgbClr val="1F497D">
              <a:lumMod val="60000"/>
              <a:lumOff val="40000"/>
            </a:srgbClr>
          </a:solidFill>
          <a:ln w="12700" cap="flat" cmpd="sng" algn="ctr">
            <a:solidFill>
              <a:srgbClr val="65BB6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Control Center</a:t>
            </a:r>
            <a:r>
              <a:rPr kumimoji="0" lang="zh-CN" altLang="en-US" sz="14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J</a:t>
            </a:r>
            <a:r>
              <a:rPr kumimoji="0" lang="en-US" altLang="zh-CN" sz="14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asper</a:t>
            </a:r>
            <a:r>
              <a:rPr kumimoji="0" lang="zh-CN"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5" name="矩形 44"/>
          <p:cNvSpPr/>
          <p:nvPr/>
        </p:nvSpPr>
        <p:spPr>
          <a:xfrm>
            <a:off x="7243764" y="1196845"/>
            <a:ext cx="1304748" cy="385765"/>
          </a:xfrm>
          <a:prstGeom prst="rect">
            <a:avLst/>
          </a:prstGeom>
          <a:solidFill>
            <a:srgbClr val="1F497D">
              <a:lumMod val="60000"/>
              <a:lumOff val="40000"/>
            </a:srgbClr>
          </a:solidFill>
          <a:ln w="12700" cap="flat" cmpd="sng" algn="ctr">
            <a:solidFill>
              <a:srgbClr val="65BB6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集中</a:t>
            </a:r>
            <a:r>
              <a:rPr kumimoji="0"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C-BSS</a:t>
            </a:r>
            <a:endParaRPr kumimoji="0" lang="zh-CN"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6" name="直接箭头连接符 45"/>
          <p:cNvCxnSpPr>
            <a:stCxn id="43" idx="3"/>
            <a:endCxn id="44" idx="1"/>
          </p:cNvCxnSpPr>
          <p:nvPr/>
        </p:nvCxnSpPr>
        <p:spPr>
          <a:xfrm>
            <a:off x="2357405" y="1389728"/>
            <a:ext cx="255926" cy="1429"/>
          </a:xfrm>
          <a:prstGeom prst="straightConnector1">
            <a:avLst/>
          </a:prstGeom>
          <a:noFill/>
          <a:ln w="9525" cap="flat" cmpd="sng" algn="ctr">
            <a:solidFill>
              <a:srgbClr val="4F81BD">
                <a:shade val="95000"/>
                <a:satMod val="105000"/>
              </a:srgbClr>
            </a:solidFill>
            <a:prstDash val="solid"/>
            <a:tailEnd type="arrow"/>
          </a:ln>
          <a:effectLst/>
        </p:spPr>
      </p:cxnSp>
      <p:cxnSp>
        <p:nvCxnSpPr>
          <p:cNvPr id="47" name="直接箭头连接符 46"/>
          <p:cNvCxnSpPr>
            <a:stCxn id="44" idx="3"/>
            <a:endCxn id="45" idx="1"/>
          </p:cNvCxnSpPr>
          <p:nvPr/>
        </p:nvCxnSpPr>
        <p:spPr>
          <a:xfrm>
            <a:off x="6986588" y="1389728"/>
            <a:ext cx="257177" cy="1429"/>
          </a:xfrm>
          <a:prstGeom prst="straightConnector1">
            <a:avLst/>
          </a:prstGeom>
          <a:noFill/>
          <a:ln w="9525" cap="flat" cmpd="sng" algn="ctr">
            <a:solidFill>
              <a:srgbClr val="4F81BD">
                <a:shade val="95000"/>
                <a:satMod val="105000"/>
              </a:srgbClr>
            </a:solidFill>
            <a:prstDash val="solid"/>
            <a:tailEnd type="arrow"/>
          </a:ln>
          <a:effectLst/>
        </p:spPr>
      </p:cxnSp>
      <p:sp>
        <p:nvSpPr>
          <p:cNvPr id="48" name="矩形 47"/>
          <p:cNvSpPr/>
          <p:nvPr/>
        </p:nvSpPr>
        <p:spPr>
          <a:xfrm>
            <a:off x="814344" y="3450307"/>
            <a:ext cx="1543061" cy="385765"/>
          </a:xfrm>
          <a:prstGeom prst="rect">
            <a:avLst/>
          </a:prstGeom>
          <a:solidFill>
            <a:srgbClr val="F79646"/>
          </a:solidFill>
          <a:ln w="127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省</a:t>
            </a:r>
            <a:r>
              <a:rPr kumimoji="0"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BOSS</a:t>
            </a:r>
            <a:endParaRPr kumimoji="0" lang="zh-CN"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矩形 48"/>
          <p:cNvSpPr/>
          <p:nvPr/>
        </p:nvSpPr>
        <p:spPr>
          <a:xfrm>
            <a:off x="2613331" y="3450307"/>
            <a:ext cx="1415723" cy="385765"/>
          </a:xfrm>
          <a:prstGeom prst="rect">
            <a:avLst/>
          </a:prstGeom>
          <a:solidFill>
            <a:srgbClr val="F79646"/>
          </a:solidFill>
          <a:ln w="127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PBOSS</a:t>
            </a:r>
          </a:p>
        </p:txBody>
      </p:sp>
      <p:sp>
        <p:nvSpPr>
          <p:cNvPr id="50" name="矩形 49"/>
          <p:cNvSpPr/>
          <p:nvPr/>
        </p:nvSpPr>
        <p:spPr>
          <a:xfrm>
            <a:off x="4215136" y="3447142"/>
            <a:ext cx="1300450" cy="385765"/>
          </a:xfrm>
          <a:prstGeom prst="rect">
            <a:avLst/>
          </a:prstGeom>
          <a:solidFill>
            <a:srgbClr val="F79646"/>
          </a:solidFill>
          <a:ln w="127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内容计费</a:t>
            </a:r>
          </a:p>
        </p:txBody>
      </p:sp>
      <p:cxnSp>
        <p:nvCxnSpPr>
          <p:cNvPr id="51" name="直接箭头连接符 50"/>
          <p:cNvCxnSpPr>
            <a:stCxn id="48" idx="3"/>
            <a:endCxn id="49" idx="1"/>
          </p:cNvCxnSpPr>
          <p:nvPr/>
        </p:nvCxnSpPr>
        <p:spPr>
          <a:xfrm>
            <a:off x="2357405" y="3643189"/>
            <a:ext cx="255926" cy="1429"/>
          </a:xfrm>
          <a:prstGeom prst="straightConnector1">
            <a:avLst/>
          </a:prstGeom>
          <a:noFill/>
          <a:ln w="9525" cap="flat" cmpd="sng" algn="ctr">
            <a:solidFill>
              <a:srgbClr val="4F81BD">
                <a:shade val="95000"/>
                <a:satMod val="105000"/>
              </a:srgbClr>
            </a:solidFill>
            <a:prstDash val="solid"/>
            <a:tailEnd type="arrow"/>
          </a:ln>
          <a:effectLst/>
        </p:spPr>
      </p:cxnSp>
      <p:cxnSp>
        <p:nvCxnSpPr>
          <p:cNvPr id="52" name="直接箭头连接符 51"/>
          <p:cNvCxnSpPr>
            <a:stCxn id="49" idx="3"/>
            <a:endCxn id="50" idx="1"/>
          </p:cNvCxnSpPr>
          <p:nvPr/>
        </p:nvCxnSpPr>
        <p:spPr>
          <a:xfrm flipV="1">
            <a:off x="4029055" y="3640025"/>
            <a:ext cx="186081" cy="3164"/>
          </a:xfrm>
          <a:prstGeom prst="straightConnector1">
            <a:avLst/>
          </a:prstGeom>
          <a:noFill/>
          <a:ln w="9525" cap="flat" cmpd="sng" algn="ctr">
            <a:solidFill>
              <a:srgbClr val="4F81BD">
                <a:shade val="95000"/>
                <a:satMod val="105000"/>
              </a:srgbClr>
            </a:solidFill>
            <a:prstDash val="solid"/>
            <a:tailEnd type="arrow"/>
          </a:ln>
          <a:effectLst/>
        </p:spPr>
      </p:cxnSp>
      <p:sp>
        <p:nvSpPr>
          <p:cNvPr id="53" name="矩形 52"/>
          <p:cNvSpPr/>
          <p:nvPr/>
        </p:nvSpPr>
        <p:spPr>
          <a:xfrm>
            <a:off x="5687101" y="3575730"/>
            <a:ext cx="1285884" cy="257177"/>
          </a:xfrm>
          <a:prstGeom prst="rect">
            <a:avLst/>
          </a:prstGeom>
          <a:solidFill>
            <a:srgbClr val="F79646"/>
          </a:solidFill>
          <a:ln w="127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运营管理平台</a:t>
            </a:r>
            <a:endParaRPr kumimoji="0" lang="zh-CN" altLang="en-US" sz="11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54" name="直接连接符 53"/>
          <p:cNvCxnSpPr/>
          <p:nvPr/>
        </p:nvCxnSpPr>
        <p:spPr>
          <a:xfrm>
            <a:off x="428579" y="2515156"/>
            <a:ext cx="8422540" cy="1429"/>
          </a:xfrm>
          <a:prstGeom prst="line">
            <a:avLst/>
          </a:prstGeom>
          <a:noFill/>
          <a:ln w="9525" cap="flat" cmpd="sng" algn="ctr">
            <a:solidFill>
              <a:srgbClr val="4F81BD">
                <a:shade val="95000"/>
                <a:satMod val="105000"/>
              </a:srgbClr>
            </a:solidFill>
            <a:prstDash val="solid"/>
          </a:ln>
          <a:effectLst/>
        </p:spPr>
      </p:cxnSp>
      <p:sp>
        <p:nvSpPr>
          <p:cNvPr id="55" name="TextBox 79"/>
          <p:cNvSpPr txBox="1"/>
          <p:nvPr/>
        </p:nvSpPr>
        <p:spPr>
          <a:xfrm>
            <a:off x="364285" y="1171940"/>
            <a:ext cx="321471" cy="1384995"/>
          </a:xfrm>
          <a:prstGeom prst="rect">
            <a:avLst/>
          </a:prstGeom>
          <a:noFill/>
        </p:spPr>
        <p:txBody>
          <a:bodyPr wrap="square" rtlCol="0">
            <a:spAutoFit/>
          </a:bodyPr>
          <a:lstStyle/>
          <a:p>
            <a:r>
              <a:rPr lang="zh-CN" altLang="en-US" sz="1400" b="1" dirty="0">
                <a:solidFill>
                  <a:prstClr val="black"/>
                </a:solidFill>
                <a:latin typeface="微软雅黑" panose="020B0503020204020204" pitchFamily="34" charset="-122"/>
                <a:ea typeface="微软雅黑" panose="020B0503020204020204" pitchFamily="34" charset="-122"/>
              </a:rPr>
              <a:t>联通</a:t>
            </a:r>
            <a:r>
              <a:rPr lang="zh-CN" altLang="en-US" sz="1400" dirty="0">
                <a:solidFill>
                  <a:prstClr val="black"/>
                </a:solidFill>
                <a:latin typeface="微软雅黑" panose="020B0503020204020204" pitchFamily="34" charset="-122"/>
                <a:ea typeface="微软雅黑" panose="020B0503020204020204" pitchFamily="34" charset="-122"/>
              </a:rPr>
              <a:t>集中系统</a:t>
            </a:r>
          </a:p>
        </p:txBody>
      </p:sp>
      <p:sp>
        <p:nvSpPr>
          <p:cNvPr id="56" name="TextBox 80"/>
          <p:cNvSpPr txBox="1"/>
          <p:nvPr/>
        </p:nvSpPr>
        <p:spPr>
          <a:xfrm>
            <a:off x="364285" y="2586412"/>
            <a:ext cx="385765" cy="1384995"/>
          </a:xfrm>
          <a:prstGeom prst="rect">
            <a:avLst/>
          </a:prstGeom>
          <a:noFill/>
        </p:spPr>
        <p:txBody>
          <a:bodyPr wrap="square" rtlCol="0">
            <a:spAutoFit/>
          </a:bodyPr>
          <a:lstStyle/>
          <a:p>
            <a:r>
              <a:rPr lang="zh-CN" altLang="en-US" sz="1400" b="1" dirty="0">
                <a:solidFill>
                  <a:prstClr val="black"/>
                </a:solidFill>
                <a:latin typeface="微软雅黑" panose="020B0503020204020204" pitchFamily="34" charset="-122"/>
                <a:ea typeface="微软雅黑" panose="020B0503020204020204" pitchFamily="34" charset="-122"/>
              </a:rPr>
              <a:t>移动</a:t>
            </a:r>
            <a:r>
              <a:rPr lang="zh-CN" altLang="en-US" sz="1400" dirty="0">
                <a:solidFill>
                  <a:prstClr val="black"/>
                </a:solidFill>
                <a:latin typeface="微软雅黑" panose="020B0503020204020204" pitchFamily="34" charset="-122"/>
                <a:ea typeface="微软雅黑" panose="020B0503020204020204" pitchFamily="34" charset="-122"/>
              </a:rPr>
              <a:t>链式系统</a:t>
            </a:r>
          </a:p>
        </p:txBody>
      </p:sp>
      <p:sp>
        <p:nvSpPr>
          <p:cNvPr id="57" name="矩形 56"/>
          <p:cNvSpPr/>
          <p:nvPr/>
        </p:nvSpPr>
        <p:spPr>
          <a:xfrm>
            <a:off x="7243764" y="3450307"/>
            <a:ext cx="1304748" cy="385765"/>
          </a:xfrm>
          <a:prstGeom prst="rect">
            <a:avLst/>
          </a:prstGeom>
          <a:solidFill>
            <a:srgbClr val="F79646"/>
          </a:solidFill>
          <a:ln w="127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省</a:t>
            </a:r>
            <a:r>
              <a:rPr kumimoji="0"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BOSS</a:t>
            </a:r>
            <a:endParaRPr kumimoji="0" lang="zh-CN"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58" name="直接箭头连接符 57"/>
          <p:cNvCxnSpPr/>
          <p:nvPr/>
        </p:nvCxnSpPr>
        <p:spPr>
          <a:xfrm>
            <a:off x="5521287" y="3514640"/>
            <a:ext cx="1714457" cy="2833"/>
          </a:xfrm>
          <a:prstGeom prst="straightConnector1">
            <a:avLst/>
          </a:prstGeom>
          <a:noFill/>
          <a:ln w="9525" cap="flat" cmpd="sng" algn="ctr">
            <a:solidFill>
              <a:srgbClr val="4F81BD">
                <a:shade val="95000"/>
                <a:satMod val="105000"/>
              </a:srgbClr>
            </a:solidFill>
            <a:prstDash val="solid"/>
            <a:tailEnd type="arrow"/>
          </a:ln>
          <a:effectLst/>
        </p:spPr>
      </p:cxnSp>
      <p:cxnSp>
        <p:nvCxnSpPr>
          <p:cNvPr id="59" name="形状 89"/>
          <p:cNvCxnSpPr>
            <a:stCxn id="49" idx="2"/>
            <a:endCxn id="53" idx="2"/>
          </p:cNvCxnSpPr>
          <p:nvPr/>
        </p:nvCxnSpPr>
        <p:spPr>
          <a:xfrm rot="5400000" flipH="1" flipV="1">
            <a:off x="4824035" y="2330065"/>
            <a:ext cx="3164" cy="3008850"/>
          </a:xfrm>
          <a:prstGeom prst="bentConnector3">
            <a:avLst>
              <a:gd name="adj1" fmla="val -6501706"/>
            </a:avLst>
          </a:prstGeom>
          <a:noFill/>
          <a:ln w="9525" cap="flat" cmpd="sng" algn="ctr">
            <a:solidFill>
              <a:srgbClr val="4F81BD">
                <a:shade val="95000"/>
                <a:satMod val="105000"/>
              </a:srgbClr>
            </a:solidFill>
            <a:prstDash val="solid"/>
            <a:tailEnd type="arrow"/>
          </a:ln>
          <a:effectLst/>
        </p:spPr>
      </p:cxnSp>
      <p:sp>
        <p:nvSpPr>
          <p:cNvPr id="60" name="矩形 59"/>
          <p:cNvSpPr/>
          <p:nvPr/>
        </p:nvSpPr>
        <p:spPr>
          <a:xfrm>
            <a:off x="1011162" y="1589867"/>
            <a:ext cx="1346243" cy="922569"/>
          </a:xfrm>
          <a:prstGeom prst="rect">
            <a:avLst/>
          </a:prstGeom>
          <a:no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mn-cs"/>
              </a:rPr>
              <a:t>集中集客</a:t>
            </a:r>
            <a:r>
              <a:rPr kumimoji="0" lang="zh-CN" altLang="en-US" sz="14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统一入口</a:t>
            </a:r>
            <a:endParaRPr kumimoji="0" lang="en-US" altLang="zh-CN" sz="1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endParaRPr>
          </a:p>
        </p:txBody>
      </p:sp>
      <p:sp>
        <p:nvSpPr>
          <p:cNvPr id="61" name="矩形 60"/>
          <p:cNvSpPr/>
          <p:nvPr/>
        </p:nvSpPr>
        <p:spPr>
          <a:xfrm>
            <a:off x="1007227" y="2524108"/>
            <a:ext cx="1350178" cy="915636"/>
          </a:xfrm>
          <a:prstGeom prst="rect">
            <a:avLst/>
          </a:prstGeom>
          <a:no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mn-cs"/>
              </a:rPr>
              <a:t>省</a:t>
            </a:r>
            <a:r>
              <a:rPr kumimoji="0" lang="en-US" altLang="zh-CN"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BOSS/BBOSS</a:t>
            </a:r>
            <a:r>
              <a:rPr kumimoji="0" lang="zh-CN" altLang="en-US" sz="1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分散</a:t>
            </a:r>
            <a:r>
              <a:rPr kumimoji="0" lang="zh-CN" altLang="en-US" sz="14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办理</a:t>
            </a:r>
            <a:endParaRPr kumimoji="0" lang="en-US" altLang="zh-CN" sz="1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endParaRPr>
          </a:p>
        </p:txBody>
      </p:sp>
      <p:sp>
        <p:nvSpPr>
          <p:cNvPr id="62" name="矩形 61"/>
          <p:cNvSpPr/>
          <p:nvPr/>
        </p:nvSpPr>
        <p:spPr>
          <a:xfrm>
            <a:off x="2808163" y="1583065"/>
            <a:ext cx="1220891" cy="926859"/>
          </a:xfrm>
          <a:prstGeom prst="rect">
            <a:avLst/>
          </a:prstGeom>
          <a:no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标准</a:t>
            </a:r>
            <a:r>
              <a:rPr kumimoji="0" lang="zh-CN" altLang="en-US"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产品</a:t>
            </a:r>
            <a:r>
              <a:rPr kumimoji="0" lang="zh-CN" altLang="en-US" sz="14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mn-cs"/>
              </a:rPr>
              <a:t>，资费</a:t>
            </a:r>
            <a:r>
              <a:rPr kumimoji="0" lang="zh-CN" altLang="en-US" sz="1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标准</a:t>
            </a:r>
            <a:r>
              <a:rPr kumimoji="0" lang="zh-CN" altLang="en-US" sz="14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统一</a:t>
            </a:r>
            <a:endParaRPr kumimoji="0" lang="en-US" altLang="zh-CN"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63" name="矩形 62"/>
          <p:cNvSpPr/>
          <p:nvPr/>
        </p:nvSpPr>
        <p:spPr>
          <a:xfrm>
            <a:off x="2807465" y="2525175"/>
            <a:ext cx="1221590" cy="912747"/>
          </a:xfrm>
          <a:prstGeom prst="rect">
            <a:avLst/>
          </a:prstGeom>
          <a:no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全</a:t>
            </a:r>
            <a:r>
              <a:rPr kumimoji="0" lang="zh-CN" altLang="en-US" sz="1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网</a:t>
            </a:r>
            <a:r>
              <a:rPr kumimoji="0" lang="zh-CN" altLang="en-US"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产品</a:t>
            </a:r>
            <a:r>
              <a:rPr kumimoji="0" lang="en-US" altLang="zh-CN"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1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省内</a:t>
            </a:r>
            <a:r>
              <a:rPr kumimoji="0" lang="zh-CN" altLang="en-US"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产品</a:t>
            </a:r>
            <a:r>
              <a:rPr kumimoji="0" lang="zh-CN" altLang="en-US" sz="14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mn-cs"/>
              </a:rPr>
              <a:t>，标准</a:t>
            </a:r>
            <a:r>
              <a:rPr kumimoji="0" lang="zh-CN" altLang="en-US"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资费</a:t>
            </a:r>
            <a:r>
              <a:rPr kumimoji="0" lang="en-US" altLang="zh-CN"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省内折扣</a:t>
            </a:r>
            <a:r>
              <a:rPr kumimoji="0" lang="zh-CN" altLang="en-US" sz="14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mn-cs"/>
              </a:rPr>
              <a:t>。</a:t>
            </a:r>
            <a:endParaRPr kumimoji="0" lang="en-US" altLang="zh-CN"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64" name="矩形 63"/>
          <p:cNvSpPr/>
          <p:nvPr/>
        </p:nvSpPr>
        <p:spPr>
          <a:xfrm>
            <a:off x="4409160" y="1589867"/>
            <a:ext cx="1105326" cy="921912"/>
          </a:xfrm>
          <a:prstGeom prst="rect">
            <a:avLst/>
          </a:prstGeom>
          <a:no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mn-cs"/>
              </a:rPr>
              <a:t>通过</a:t>
            </a:r>
            <a:r>
              <a:rPr kumimoji="0" lang="en-US" altLang="zh-CN" sz="14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mn-cs"/>
              </a:rPr>
              <a:t>Jasper</a:t>
            </a:r>
            <a:r>
              <a:rPr kumimoji="0" lang="zh-CN" altLang="en-US" sz="14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mn-cs"/>
              </a:rPr>
              <a:t>对</a:t>
            </a:r>
            <a:r>
              <a:rPr kumimoji="0" lang="zh-CN" altLang="en-US"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业务进行</a:t>
            </a:r>
            <a:r>
              <a:rPr kumimoji="0" lang="zh-CN" altLang="en-US" sz="1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集中</a:t>
            </a:r>
            <a:r>
              <a:rPr kumimoji="0" lang="zh-CN" altLang="en-US" sz="14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计费</a:t>
            </a:r>
            <a:endParaRPr kumimoji="0" lang="en-US" altLang="zh-CN"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65" name="矩形 64"/>
          <p:cNvSpPr/>
          <p:nvPr/>
        </p:nvSpPr>
        <p:spPr>
          <a:xfrm>
            <a:off x="4408461" y="2527030"/>
            <a:ext cx="1106024" cy="912747"/>
          </a:xfrm>
          <a:prstGeom prst="rect">
            <a:avLst/>
          </a:prstGeom>
          <a:no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mn-cs"/>
              </a:rPr>
              <a:t>内容计费进行</a:t>
            </a:r>
            <a:r>
              <a:rPr kumimoji="0" lang="zh-CN" altLang="en-US" sz="1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一次批价</a:t>
            </a:r>
            <a:r>
              <a:rPr kumimoji="0" lang="zh-CN" altLang="en-US"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，省</a:t>
            </a:r>
            <a:r>
              <a:rPr kumimoji="0" lang="en-US" altLang="zh-CN"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BOSS</a:t>
            </a:r>
            <a:r>
              <a:rPr kumimoji="0" lang="zh-CN" altLang="en-US"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进行</a:t>
            </a:r>
            <a:r>
              <a:rPr kumimoji="0" lang="zh-CN" altLang="en-US" sz="1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二次批</a:t>
            </a:r>
            <a:r>
              <a:rPr kumimoji="0" lang="zh-CN" altLang="en-US" sz="14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价</a:t>
            </a:r>
            <a:endParaRPr kumimoji="0" lang="zh-CN" altLang="en-US" sz="11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66" name="矩形 65"/>
          <p:cNvSpPr/>
          <p:nvPr/>
        </p:nvSpPr>
        <p:spPr>
          <a:xfrm>
            <a:off x="5873714" y="1592080"/>
            <a:ext cx="1105326" cy="912747"/>
          </a:xfrm>
          <a:prstGeom prst="rect">
            <a:avLst/>
          </a:prstGeom>
          <a:no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mn-cs"/>
              </a:rPr>
              <a:t>具备</a:t>
            </a:r>
            <a:r>
              <a:rPr kumimoji="0" lang="zh-CN" altLang="en-US" sz="1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自</a:t>
            </a:r>
            <a:r>
              <a:rPr kumimoji="0" lang="zh-CN" altLang="en-US" sz="14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服务系统</a:t>
            </a:r>
            <a:endParaRPr kumimoji="0" lang="en-US" altLang="zh-CN"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67" name="矩形 66"/>
          <p:cNvSpPr/>
          <p:nvPr/>
        </p:nvSpPr>
        <p:spPr>
          <a:xfrm>
            <a:off x="5873016" y="2520079"/>
            <a:ext cx="1106024" cy="918978"/>
          </a:xfrm>
          <a:prstGeom prst="rect">
            <a:avLst/>
          </a:prstGeom>
          <a:no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mn-cs"/>
              </a:rPr>
              <a:t>目前</a:t>
            </a:r>
            <a:r>
              <a:rPr kumimoji="0" lang="zh-CN" altLang="en-US" sz="1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无完善</a:t>
            </a:r>
            <a:r>
              <a:rPr kumimoji="0" lang="zh-CN" altLang="en-US"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的自服务</a:t>
            </a:r>
            <a:r>
              <a:rPr kumimoji="0" lang="zh-CN" altLang="en-US" sz="14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mn-cs"/>
              </a:rPr>
              <a:t>平台</a:t>
            </a:r>
            <a:endParaRPr kumimoji="0" lang="en-US" altLang="zh-CN"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68" name="矩形 67"/>
          <p:cNvSpPr/>
          <p:nvPr/>
        </p:nvSpPr>
        <p:spPr>
          <a:xfrm>
            <a:off x="7437345" y="1591820"/>
            <a:ext cx="1105326" cy="935094"/>
          </a:xfrm>
          <a:prstGeom prst="rect">
            <a:avLst/>
          </a:prstGeom>
          <a:no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mn-cs"/>
              </a:rPr>
              <a:t>C-BSS</a:t>
            </a:r>
            <a:r>
              <a:rPr kumimoji="0" lang="zh-CN" altLang="en-US"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对账户进行</a:t>
            </a:r>
            <a:r>
              <a:rPr kumimoji="0" lang="zh-CN" altLang="en-US" sz="1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集中</a:t>
            </a:r>
            <a:r>
              <a:rPr kumimoji="0" lang="zh-CN" altLang="en-US" sz="14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管理</a:t>
            </a:r>
            <a:endParaRPr kumimoji="0" lang="en-US" altLang="zh-CN"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69" name="矩形 68"/>
          <p:cNvSpPr/>
          <p:nvPr/>
        </p:nvSpPr>
        <p:spPr>
          <a:xfrm>
            <a:off x="7436647" y="2519819"/>
            <a:ext cx="1106024" cy="918978"/>
          </a:xfrm>
          <a:prstGeom prst="rect">
            <a:avLst/>
          </a:prstGeom>
          <a:noFill/>
          <a:ln w="127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mn-cs"/>
              </a:rPr>
              <a:t>内容</a:t>
            </a:r>
            <a:r>
              <a:rPr kumimoji="0" lang="zh-CN" altLang="en-US"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计费与省</a:t>
            </a:r>
            <a:r>
              <a:rPr kumimoji="0" lang="en-US" altLang="zh-CN"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BOSS</a:t>
            </a:r>
            <a:r>
              <a:rPr kumimoji="0" lang="zh-CN" altLang="en-US"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对账户进行</a:t>
            </a:r>
            <a:r>
              <a:rPr kumimoji="0" lang="zh-CN" altLang="en-US" sz="1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两级</a:t>
            </a:r>
            <a:r>
              <a:rPr kumimoji="0" lang="zh-CN" altLang="en-US" sz="14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管理</a:t>
            </a:r>
            <a:endParaRPr kumimoji="0" lang="en-US" altLang="zh-CN"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70" name="圆角矩形 69"/>
          <p:cNvSpPr/>
          <p:nvPr/>
        </p:nvSpPr>
        <p:spPr bwMode="auto">
          <a:xfrm>
            <a:off x="650346" y="4515528"/>
            <a:ext cx="7892325" cy="1577657"/>
          </a:xfrm>
          <a:prstGeom prst="roundRect">
            <a:avLst>
              <a:gd name="adj" fmla="val 7635"/>
            </a:avLst>
          </a:prstGeom>
          <a:solidFill>
            <a:sysClr val="window" lastClr="FFFFFF"/>
          </a:solidFill>
          <a:ln w="38100" cap="flat" cmpd="sng" algn="ctr">
            <a:gradFill>
              <a:gsLst>
                <a:gs pos="50000">
                  <a:srgbClr val="00DFF6"/>
                </a:gs>
                <a:gs pos="100000">
                  <a:srgbClr val="002774"/>
                </a:gs>
              </a:gsLst>
              <a:lin ang="5400000" scaled="0"/>
            </a:gradFill>
            <a:prstDash val="solid"/>
          </a:ln>
          <a:effectLst/>
          <a:scene3d>
            <a:camera prst="orthographicFront"/>
            <a:lightRig rig="flat" dir="t"/>
          </a:scene3d>
          <a:sp3d contourW="19050">
            <a:bevelB w="0" h="0"/>
            <a:contourClr>
              <a:sysClr val="window" lastClr="FFFFFF"/>
            </a:contourClr>
          </a:sp3d>
        </p:spPr>
        <p:txBody>
          <a:bodyPr anchor="ctr">
            <a:sp3d/>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40005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通过</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对标</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联通支撑系统可以看出，联通已经做到前后端集中管控，而移动、电信还仍然使用链式业支系统支撑物联网业务，整个系统显得比较散而不</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齐，</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管理效率</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不</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高。分析两者差异后，</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提出对物联网业务进行集中化支撑的前提条件要进行</a:t>
            </a: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业务运营的集中化</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新举措：集中化和</a:t>
            </a:r>
            <a:r>
              <a:rPr lang="en-US" altLang="zh-CN" dirty="0" smtClean="0"/>
              <a:t>CMP</a:t>
            </a:r>
            <a:endParaRPr lang="zh-CN" altLang="en-US" dirty="0"/>
          </a:p>
        </p:txBody>
      </p:sp>
      <p:sp>
        <p:nvSpPr>
          <p:cNvPr id="9" name="矩形 8"/>
          <p:cNvSpPr/>
          <p:nvPr/>
        </p:nvSpPr>
        <p:spPr>
          <a:xfrm>
            <a:off x="425087" y="980728"/>
            <a:ext cx="8539401" cy="369332"/>
          </a:xfrm>
          <a:prstGeom prst="rect">
            <a:avLst/>
          </a:prstGeom>
        </p:spPr>
        <p:txBody>
          <a:bodyPr wrap="square">
            <a:spAutoFit/>
          </a:bodyPr>
          <a:lstStyle/>
          <a:p>
            <a:r>
              <a:rPr lang="zh-CN" altLang="en-US" b="1" dirty="0" smtClean="0">
                <a:latin typeface="+mn-ea"/>
                <a:ea typeface="+mn-ea"/>
              </a:rPr>
              <a:t>集团签</a:t>
            </a:r>
            <a:r>
              <a:rPr lang="zh-CN" altLang="en-US" b="1" dirty="0">
                <a:latin typeface="+mn-ea"/>
                <a:ea typeface="+mn-ea"/>
              </a:rPr>
              <a:t>报</a:t>
            </a:r>
            <a:r>
              <a:rPr lang="en-US" altLang="zh-CN" b="1" dirty="0">
                <a:latin typeface="+mn-ea"/>
                <a:ea typeface="+mn-ea"/>
              </a:rPr>
              <a:t>[2017]33</a:t>
            </a:r>
            <a:r>
              <a:rPr lang="zh-CN" altLang="en-US" b="1" dirty="0" smtClean="0">
                <a:latin typeface="+mn-ea"/>
                <a:ea typeface="+mn-ea"/>
              </a:rPr>
              <a:t>号：</a:t>
            </a:r>
            <a:r>
              <a:rPr lang="zh-CN" altLang="zh-CN" b="1" dirty="0"/>
              <a:t>关于推进物联网业务运营</a:t>
            </a:r>
            <a:r>
              <a:rPr lang="zh-CN" altLang="en-US" b="1" dirty="0">
                <a:latin typeface="+mn-ea"/>
              </a:rPr>
              <a:t>根据中国移动集团</a:t>
            </a:r>
            <a:r>
              <a:rPr lang="zh-CN" altLang="zh-CN" b="1" dirty="0"/>
              <a:t>集中化的</a:t>
            </a:r>
            <a:r>
              <a:rPr lang="zh-CN" altLang="zh-CN" b="1" dirty="0">
                <a:latin typeface="+mn-ea"/>
              </a:rPr>
              <a:t>请示</a:t>
            </a:r>
            <a:r>
              <a:rPr lang="en-US" altLang="zh-CN" b="1" dirty="0">
                <a:latin typeface="+mn-ea"/>
              </a:rPr>
              <a:t> </a:t>
            </a:r>
            <a:endParaRPr lang="en-US" altLang="zh-CN" b="1" dirty="0">
              <a:latin typeface="+mn-ea"/>
              <a:ea typeface="+mn-ea"/>
            </a:endParaRPr>
          </a:p>
        </p:txBody>
      </p:sp>
      <p:sp>
        <p:nvSpPr>
          <p:cNvPr id="8" name="矩形 7"/>
          <p:cNvSpPr/>
          <p:nvPr/>
        </p:nvSpPr>
        <p:spPr>
          <a:xfrm>
            <a:off x="431032" y="1707674"/>
            <a:ext cx="3518912" cy="400110"/>
          </a:xfrm>
          <a:prstGeom prst="rect">
            <a:avLst/>
          </a:prstGeom>
        </p:spPr>
        <p:txBody>
          <a:bodyPr wrap="none">
            <a:spAutoFit/>
          </a:bodyPr>
          <a:lstStyle/>
          <a:p>
            <a:r>
              <a:rPr lang="zh-CN" altLang="zh-CN" sz="2000" b="1" u="sng" dirty="0">
                <a:latin typeface="+mn-ea"/>
                <a:ea typeface="+mn-ea"/>
              </a:rPr>
              <a:t>专网运营支撑集中化方案建议</a:t>
            </a:r>
            <a:endParaRPr lang="zh-CN" altLang="zh-CN" sz="2000" u="sng" dirty="0">
              <a:latin typeface="+mn-ea"/>
              <a:ea typeface="+mn-ea"/>
            </a:endParaRPr>
          </a:p>
        </p:txBody>
      </p:sp>
      <p:sp>
        <p:nvSpPr>
          <p:cNvPr id="10" name="矩形 9"/>
          <p:cNvSpPr/>
          <p:nvPr/>
        </p:nvSpPr>
        <p:spPr>
          <a:xfrm>
            <a:off x="107504" y="2142148"/>
            <a:ext cx="4572000" cy="3754874"/>
          </a:xfrm>
          <a:prstGeom prst="rect">
            <a:avLst/>
          </a:prstGeom>
          <a:ln>
            <a:solidFill>
              <a:schemeClr val="tx1"/>
            </a:solidFill>
          </a:ln>
        </p:spPr>
        <p:txBody>
          <a:bodyPr>
            <a:spAutoFit/>
          </a:bodyPr>
          <a:lstStyle/>
          <a:p>
            <a:r>
              <a:rPr lang="zh-CN" altLang="zh-CN" sz="1400" dirty="0">
                <a:latin typeface="+mn-ea"/>
                <a:ea typeface="+mn-ea"/>
              </a:rPr>
              <a:t>（一）</a:t>
            </a:r>
            <a:r>
              <a:rPr lang="zh-CN" altLang="zh-CN" sz="1400" b="1" dirty="0">
                <a:latin typeface="+mn-ea"/>
                <a:ea typeface="+mn-ea"/>
              </a:rPr>
              <a:t>建立集中化的运营和支撑体系</a:t>
            </a:r>
            <a:r>
              <a:rPr lang="zh-CN" altLang="zh-CN" sz="1400" dirty="0">
                <a:latin typeface="+mn-ea"/>
                <a:ea typeface="+mn-ea"/>
              </a:rPr>
              <a:t>。建议对标</a:t>
            </a:r>
            <a:r>
              <a:rPr lang="en-US" altLang="zh-CN" sz="1400" dirty="0">
                <a:latin typeface="+mn-ea"/>
                <a:ea typeface="+mn-ea"/>
              </a:rPr>
              <a:t>Jasper</a:t>
            </a:r>
            <a:r>
              <a:rPr lang="zh-CN" altLang="zh-CN" sz="1400" dirty="0">
                <a:latin typeface="+mn-ea"/>
                <a:ea typeface="+mn-ea"/>
              </a:rPr>
              <a:t>平台能力，按照“人物分离”的思路，新建面向“物”的、全网集中的物联网专网</a:t>
            </a:r>
            <a:r>
              <a:rPr lang="en-US" altLang="zh-CN" sz="1400" dirty="0">
                <a:latin typeface="+mn-ea"/>
                <a:ea typeface="+mn-ea"/>
              </a:rPr>
              <a:t>CMP</a:t>
            </a:r>
            <a:r>
              <a:rPr lang="zh-CN" altLang="zh-CN" sz="1400" dirty="0">
                <a:latin typeface="+mn-ea"/>
                <a:ea typeface="+mn-ea"/>
              </a:rPr>
              <a:t>平台，将物联网专网用户的话单采集、业务受理开通、计费结算集中于物联网</a:t>
            </a:r>
            <a:r>
              <a:rPr lang="en-US" altLang="zh-CN" sz="1400" dirty="0">
                <a:latin typeface="+mn-ea"/>
                <a:ea typeface="+mn-ea"/>
              </a:rPr>
              <a:t>CMP</a:t>
            </a:r>
            <a:r>
              <a:rPr lang="zh-CN" altLang="zh-CN" sz="1400" dirty="0">
                <a:latin typeface="+mn-ea"/>
                <a:ea typeface="+mn-ea"/>
              </a:rPr>
              <a:t>平台承载，与</a:t>
            </a:r>
            <a:r>
              <a:rPr lang="en-US" altLang="zh-CN" sz="1400" dirty="0">
                <a:latin typeface="+mn-ea"/>
                <a:ea typeface="+mn-ea"/>
              </a:rPr>
              <a:t>31</a:t>
            </a:r>
            <a:r>
              <a:rPr lang="zh-CN" altLang="zh-CN" sz="1400" dirty="0">
                <a:latin typeface="+mn-ea"/>
                <a:ea typeface="+mn-ea"/>
              </a:rPr>
              <a:t>省</a:t>
            </a:r>
            <a:r>
              <a:rPr lang="en-US" altLang="zh-CN" sz="1400" dirty="0">
                <a:latin typeface="+mn-ea"/>
                <a:ea typeface="+mn-ea"/>
              </a:rPr>
              <a:t>BOSS</a:t>
            </a:r>
            <a:r>
              <a:rPr lang="zh-CN" altLang="zh-CN" sz="1400" dirty="0">
                <a:latin typeface="+mn-ea"/>
                <a:ea typeface="+mn-ea"/>
              </a:rPr>
              <a:t>分离，满足各个行业和集团客户对物联网连接能力及计费模式的不同需求。</a:t>
            </a:r>
          </a:p>
          <a:p>
            <a:r>
              <a:rPr lang="zh-CN" altLang="zh-CN" sz="1400" dirty="0">
                <a:latin typeface="+mn-ea"/>
                <a:ea typeface="+mn-ea"/>
              </a:rPr>
              <a:t>（二）</a:t>
            </a:r>
            <a:r>
              <a:rPr lang="zh-CN" altLang="zh-CN" sz="1400" b="1" dirty="0">
                <a:latin typeface="+mn-ea"/>
                <a:ea typeface="+mn-ea"/>
              </a:rPr>
              <a:t>充分发挥专业公司能力，快速响应市场需求</a:t>
            </a:r>
            <a:r>
              <a:rPr lang="zh-CN" altLang="zh-CN" sz="1400" dirty="0">
                <a:latin typeface="+mn-ea"/>
                <a:ea typeface="+mn-ea"/>
              </a:rPr>
              <a:t>。建议总部市场部负责统筹物联网业务的发展规划、目标策略、资费管理、业务流程和规范等；总部业务支撑系统负责专网支撑系统整体架构、能力和服务标准的规划，统筹指导</a:t>
            </a:r>
            <a:r>
              <a:rPr lang="en-US" altLang="zh-CN" sz="1400" dirty="0">
                <a:latin typeface="+mn-ea"/>
                <a:ea typeface="+mn-ea"/>
              </a:rPr>
              <a:t>CMP</a:t>
            </a:r>
            <a:r>
              <a:rPr lang="zh-CN" altLang="zh-CN" sz="1400" dirty="0">
                <a:latin typeface="+mn-ea"/>
                <a:ea typeface="+mn-ea"/>
              </a:rPr>
              <a:t>平台建设，组织</a:t>
            </a:r>
            <a:r>
              <a:rPr lang="en-US" altLang="zh-CN" sz="1400" dirty="0">
                <a:latin typeface="+mn-ea"/>
                <a:ea typeface="+mn-ea"/>
              </a:rPr>
              <a:t>CMP</a:t>
            </a:r>
            <a:r>
              <a:rPr lang="zh-CN" altLang="zh-CN" sz="1400" dirty="0">
                <a:latin typeface="+mn-ea"/>
                <a:ea typeface="+mn-ea"/>
              </a:rPr>
              <a:t>平台完成与</a:t>
            </a:r>
            <a:r>
              <a:rPr lang="en-US" altLang="zh-CN" sz="1400" dirty="0">
                <a:latin typeface="+mn-ea"/>
                <a:ea typeface="+mn-ea"/>
              </a:rPr>
              <a:t>PBOSS</a:t>
            </a:r>
            <a:r>
              <a:rPr lang="zh-CN" altLang="zh-CN" sz="1400" dirty="0">
                <a:latin typeface="+mn-ea"/>
                <a:ea typeface="+mn-ea"/>
              </a:rPr>
              <a:t>、内容计费、</a:t>
            </a:r>
            <a:r>
              <a:rPr lang="en-US" altLang="zh-CN" sz="1400" dirty="0">
                <a:latin typeface="+mn-ea"/>
                <a:ea typeface="+mn-ea"/>
              </a:rPr>
              <a:t>31</a:t>
            </a:r>
            <a:r>
              <a:rPr lang="zh-CN" altLang="zh-CN" sz="1400" dirty="0">
                <a:latin typeface="+mn-ea"/>
                <a:ea typeface="+mn-ea"/>
              </a:rPr>
              <a:t>省</a:t>
            </a:r>
            <a:r>
              <a:rPr lang="en-US" altLang="zh-CN" sz="1400" dirty="0">
                <a:latin typeface="+mn-ea"/>
                <a:ea typeface="+mn-ea"/>
              </a:rPr>
              <a:t>BOSS</a:t>
            </a:r>
            <a:r>
              <a:rPr lang="zh-CN" altLang="zh-CN" sz="1400" dirty="0">
                <a:latin typeface="+mn-ea"/>
                <a:ea typeface="+mn-ea"/>
              </a:rPr>
              <a:t>等网元的对接；物联网公司受总部委托，负责物联网</a:t>
            </a:r>
            <a:r>
              <a:rPr lang="en-US" altLang="zh-CN" sz="1400" dirty="0">
                <a:latin typeface="+mn-ea"/>
                <a:ea typeface="+mn-ea"/>
              </a:rPr>
              <a:t>CMP</a:t>
            </a:r>
            <a:r>
              <a:rPr lang="zh-CN" altLang="zh-CN" sz="1400" dirty="0">
                <a:latin typeface="+mn-ea"/>
                <a:ea typeface="+mn-ea"/>
              </a:rPr>
              <a:t>平台的建设及运营支撑，实现集中计费批价、灵活计费、实时诊断、生命周期管理等能力，支撑全网物联网业务拓展。各省公司主要负责物联网业务的本地营销推广和业务管理，在集中的</a:t>
            </a:r>
            <a:r>
              <a:rPr lang="en-US" altLang="zh-CN" sz="1400" dirty="0">
                <a:latin typeface="+mn-ea"/>
                <a:ea typeface="+mn-ea"/>
              </a:rPr>
              <a:t>CMP</a:t>
            </a:r>
            <a:r>
              <a:rPr lang="zh-CN" altLang="zh-CN" sz="1400" dirty="0">
                <a:latin typeface="+mn-ea"/>
                <a:ea typeface="+mn-ea"/>
              </a:rPr>
              <a:t>平台上进行客户建档和业务受理。</a:t>
            </a:r>
          </a:p>
        </p:txBody>
      </p:sp>
      <p:sp>
        <p:nvSpPr>
          <p:cNvPr id="11" name="矩形 10"/>
          <p:cNvSpPr/>
          <p:nvPr/>
        </p:nvSpPr>
        <p:spPr>
          <a:xfrm>
            <a:off x="5903640" y="1700808"/>
            <a:ext cx="1980029" cy="400110"/>
          </a:xfrm>
          <a:prstGeom prst="rect">
            <a:avLst/>
          </a:prstGeom>
        </p:spPr>
        <p:txBody>
          <a:bodyPr wrap="none">
            <a:spAutoFit/>
          </a:bodyPr>
          <a:lstStyle/>
          <a:p>
            <a:r>
              <a:rPr lang="zh-CN" altLang="en-US" sz="2000" b="1" u="sng" dirty="0" smtClean="0">
                <a:latin typeface="+mn-ea"/>
                <a:ea typeface="+mn-ea"/>
              </a:rPr>
              <a:t>下一步</a:t>
            </a:r>
            <a:r>
              <a:rPr lang="zh-CN" altLang="zh-CN" sz="2000" b="1" u="sng" dirty="0" smtClean="0">
                <a:latin typeface="+mn-ea"/>
                <a:ea typeface="+mn-ea"/>
              </a:rPr>
              <a:t>工作</a:t>
            </a:r>
            <a:r>
              <a:rPr lang="zh-CN" altLang="zh-CN" sz="2000" b="1" u="sng" dirty="0">
                <a:latin typeface="+mn-ea"/>
                <a:ea typeface="+mn-ea"/>
              </a:rPr>
              <a:t>安排</a:t>
            </a:r>
            <a:endParaRPr lang="zh-CN" altLang="zh-CN" sz="2000" u="sng" dirty="0">
              <a:latin typeface="+mn-ea"/>
              <a:ea typeface="+mn-ea"/>
            </a:endParaRPr>
          </a:p>
        </p:txBody>
      </p:sp>
      <p:sp>
        <p:nvSpPr>
          <p:cNvPr id="15" name="矩形 14"/>
          <p:cNvSpPr/>
          <p:nvPr/>
        </p:nvSpPr>
        <p:spPr>
          <a:xfrm>
            <a:off x="4823520" y="2142148"/>
            <a:ext cx="4133326" cy="3754874"/>
          </a:xfrm>
          <a:prstGeom prst="rect">
            <a:avLst/>
          </a:prstGeom>
          <a:ln>
            <a:solidFill>
              <a:schemeClr val="tx1"/>
            </a:solidFill>
          </a:ln>
        </p:spPr>
        <p:txBody>
          <a:bodyPr wrap="square">
            <a:spAutoFit/>
          </a:bodyPr>
          <a:lstStyle/>
          <a:p>
            <a:r>
              <a:rPr lang="zh-CN" altLang="zh-CN" sz="1400" dirty="0">
                <a:latin typeface="+mn-ea"/>
                <a:ea typeface="+mn-ea"/>
              </a:rPr>
              <a:t>（一）建议总部业务支撑系统部牵头，物联网公司配合，</a:t>
            </a:r>
            <a:r>
              <a:rPr lang="en-US" altLang="zh-CN" sz="1400" dirty="0">
                <a:latin typeface="+mn-ea"/>
                <a:ea typeface="+mn-ea"/>
              </a:rPr>
              <a:t>3</a:t>
            </a:r>
            <a:r>
              <a:rPr lang="zh-CN" altLang="zh-CN" sz="1400" dirty="0">
                <a:latin typeface="+mn-ea"/>
                <a:ea typeface="+mn-ea"/>
              </a:rPr>
              <a:t>月底前明确物联网专网集中</a:t>
            </a:r>
            <a:r>
              <a:rPr lang="en-US" altLang="zh-CN" sz="1400" dirty="0">
                <a:latin typeface="+mn-ea"/>
                <a:ea typeface="+mn-ea"/>
              </a:rPr>
              <a:t>CMP</a:t>
            </a:r>
            <a:r>
              <a:rPr lang="zh-CN" altLang="zh-CN" sz="1400" dirty="0">
                <a:latin typeface="+mn-ea"/>
                <a:ea typeface="+mn-ea"/>
              </a:rPr>
              <a:t>平台建设方案、新旧系统的迁移方案及过渡期支撑方案</a:t>
            </a:r>
            <a:r>
              <a:rPr lang="zh-CN" altLang="zh-CN" sz="1400" dirty="0" smtClean="0">
                <a:latin typeface="+mn-ea"/>
                <a:ea typeface="+mn-ea"/>
              </a:rPr>
              <a:t>。</a:t>
            </a:r>
            <a:endParaRPr lang="en-US" altLang="zh-CN" sz="1400" dirty="0" smtClean="0">
              <a:latin typeface="+mn-ea"/>
              <a:ea typeface="+mn-ea"/>
            </a:endParaRPr>
          </a:p>
          <a:p>
            <a:endParaRPr lang="zh-CN" altLang="zh-CN" sz="1400" dirty="0">
              <a:latin typeface="+mn-ea"/>
              <a:ea typeface="+mn-ea"/>
            </a:endParaRPr>
          </a:p>
          <a:p>
            <a:r>
              <a:rPr lang="zh-CN" altLang="zh-CN" sz="1400" dirty="0">
                <a:latin typeface="+mn-ea"/>
                <a:ea typeface="+mn-ea"/>
              </a:rPr>
              <a:t>（二）建议物联网公司牵头，</a:t>
            </a:r>
            <a:r>
              <a:rPr lang="zh-CN" altLang="zh-CN" sz="1400" b="1" dirty="0">
                <a:latin typeface="+mn-ea"/>
                <a:ea typeface="+mn-ea"/>
              </a:rPr>
              <a:t>力争</a:t>
            </a:r>
            <a:r>
              <a:rPr lang="en-US" altLang="zh-CN" sz="1400" b="1" dirty="0">
                <a:latin typeface="+mn-ea"/>
                <a:ea typeface="+mn-ea"/>
              </a:rPr>
              <a:t>2017</a:t>
            </a:r>
            <a:r>
              <a:rPr lang="zh-CN" altLang="zh-CN" sz="1400" b="1" dirty="0">
                <a:latin typeface="+mn-ea"/>
                <a:ea typeface="+mn-ea"/>
              </a:rPr>
              <a:t>年</a:t>
            </a:r>
            <a:r>
              <a:rPr lang="en-US" altLang="zh-CN" sz="1400" b="1" dirty="0">
                <a:latin typeface="+mn-ea"/>
                <a:ea typeface="+mn-ea"/>
              </a:rPr>
              <a:t>6</a:t>
            </a:r>
            <a:r>
              <a:rPr lang="zh-CN" altLang="zh-CN" sz="1400" b="1" dirty="0">
                <a:latin typeface="+mn-ea"/>
                <a:ea typeface="+mn-ea"/>
              </a:rPr>
              <a:t>月底前完成物联网专网</a:t>
            </a:r>
            <a:r>
              <a:rPr lang="en-US" altLang="zh-CN" sz="1400" b="1" dirty="0">
                <a:latin typeface="+mn-ea"/>
                <a:ea typeface="+mn-ea"/>
              </a:rPr>
              <a:t>CMP</a:t>
            </a:r>
            <a:r>
              <a:rPr lang="zh-CN" altLang="zh-CN" sz="1400" b="1" dirty="0">
                <a:latin typeface="+mn-ea"/>
                <a:ea typeface="+mn-ea"/>
              </a:rPr>
              <a:t>平台建设</a:t>
            </a:r>
            <a:r>
              <a:rPr lang="zh-CN" altLang="zh-CN" sz="1400" b="1" dirty="0" smtClean="0">
                <a:latin typeface="+mn-ea"/>
                <a:ea typeface="+mn-ea"/>
              </a:rPr>
              <a:t>。</a:t>
            </a:r>
            <a:endParaRPr lang="en-US" altLang="zh-CN" sz="1400" b="1" dirty="0" smtClean="0">
              <a:latin typeface="+mn-ea"/>
              <a:ea typeface="+mn-ea"/>
            </a:endParaRPr>
          </a:p>
          <a:p>
            <a:endParaRPr lang="zh-CN" altLang="zh-CN" sz="1400" b="1" dirty="0">
              <a:latin typeface="+mn-ea"/>
              <a:ea typeface="+mn-ea"/>
            </a:endParaRPr>
          </a:p>
          <a:p>
            <a:r>
              <a:rPr lang="zh-CN" altLang="zh-CN" sz="1400" dirty="0">
                <a:latin typeface="+mn-ea"/>
                <a:ea typeface="+mn-ea"/>
              </a:rPr>
              <a:t>（三）建议总部业务支撑系统部牵头，物联网公司配合，力争</a:t>
            </a:r>
            <a:r>
              <a:rPr lang="en-US" altLang="zh-CN" sz="1400" dirty="0">
                <a:latin typeface="+mn-ea"/>
                <a:ea typeface="+mn-ea"/>
              </a:rPr>
              <a:t>2017</a:t>
            </a:r>
            <a:r>
              <a:rPr lang="zh-CN" altLang="zh-CN" sz="1400" dirty="0">
                <a:latin typeface="+mn-ea"/>
                <a:ea typeface="+mn-ea"/>
              </a:rPr>
              <a:t>年</a:t>
            </a:r>
            <a:r>
              <a:rPr lang="en-US" altLang="zh-CN" sz="1400" dirty="0">
                <a:latin typeface="+mn-ea"/>
                <a:ea typeface="+mn-ea"/>
              </a:rPr>
              <a:t>7</a:t>
            </a:r>
            <a:r>
              <a:rPr lang="zh-CN" altLang="zh-CN" sz="1400" dirty="0">
                <a:latin typeface="+mn-ea"/>
                <a:ea typeface="+mn-ea"/>
              </a:rPr>
              <a:t>月底前</a:t>
            </a:r>
            <a:r>
              <a:rPr lang="zh-CN" altLang="zh-CN" sz="1400" b="1" dirty="0">
                <a:latin typeface="+mn-ea"/>
                <a:ea typeface="+mn-ea"/>
              </a:rPr>
              <a:t>完成与省公司</a:t>
            </a:r>
            <a:r>
              <a:rPr lang="en-US" altLang="zh-CN" sz="1400" b="1" dirty="0">
                <a:latin typeface="+mn-ea"/>
                <a:ea typeface="+mn-ea"/>
              </a:rPr>
              <a:t>ESOP</a:t>
            </a:r>
            <a:r>
              <a:rPr lang="zh-CN" altLang="zh-CN" sz="1400" b="1" dirty="0">
                <a:latin typeface="+mn-ea"/>
                <a:ea typeface="+mn-ea"/>
              </a:rPr>
              <a:t>系统的对接，具备业务承载条件</a:t>
            </a:r>
            <a:r>
              <a:rPr lang="zh-CN" altLang="zh-CN" sz="1400" dirty="0">
                <a:latin typeface="+mn-ea"/>
                <a:ea typeface="+mn-ea"/>
              </a:rPr>
              <a:t>；力争</a:t>
            </a:r>
            <a:r>
              <a:rPr lang="en-US" altLang="zh-CN" sz="1400" dirty="0">
                <a:latin typeface="+mn-ea"/>
                <a:ea typeface="+mn-ea"/>
              </a:rPr>
              <a:t>2017</a:t>
            </a:r>
            <a:r>
              <a:rPr lang="zh-CN" altLang="zh-CN" sz="1400" dirty="0">
                <a:latin typeface="+mn-ea"/>
                <a:ea typeface="+mn-ea"/>
              </a:rPr>
              <a:t>年</a:t>
            </a:r>
            <a:r>
              <a:rPr lang="en-US" altLang="zh-CN" sz="1400" dirty="0">
                <a:latin typeface="+mn-ea"/>
                <a:ea typeface="+mn-ea"/>
              </a:rPr>
              <a:t>12</a:t>
            </a:r>
            <a:r>
              <a:rPr lang="zh-CN" altLang="zh-CN" sz="1400" dirty="0">
                <a:latin typeface="+mn-ea"/>
                <a:ea typeface="+mn-ea"/>
              </a:rPr>
              <a:t>月底前对存量专网客户进行割接</a:t>
            </a:r>
            <a:r>
              <a:rPr lang="zh-CN" altLang="zh-CN" sz="1400" dirty="0" smtClean="0">
                <a:latin typeface="+mn-ea"/>
                <a:ea typeface="+mn-ea"/>
              </a:rPr>
              <a:t>。</a:t>
            </a:r>
            <a:endParaRPr lang="en-US" altLang="zh-CN" sz="1400" dirty="0" smtClean="0">
              <a:latin typeface="+mn-ea"/>
              <a:ea typeface="+mn-ea"/>
            </a:endParaRPr>
          </a:p>
          <a:p>
            <a:endParaRPr lang="en-US" altLang="zh-CN" sz="1400" dirty="0">
              <a:latin typeface="+mn-ea"/>
              <a:ea typeface="+mn-ea"/>
            </a:endParaRPr>
          </a:p>
          <a:p>
            <a:endParaRPr lang="en-US" altLang="zh-CN" sz="1400" dirty="0" smtClean="0">
              <a:latin typeface="+mn-ea"/>
              <a:ea typeface="+mn-ea"/>
            </a:endParaRPr>
          </a:p>
          <a:p>
            <a:endParaRPr lang="en-US" altLang="zh-CN" sz="1400" dirty="0">
              <a:latin typeface="+mn-ea"/>
              <a:ea typeface="+mn-ea"/>
            </a:endParaRPr>
          </a:p>
          <a:p>
            <a:r>
              <a:rPr lang="zh-CN" altLang="en-US" sz="1400" dirty="0" smtClean="0">
                <a:latin typeface="+mn-ea"/>
                <a:ea typeface="+mn-ea"/>
              </a:rPr>
              <a:t>注：</a:t>
            </a:r>
            <a:r>
              <a:rPr lang="en-US" altLang="zh-CN" sz="1400" dirty="0" smtClean="0">
                <a:latin typeface="+mn-ea"/>
                <a:ea typeface="+mn-ea"/>
              </a:rPr>
              <a:t>ESOP</a:t>
            </a:r>
            <a:r>
              <a:rPr lang="zh-CN" altLang="en-US" sz="1400" dirty="0" smtClean="0">
                <a:latin typeface="+mn-ea"/>
                <a:ea typeface="+mn-ea"/>
              </a:rPr>
              <a:t>即客户</a:t>
            </a:r>
            <a:r>
              <a:rPr lang="zh-CN" altLang="en-US" sz="1400" dirty="0">
                <a:latin typeface="+mn-ea"/>
                <a:ea typeface="+mn-ea"/>
              </a:rPr>
              <a:t>业务综合运营</a:t>
            </a:r>
            <a:r>
              <a:rPr lang="zh-CN" altLang="en-US" sz="1400" dirty="0" smtClean="0">
                <a:latin typeface="+mn-ea"/>
                <a:ea typeface="+mn-ea"/>
              </a:rPr>
              <a:t>平台</a:t>
            </a:r>
            <a:endParaRPr lang="en-US" altLang="zh-CN" sz="1400" dirty="0" smtClean="0">
              <a:latin typeface="+mn-ea"/>
              <a:ea typeface="+mn-ea"/>
            </a:endParaRPr>
          </a:p>
          <a:p>
            <a:r>
              <a:rPr lang="en-US" altLang="zh-CN" sz="1400" dirty="0" smtClean="0">
                <a:latin typeface="+mn-ea"/>
                <a:ea typeface="+mn-ea"/>
              </a:rPr>
              <a:t>       CMP</a:t>
            </a:r>
            <a:r>
              <a:rPr lang="zh-CN" altLang="en-US" sz="1400" dirty="0" smtClean="0">
                <a:latin typeface="+mn-ea"/>
                <a:ea typeface="+mn-ea"/>
              </a:rPr>
              <a:t>即系统移动平台，物联网的业务承载</a:t>
            </a:r>
            <a:endParaRPr lang="en-US" altLang="zh-CN" sz="1400" dirty="0">
              <a:latin typeface="+mn-ea"/>
              <a:ea typeface="+mn-ea"/>
            </a:endParaRPr>
          </a:p>
          <a:p>
            <a:endParaRPr lang="zh-CN" altLang="zh-CN" sz="1400" dirty="0">
              <a:latin typeface="+mn-ea"/>
              <a:ea typeface="+mn-ea"/>
            </a:endParaRPr>
          </a:p>
        </p:txBody>
      </p:sp>
      <p:sp>
        <p:nvSpPr>
          <p:cNvPr id="16" name="TextBox 15"/>
          <p:cNvSpPr txBox="1"/>
          <p:nvPr/>
        </p:nvSpPr>
        <p:spPr>
          <a:xfrm>
            <a:off x="1979712" y="6228020"/>
            <a:ext cx="5825006" cy="369332"/>
          </a:xfrm>
          <a:prstGeom prst="rect">
            <a:avLst/>
          </a:prstGeom>
          <a:noFill/>
        </p:spPr>
        <p:txBody>
          <a:bodyPr wrap="square" rtlCol="0">
            <a:spAutoFit/>
          </a:bodyPr>
          <a:lstStyle/>
          <a:p>
            <a:r>
              <a:rPr lang="zh-CN" altLang="en-US" dirty="0" smtClean="0"/>
              <a:t>本签报集团领导已审批通过，目前处于执行阶段</a:t>
            </a:r>
            <a:endParaRPr lang="zh-CN" altLang="en-US" dirty="0"/>
          </a:p>
        </p:txBody>
      </p:sp>
    </p:spTree>
    <p:extLst>
      <p:ext uri="{BB962C8B-B14F-4D97-AF65-F5344CB8AC3E}">
        <p14:creationId xmlns:p14="http://schemas.microsoft.com/office/powerpoint/2010/main" val="33030067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IoT</a:t>
            </a:r>
            <a:r>
              <a:rPr lang="zh-CN" altLang="en-US" dirty="0" smtClean="0"/>
              <a:t>调研概述</a:t>
            </a:r>
            <a:endParaRPr lang="zh-CN" altLang="en-US" dirty="0"/>
          </a:p>
        </p:txBody>
      </p:sp>
      <p:sp>
        <p:nvSpPr>
          <p:cNvPr id="3" name="灯片编号占位符 2"/>
          <p:cNvSpPr>
            <a:spLocks noGrp="1"/>
          </p:cNvSpPr>
          <p:nvPr>
            <p:ph type="sldNum" sz="quarter" idx="12"/>
          </p:nvPr>
        </p:nvSpPr>
        <p:spPr/>
        <p:txBody>
          <a:bodyPr/>
          <a:lstStyle/>
          <a:p>
            <a:fld id="{E4526BFC-E8C8-41FB-82E8-2A9C280B1B1D}" type="slidenum">
              <a:rPr lang="en-US" altLang="zh-CN" smtClean="0"/>
              <a:pPr/>
              <a:t>12</a:t>
            </a:fld>
            <a:endParaRPr lang="en-US" altLang="zh-CN" dirty="0"/>
          </a:p>
        </p:txBody>
      </p:sp>
      <p:sp>
        <p:nvSpPr>
          <p:cNvPr id="4" name="内容占位符 3"/>
          <p:cNvSpPr>
            <a:spLocks noGrp="1"/>
          </p:cNvSpPr>
          <p:nvPr>
            <p:ph sz="quarter" idx="13"/>
          </p:nvPr>
        </p:nvSpPr>
        <p:spPr/>
        <p:txBody>
          <a:bodyPr/>
          <a:lstStyle/>
          <a:p>
            <a:r>
              <a:rPr lang="en-US" altLang="zh-CN" dirty="0" smtClean="0"/>
              <a:t>2</a:t>
            </a:r>
            <a:r>
              <a:rPr dirty="0" smtClean="0"/>
              <a:t>月</a:t>
            </a:r>
            <a:r>
              <a:rPr lang="en-US" altLang="zh-CN" dirty="0" smtClean="0"/>
              <a:t>18</a:t>
            </a:r>
            <a:r>
              <a:rPr dirty="0" smtClean="0"/>
              <a:t>日，应朱波总的要求，调研各省物联网的需求并给出调研报告</a:t>
            </a:r>
            <a:endParaRPr lang="en-US" dirty="0" smtClean="0"/>
          </a:p>
          <a:p>
            <a:endParaRPr lang="en-US" altLang="zh-CN" dirty="0"/>
          </a:p>
          <a:p>
            <a:r>
              <a:rPr lang="en-US" altLang="zh-CN" dirty="0" smtClean="0"/>
              <a:t>2</a:t>
            </a:r>
            <a:r>
              <a:rPr dirty="0" smtClean="0"/>
              <a:t>月</a:t>
            </a:r>
            <a:r>
              <a:rPr lang="en-US" altLang="zh-CN" dirty="0" smtClean="0"/>
              <a:t>20</a:t>
            </a:r>
            <a:r>
              <a:rPr dirty="0" smtClean="0"/>
              <a:t>日启动各省物联网的调研，从集团，物联网基地，省公司，以及部分地市公司等多个维度进行市场调研</a:t>
            </a:r>
            <a:endParaRPr lang="en-US" dirty="0" smtClean="0"/>
          </a:p>
          <a:p>
            <a:endParaRPr lang="en-US" altLang="zh-CN" dirty="0"/>
          </a:p>
          <a:p>
            <a:r>
              <a:rPr lang="en-US" altLang="zh-CN" dirty="0" smtClean="0"/>
              <a:t>2</a:t>
            </a:r>
            <a:r>
              <a:rPr dirty="0" smtClean="0"/>
              <a:t>月</a:t>
            </a:r>
            <a:r>
              <a:rPr lang="en-US" altLang="zh-CN" dirty="0" smtClean="0"/>
              <a:t>25</a:t>
            </a:r>
            <a:r>
              <a:rPr dirty="0" smtClean="0"/>
              <a:t>日完成市场调研报告</a:t>
            </a:r>
            <a:endParaRPr lang="en-US" dirty="0" smtClean="0"/>
          </a:p>
          <a:p>
            <a:endParaRPr lang="en-US" altLang="zh-CN" dirty="0"/>
          </a:p>
          <a:p>
            <a:r>
              <a:rPr lang="en-US" altLang="zh-CN" dirty="0" smtClean="0"/>
              <a:t>3</a:t>
            </a:r>
            <a:r>
              <a:rPr dirty="0" smtClean="0"/>
              <a:t>月</a:t>
            </a:r>
            <a:r>
              <a:rPr lang="en-US" altLang="zh-CN" dirty="0" smtClean="0"/>
              <a:t>3</a:t>
            </a:r>
            <a:r>
              <a:rPr dirty="0" smtClean="0"/>
              <a:t>日讨论公司物联网发展策略</a:t>
            </a:r>
            <a:endParaRPr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移动市场需求分析</a:t>
            </a:r>
            <a:endParaRPr lang="zh-CN" altLang="en-US" dirty="0"/>
          </a:p>
        </p:txBody>
      </p:sp>
      <p:sp>
        <p:nvSpPr>
          <p:cNvPr id="3" name="灯片编号占位符 2"/>
          <p:cNvSpPr>
            <a:spLocks noGrp="1"/>
          </p:cNvSpPr>
          <p:nvPr>
            <p:ph type="sldNum" sz="quarter" idx="12"/>
          </p:nvPr>
        </p:nvSpPr>
        <p:spPr/>
        <p:txBody>
          <a:bodyPr/>
          <a:lstStyle/>
          <a:p>
            <a:fld id="{E4526BFC-E8C8-41FB-82E8-2A9C280B1B1D}" type="slidenum">
              <a:rPr lang="en-US" altLang="zh-CN" smtClean="0"/>
              <a:pPr/>
              <a:t>13</a:t>
            </a:fld>
            <a:endParaRPr lang="en-US" altLang="zh-CN" dirty="0"/>
          </a:p>
        </p:txBody>
      </p:sp>
      <p:sp>
        <p:nvSpPr>
          <p:cNvPr id="5" name="矩形 4"/>
          <p:cNvSpPr/>
          <p:nvPr/>
        </p:nvSpPr>
        <p:spPr>
          <a:xfrm>
            <a:off x="425087" y="980728"/>
            <a:ext cx="8539401" cy="923330"/>
          </a:xfrm>
          <a:prstGeom prst="rect">
            <a:avLst/>
          </a:prstGeom>
        </p:spPr>
        <p:txBody>
          <a:bodyPr wrap="square">
            <a:spAutoFit/>
          </a:bodyPr>
          <a:lstStyle/>
          <a:p>
            <a:r>
              <a:rPr lang="zh-CN" altLang="en-US" dirty="0" smtClean="0"/>
              <a:t>前期</a:t>
            </a:r>
            <a:r>
              <a:rPr lang="zh-CN" altLang="zh-CN" dirty="0" smtClean="0"/>
              <a:t>安排</a:t>
            </a:r>
            <a:r>
              <a:rPr lang="zh-CN" altLang="zh-CN" dirty="0"/>
              <a:t>各省区域销售，集团销售从集团，物联网基地，以及各省政企等三个方面进行了全面</a:t>
            </a:r>
            <a:r>
              <a:rPr lang="zh-CN" altLang="zh-CN" dirty="0" smtClean="0"/>
              <a:t>调研</a:t>
            </a:r>
            <a:r>
              <a:rPr lang="en-US" altLang="zh-CN" dirty="0"/>
              <a:t>-</a:t>
            </a:r>
            <a:r>
              <a:rPr lang="zh-CN" altLang="en-US" dirty="0" smtClean="0"/>
              <a:t>共调研超过</a:t>
            </a:r>
            <a:r>
              <a:rPr lang="en-US" altLang="zh-CN" dirty="0" smtClean="0"/>
              <a:t>20</a:t>
            </a:r>
            <a:r>
              <a:rPr lang="zh-CN" altLang="en-US" dirty="0" smtClean="0"/>
              <a:t>个重点省份和集团、基地等相关部门，移动的需求大体如下：</a:t>
            </a:r>
            <a:endParaRPr lang="en-US" altLang="zh-CN" b="1" dirty="0">
              <a:latin typeface="+mn-ea"/>
              <a:ea typeface="+mn-ea"/>
            </a:endParaRPr>
          </a:p>
        </p:txBody>
      </p:sp>
      <p:graphicFrame>
        <p:nvGraphicFramePr>
          <p:cNvPr id="6" name="表格 5"/>
          <p:cNvGraphicFramePr>
            <a:graphicFrameLocks noGrp="1"/>
          </p:cNvGraphicFramePr>
          <p:nvPr/>
        </p:nvGraphicFramePr>
        <p:xfrm>
          <a:off x="500034" y="2143116"/>
          <a:ext cx="8358246" cy="4399280"/>
        </p:xfrm>
        <a:graphic>
          <a:graphicData uri="http://schemas.openxmlformats.org/drawingml/2006/table">
            <a:tbl>
              <a:tblPr firstRow="1" bandRow="1">
                <a:tableStyleId>{5A111915-BE36-4E01-A7E5-04B1672EAD32}</a:tableStyleId>
              </a:tblPr>
              <a:tblGrid>
                <a:gridCol w="1173087"/>
                <a:gridCol w="1112929"/>
                <a:gridCol w="1714512"/>
                <a:gridCol w="1571636"/>
                <a:gridCol w="1393041"/>
                <a:gridCol w="1393041"/>
              </a:tblGrid>
              <a:tr h="370840">
                <a:tc>
                  <a:txBody>
                    <a:bodyPr/>
                    <a:lstStyle/>
                    <a:p>
                      <a:r>
                        <a:rPr lang="zh-CN" altLang="en-US" dirty="0" smtClean="0"/>
                        <a:t>调研单位</a:t>
                      </a:r>
                      <a:endParaRPr lang="zh-CN" altLang="en-US" dirty="0"/>
                    </a:p>
                  </a:txBody>
                  <a:tcPr/>
                </a:tc>
                <a:tc>
                  <a:txBody>
                    <a:bodyPr/>
                    <a:lstStyle/>
                    <a:p>
                      <a:r>
                        <a:rPr lang="zh-CN" altLang="en-US" dirty="0" smtClean="0"/>
                        <a:t>需求分类</a:t>
                      </a:r>
                      <a:endParaRPr lang="zh-CN" altLang="en-US" dirty="0"/>
                    </a:p>
                  </a:txBody>
                  <a:tcPr/>
                </a:tc>
                <a:tc>
                  <a:txBody>
                    <a:bodyPr/>
                    <a:lstStyle/>
                    <a:p>
                      <a:r>
                        <a:rPr lang="zh-CN" altLang="en-US" dirty="0" smtClean="0"/>
                        <a:t>核心需求</a:t>
                      </a:r>
                      <a:endParaRPr lang="zh-CN" altLang="en-US" dirty="0"/>
                    </a:p>
                  </a:txBody>
                  <a:tcPr/>
                </a:tc>
                <a:tc>
                  <a:txBody>
                    <a:bodyPr/>
                    <a:lstStyle/>
                    <a:p>
                      <a:r>
                        <a:rPr lang="zh-CN" altLang="en-US" dirty="0" smtClean="0"/>
                        <a:t>所需技术</a:t>
                      </a:r>
                      <a:endParaRPr lang="zh-CN" altLang="en-US" dirty="0"/>
                    </a:p>
                  </a:txBody>
                  <a:tcPr/>
                </a:tc>
                <a:tc>
                  <a:txBody>
                    <a:bodyPr/>
                    <a:lstStyle/>
                    <a:p>
                      <a:r>
                        <a:rPr lang="zh-CN" altLang="en-US" dirty="0" smtClean="0"/>
                        <a:t>竞争对手</a:t>
                      </a:r>
                      <a:endParaRPr lang="zh-CN" altLang="en-US" dirty="0"/>
                    </a:p>
                  </a:txBody>
                  <a:tcPr/>
                </a:tc>
                <a:tc>
                  <a:txBody>
                    <a:bodyPr/>
                    <a:lstStyle/>
                    <a:p>
                      <a:r>
                        <a:rPr lang="zh-CN" altLang="en-US" dirty="0" smtClean="0"/>
                        <a:t>市场规模</a:t>
                      </a:r>
                      <a:endParaRPr lang="zh-CN" altLang="en-US" dirty="0"/>
                    </a:p>
                  </a:txBody>
                  <a:tcPr/>
                </a:tc>
              </a:tr>
              <a:tr h="370840">
                <a:tc>
                  <a:txBody>
                    <a:bodyPr/>
                    <a:lstStyle/>
                    <a:p>
                      <a:r>
                        <a:rPr lang="zh-CN" altLang="en-US" dirty="0" smtClean="0"/>
                        <a:t>集团</a:t>
                      </a:r>
                      <a:endParaRPr lang="zh-CN" altLang="en-US" dirty="0"/>
                    </a:p>
                  </a:txBody>
                  <a:tcPr/>
                </a:tc>
                <a:tc>
                  <a:txBody>
                    <a:bodyPr/>
                    <a:lstStyle/>
                    <a:p>
                      <a:r>
                        <a:rPr lang="zh-CN" altLang="en-US" dirty="0" smtClean="0"/>
                        <a:t>管理需求</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370840">
                <a:tc>
                  <a:txBody>
                    <a:bodyPr/>
                    <a:lstStyle/>
                    <a:p>
                      <a:r>
                        <a:rPr lang="zh-CN" altLang="en-US" dirty="0" smtClean="0"/>
                        <a:t>物联网基地</a:t>
                      </a:r>
                      <a:endParaRPr lang="zh-CN" altLang="en-US" dirty="0"/>
                    </a:p>
                  </a:txBody>
                  <a:tcPr/>
                </a:tc>
                <a:tc>
                  <a:txBody>
                    <a:bodyPr/>
                    <a:lstStyle/>
                    <a:p>
                      <a:r>
                        <a:rPr lang="en-US" altLang="zh-CN" dirty="0" smtClean="0"/>
                        <a:t>CMP</a:t>
                      </a:r>
                      <a:endParaRPr lang="zh-CN" altLang="en-US" dirty="0"/>
                    </a:p>
                  </a:txBody>
                  <a:tcPr/>
                </a:tc>
                <a:tc>
                  <a:txBody>
                    <a:bodyPr/>
                    <a:lstStyle/>
                    <a:p>
                      <a:r>
                        <a:rPr lang="zh-CN" altLang="en-US" dirty="0" smtClean="0"/>
                        <a:t>计费和卡管理</a:t>
                      </a:r>
                      <a:endParaRPr lang="zh-CN" altLang="en-US" dirty="0"/>
                    </a:p>
                  </a:txBody>
                  <a:tcPr/>
                </a:tc>
                <a:tc>
                  <a:txBody>
                    <a:bodyPr/>
                    <a:lstStyle/>
                    <a:p>
                      <a:r>
                        <a:rPr lang="zh-CN" altLang="en-US" dirty="0" smtClean="0"/>
                        <a:t>大规模数据处理能力和灵活可定制的处理流程</a:t>
                      </a:r>
                      <a:endParaRPr lang="zh-CN" altLang="en-US" dirty="0"/>
                    </a:p>
                  </a:txBody>
                  <a:tcPr/>
                </a:tc>
                <a:tc>
                  <a:txBody>
                    <a:bodyPr/>
                    <a:lstStyle/>
                    <a:p>
                      <a:r>
                        <a:rPr lang="zh-CN" altLang="en-US" dirty="0" smtClean="0"/>
                        <a:t>华为，亚信</a:t>
                      </a:r>
                      <a:endParaRPr lang="zh-CN" altLang="en-US" dirty="0"/>
                    </a:p>
                  </a:txBody>
                  <a:tcPr/>
                </a:tc>
                <a:tc>
                  <a:txBody>
                    <a:bodyPr/>
                    <a:lstStyle/>
                    <a:p>
                      <a:r>
                        <a:rPr lang="en-US" altLang="zh-CN" dirty="0" smtClean="0"/>
                        <a:t>1.0</a:t>
                      </a:r>
                      <a:r>
                        <a:rPr lang="zh-CN" altLang="en-US" dirty="0" smtClean="0"/>
                        <a:t>亿左右的市场</a:t>
                      </a:r>
                      <a:endParaRPr lang="zh-CN" altLang="en-US" dirty="0"/>
                    </a:p>
                  </a:txBody>
                  <a:tcPr/>
                </a:tc>
              </a:tr>
              <a:tr h="370840">
                <a:tc>
                  <a:txBody>
                    <a:bodyPr/>
                    <a:lstStyle/>
                    <a:p>
                      <a:endParaRPr lang="zh-CN" altLang="en-US" dirty="0"/>
                    </a:p>
                  </a:txBody>
                  <a:tcPr/>
                </a:tc>
                <a:tc>
                  <a:txBody>
                    <a:bodyPr/>
                    <a:lstStyle/>
                    <a:p>
                      <a:r>
                        <a:rPr lang="en-US" altLang="zh-CN" dirty="0" err="1" smtClean="0"/>
                        <a:t>OneNet</a:t>
                      </a:r>
                      <a:endParaRPr lang="zh-CN" altLang="en-US" dirty="0"/>
                    </a:p>
                  </a:txBody>
                  <a:tcPr/>
                </a:tc>
                <a:tc>
                  <a:txBody>
                    <a:bodyPr/>
                    <a:lstStyle/>
                    <a:p>
                      <a:r>
                        <a:rPr lang="zh-CN" altLang="en-US" dirty="0" smtClean="0"/>
                        <a:t>能力开放平台和模组管理</a:t>
                      </a:r>
                      <a:endParaRPr lang="zh-CN" altLang="en-US" dirty="0"/>
                    </a:p>
                  </a:txBody>
                  <a:tcPr/>
                </a:tc>
                <a:tc>
                  <a:txBody>
                    <a:bodyPr/>
                    <a:lstStyle/>
                    <a:p>
                      <a:r>
                        <a:rPr lang="zh-CN" altLang="en-US" dirty="0" smtClean="0"/>
                        <a:t>安全，能力开放</a:t>
                      </a:r>
                      <a:endParaRPr lang="zh-CN" altLang="en-US" dirty="0"/>
                    </a:p>
                  </a:txBody>
                  <a:tcPr/>
                </a:tc>
                <a:tc>
                  <a:txBody>
                    <a:bodyPr/>
                    <a:lstStyle/>
                    <a:p>
                      <a:endParaRPr lang="zh-CN" altLang="en-US"/>
                    </a:p>
                  </a:txBody>
                  <a:tcPr/>
                </a:tc>
                <a:tc>
                  <a:txBody>
                    <a:bodyPr/>
                    <a:lstStyle/>
                    <a:p>
                      <a:r>
                        <a:rPr lang="en-US" altLang="zh-CN" dirty="0" smtClean="0"/>
                        <a:t>1.1</a:t>
                      </a:r>
                      <a:r>
                        <a:rPr lang="zh-CN" altLang="en-US" dirty="0" smtClean="0"/>
                        <a:t>亿预算</a:t>
                      </a:r>
                      <a:endParaRPr lang="zh-CN" altLang="en-US" dirty="0"/>
                    </a:p>
                  </a:txBody>
                  <a:tcPr/>
                </a:tc>
              </a:tr>
              <a:tr h="320040">
                <a:tc>
                  <a:txBody>
                    <a:bodyPr/>
                    <a:lstStyle/>
                    <a:p>
                      <a:r>
                        <a:rPr lang="zh-CN" altLang="en-US" dirty="0" smtClean="0"/>
                        <a:t>各省移动</a:t>
                      </a:r>
                      <a:endParaRPr lang="zh-CN" altLang="en-US" dirty="0"/>
                    </a:p>
                  </a:txBody>
                  <a:tcPr>
                    <a:lnB w="12700" cap="flat" cmpd="sng" algn="ctr">
                      <a:solidFill>
                        <a:schemeClr val="tx1"/>
                      </a:solidFill>
                      <a:prstDash val="solid"/>
                      <a:round/>
                      <a:headEnd type="none" w="med" len="med"/>
                      <a:tailEnd type="none" w="med" len="med"/>
                    </a:lnB>
                  </a:tcPr>
                </a:tc>
                <a:tc>
                  <a:txBody>
                    <a:bodyPr/>
                    <a:lstStyle/>
                    <a:p>
                      <a:r>
                        <a:rPr lang="zh-CN" altLang="en-US" dirty="0" smtClean="0"/>
                        <a:t>业务支撑</a:t>
                      </a:r>
                      <a:endParaRPr lang="zh-CN" altLang="en-US" dirty="0"/>
                    </a:p>
                  </a:txBody>
                  <a:tcPr>
                    <a:lnB w="12700" cap="flat" cmpd="sng" algn="ctr">
                      <a:solidFill>
                        <a:schemeClr val="tx1"/>
                      </a:solidFill>
                      <a:prstDash val="solid"/>
                      <a:round/>
                      <a:headEnd type="none" w="med" len="med"/>
                      <a:tailEnd type="none" w="med" len="med"/>
                    </a:lnB>
                  </a:tcPr>
                </a:tc>
                <a:tc>
                  <a:txBody>
                    <a:bodyPr/>
                    <a:lstStyle/>
                    <a:p>
                      <a:r>
                        <a:rPr lang="zh-CN" altLang="en-US" dirty="0" smtClean="0"/>
                        <a:t>终端管理，配置管理，行卡管理，安全监控</a:t>
                      </a:r>
                      <a:endParaRPr lang="zh-CN" altLang="en-US" dirty="0"/>
                    </a:p>
                  </a:txBody>
                  <a:tcPr>
                    <a:lnB w="12700" cap="flat" cmpd="sng" algn="ctr">
                      <a:solidFill>
                        <a:schemeClr val="tx1"/>
                      </a:solidFill>
                      <a:prstDash val="solid"/>
                      <a:round/>
                      <a:headEnd type="none" w="med" len="med"/>
                      <a:tailEnd type="none" w="med" len="med"/>
                    </a:lnB>
                  </a:tcPr>
                </a:tc>
                <a:tc>
                  <a:txBody>
                    <a:bodyPr/>
                    <a:lstStyle/>
                    <a:p>
                      <a:r>
                        <a:rPr lang="zh-CN" altLang="en-US" dirty="0" smtClean="0"/>
                        <a:t>安全管理，终端监控</a:t>
                      </a:r>
                      <a:endParaRPr lang="zh-CN" altLang="en-US" dirty="0"/>
                    </a:p>
                  </a:txBody>
                  <a:tcPr>
                    <a:lnB w="12700" cap="flat" cmpd="sng" algn="ctr">
                      <a:solidFill>
                        <a:schemeClr val="tx1"/>
                      </a:solidFill>
                      <a:prstDash val="solid"/>
                      <a:round/>
                      <a:headEnd type="none" w="med" len="med"/>
                      <a:tailEnd type="none" w="med" len="med"/>
                    </a:lnB>
                  </a:tcPr>
                </a:tc>
                <a:tc>
                  <a:txBody>
                    <a:bodyPr/>
                    <a:lstStyle/>
                    <a:p>
                      <a:r>
                        <a:rPr lang="zh-CN" altLang="en-US" dirty="0" smtClean="0"/>
                        <a:t>月亮传奇，物联网基地，杭研</a:t>
                      </a:r>
                      <a:endParaRPr lang="zh-CN" altLang="en-US" dirty="0"/>
                    </a:p>
                  </a:txBody>
                  <a:tcPr>
                    <a:lnB w="12700" cap="flat" cmpd="sng" algn="ctr">
                      <a:solidFill>
                        <a:schemeClr val="tx1"/>
                      </a:solidFill>
                      <a:prstDash val="solid"/>
                      <a:round/>
                      <a:headEnd type="none" w="med" len="med"/>
                      <a:tailEnd type="none" w="med" len="med"/>
                    </a:lnB>
                  </a:tcPr>
                </a:tc>
                <a:tc>
                  <a:txBody>
                    <a:bodyPr/>
                    <a:lstStyle/>
                    <a:p>
                      <a:r>
                        <a:rPr lang="en-US" altLang="zh-CN" dirty="0" smtClean="0"/>
                        <a:t>6000</a:t>
                      </a:r>
                      <a:r>
                        <a:rPr lang="zh-CN" altLang="en-US" dirty="0" smtClean="0"/>
                        <a:t>万左右的市场规模</a:t>
                      </a:r>
                      <a:endParaRPr lang="en-US" altLang="zh-CN" dirty="0" smtClean="0"/>
                    </a:p>
                  </a:txBody>
                  <a:tcPr>
                    <a:lnB w="12700" cap="flat" cmpd="sng" algn="ctr">
                      <a:solidFill>
                        <a:schemeClr val="tx1"/>
                      </a:solidFill>
                      <a:prstDash val="solid"/>
                      <a:round/>
                      <a:headEnd type="none" w="med" len="med"/>
                      <a:tailEnd type="none" w="med" len="med"/>
                    </a:lnB>
                  </a:tcPr>
                </a:tc>
              </a:tr>
              <a:tr h="320040">
                <a:tc>
                  <a:txBody>
                    <a:bodyPr/>
                    <a:lstStyle/>
                    <a:p>
                      <a:endParaRPr lang="zh-CN" altLang="en-US" dirty="0"/>
                    </a:p>
                  </a:txBody>
                  <a:tcPr>
                    <a:lnT w="12700" cap="flat" cmpd="sng" algn="ctr">
                      <a:solidFill>
                        <a:schemeClr val="tx1"/>
                      </a:solidFill>
                      <a:prstDash val="solid"/>
                      <a:round/>
                      <a:headEnd type="none" w="med" len="med"/>
                      <a:tailEnd type="none" w="med" len="med"/>
                    </a:lnT>
                  </a:tcPr>
                </a:tc>
                <a:tc>
                  <a:txBody>
                    <a:bodyPr/>
                    <a:lstStyle/>
                    <a:p>
                      <a:r>
                        <a:rPr lang="zh-CN" altLang="en-US" dirty="0" smtClean="0"/>
                        <a:t>行业应用解决方案</a:t>
                      </a:r>
                      <a:endParaRPr lang="zh-CN" altLang="en-US" dirty="0"/>
                    </a:p>
                  </a:txBody>
                  <a:tcPr>
                    <a:lnT w="12700" cap="flat" cmpd="sng" algn="ctr">
                      <a:solidFill>
                        <a:schemeClr val="tx1"/>
                      </a:solidFill>
                      <a:prstDash val="solid"/>
                      <a:round/>
                      <a:headEnd type="none" w="med" len="med"/>
                      <a:tailEnd type="none" w="med" len="med"/>
                    </a:lnT>
                  </a:tcPr>
                </a:tc>
                <a:tc>
                  <a:txBody>
                    <a:bodyPr/>
                    <a:lstStyle/>
                    <a:p>
                      <a:endParaRPr lang="zh-CN" altLang="en-US"/>
                    </a:p>
                  </a:txBody>
                  <a:tcPr>
                    <a:lnT w="12700" cap="flat" cmpd="sng" algn="ctr">
                      <a:solidFill>
                        <a:schemeClr val="tx1"/>
                      </a:solidFill>
                      <a:prstDash val="solid"/>
                      <a:round/>
                      <a:headEnd type="none" w="med" len="med"/>
                      <a:tailEnd type="none" w="med" len="med"/>
                    </a:lnT>
                  </a:tcPr>
                </a:tc>
                <a:tc>
                  <a:txBody>
                    <a:bodyPr/>
                    <a:lstStyle/>
                    <a:p>
                      <a:endParaRPr lang="zh-CN" altLang="en-US"/>
                    </a:p>
                  </a:txBody>
                  <a:tcPr>
                    <a:lnT w="12700" cap="flat" cmpd="sng" algn="ctr">
                      <a:solidFill>
                        <a:schemeClr val="tx1"/>
                      </a:solidFill>
                      <a:prstDash val="solid"/>
                      <a:round/>
                      <a:headEnd type="none" w="med" len="med"/>
                      <a:tailEnd type="none" w="med" len="med"/>
                    </a:lnT>
                  </a:tcPr>
                </a:tc>
                <a:tc>
                  <a:txBody>
                    <a:bodyPr/>
                    <a:lstStyle/>
                    <a:p>
                      <a:endParaRPr lang="zh-CN" altLang="en-US" dirty="0"/>
                    </a:p>
                  </a:txBody>
                  <a:tcPr>
                    <a:lnT w="12700" cap="flat" cmpd="sng" algn="ctr">
                      <a:solidFill>
                        <a:schemeClr val="tx1"/>
                      </a:solidFill>
                      <a:prstDash val="solid"/>
                      <a:round/>
                      <a:headEnd type="none" w="med" len="med"/>
                      <a:tailEnd type="none" w="med" len="med"/>
                    </a:lnT>
                  </a:tcPr>
                </a:tc>
                <a:tc>
                  <a:txBody>
                    <a:bodyPr/>
                    <a:lstStyle/>
                    <a:p>
                      <a:endParaRPr lang="zh-CN" altLang="en-US" dirty="0"/>
                    </a:p>
                  </a:txBody>
                  <a:tcPr>
                    <a:lnT w="12700" cap="flat" cmpd="sng" algn="ctr">
                      <a:solidFill>
                        <a:schemeClr val="tx1"/>
                      </a:solidFill>
                      <a:prstDash val="solid"/>
                      <a:round/>
                      <a:headEnd type="none" w="med" len="med"/>
                      <a:tailEnd type="none" w="med" len="med"/>
                    </a:lnT>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56" y="0"/>
            <a:ext cx="6858000" cy="838200"/>
          </a:xfrm>
        </p:spPr>
        <p:txBody>
          <a:bodyPr/>
          <a:lstStyle/>
          <a:p>
            <a:r>
              <a:rPr lang="zh-CN" altLang="en-US" dirty="0" smtClean="0">
                <a:latin typeface="Microsoft YaHei"/>
                <a:ea typeface="Microsoft YaHei"/>
                <a:cs typeface="Microsoft YaHei"/>
              </a:rPr>
              <a:t>移动</a:t>
            </a:r>
            <a:r>
              <a:rPr lang="zh-CN" altLang="en-US" dirty="0">
                <a:latin typeface="Microsoft YaHei"/>
                <a:ea typeface="Microsoft YaHei"/>
                <a:cs typeface="Microsoft YaHei"/>
              </a:rPr>
              <a:t>物联网平台体系</a:t>
            </a:r>
            <a:r>
              <a:rPr lang="en-US" altLang="zh-CN" dirty="0">
                <a:latin typeface="Microsoft YaHei"/>
                <a:ea typeface="Microsoft YaHei"/>
                <a:cs typeface="Microsoft YaHei"/>
              </a:rPr>
              <a:t> </a:t>
            </a:r>
            <a:r>
              <a:rPr lang="en-US" altLang="zh-CN" dirty="0" smtClean="0">
                <a:latin typeface="Microsoft YaHei"/>
                <a:ea typeface="Microsoft YaHei"/>
                <a:cs typeface="Microsoft YaHei"/>
              </a:rPr>
              <a:t/>
            </a:r>
            <a:br>
              <a:rPr lang="en-US" altLang="zh-CN" dirty="0" smtClean="0">
                <a:latin typeface="Microsoft YaHei"/>
                <a:ea typeface="Microsoft YaHei"/>
                <a:cs typeface="Microsoft YaHei"/>
              </a:rPr>
            </a:br>
            <a:r>
              <a:rPr lang="en-US" altLang="zh-CN" dirty="0">
                <a:latin typeface="Microsoft YaHei"/>
                <a:ea typeface="Microsoft YaHei"/>
                <a:cs typeface="Microsoft YaHei"/>
              </a:rPr>
              <a:t> </a:t>
            </a:r>
            <a:r>
              <a:rPr lang="en-US" altLang="zh-CN" dirty="0" smtClean="0">
                <a:latin typeface="Microsoft YaHei"/>
                <a:ea typeface="Microsoft YaHei"/>
                <a:cs typeface="Microsoft YaHei"/>
              </a:rPr>
              <a:t>         VS  </a:t>
            </a:r>
            <a:r>
              <a:rPr lang="zh-CN" altLang="en-US" dirty="0">
                <a:latin typeface="Microsoft YaHei"/>
                <a:ea typeface="Microsoft YaHei"/>
                <a:cs typeface="Microsoft YaHei"/>
              </a:rPr>
              <a:t>中国移动</a:t>
            </a:r>
            <a:r>
              <a:rPr lang="en-US" altLang="zh-CN" dirty="0" err="1" smtClean="0">
                <a:latin typeface="Microsoft YaHei"/>
                <a:ea typeface="Microsoft YaHei"/>
                <a:cs typeface="Microsoft YaHei"/>
              </a:rPr>
              <a:t>OneNet</a:t>
            </a:r>
            <a:endParaRPr lang="zh-CN" altLang="en-US" dirty="0"/>
          </a:p>
        </p:txBody>
      </p:sp>
      <p:sp>
        <p:nvSpPr>
          <p:cNvPr id="3" name="灯片编号占位符 2"/>
          <p:cNvSpPr>
            <a:spLocks noGrp="1"/>
          </p:cNvSpPr>
          <p:nvPr>
            <p:ph type="sldNum" sz="quarter" idx="12"/>
          </p:nvPr>
        </p:nvSpPr>
        <p:spPr/>
        <p:txBody>
          <a:bodyPr/>
          <a:lstStyle/>
          <a:p>
            <a:fld id="{E4526BFC-E8C8-41FB-82E8-2A9C280B1B1D}" type="slidenum">
              <a:rPr lang="en-US" altLang="zh-CN" smtClean="0"/>
              <a:pPr/>
              <a:t>14</a:t>
            </a:fld>
            <a:endParaRPr lang="en-US" altLang="zh-CN" dirty="0"/>
          </a:p>
        </p:txBody>
      </p:sp>
      <p:grpSp>
        <p:nvGrpSpPr>
          <p:cNvPr id="5" name="组合 45"/>
          <p:cNvGrpSpPr/>
          <p:nvPr/>
        </p:nvGrpSpPr>
        <p:grpSpPr>
          <a:xfrm>
            <a:off x="330200" y="1094566"/>
            <a:ext cx="8490272" cy="1830378"/>
            <a:chOff x="330200" y="507848"/>
            <a:chExt cx="11936170" cy="2031323"/>
          </a:xfrm>
        </p:grpSpPr>
        <p:sp>
          <p:nvSpPr>
            <p:cNvPr id="43" name="TextBox 42"/>
            <p:cNvSpPr txBox="1"/>
            <p:nvPr/>
          </p:nvSpPr>
          <p:spPr>
            <a:xfrm>
              <a:off x="7846770" y="507848"/>
              <a:ext cx="4419600" cy="203132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gn="l" rtl="0" latinLnBrk="1" hangingPunct="0">
                <a:buFont typeface="Wingdings" pitchFamily="2" charset="2"/>
                <a:buChar char="n"/>
              </a:pPr>
              <a:r>
                <a:rPr lang="zh-CN" altLang="en-US" sz="1400" dirty="0">
                  <a:solidFill>
                    <a:srgbClr val="000000"/>
                  </a:solidFill>
                  <a:latin typeface="微软雅黑" pitchFamily="34" charset="-122"/>
                  <a:ea typeface="微软雅黑" pitchFamily="34" charset="-122"/>
                </a:rPr>
                <a:t>中国移动</a:t>
              </a:r>
              <a:r>
                <a:rPr lang="en-US" altLang="zh-CN" sz="1400" dirty="0" err="1">
                  <a:solidFill>
                    <a:srgbClr val="000000"/>
                  </a:solidFill>
                  <a:latin typeface="微软雅黑" pitchFamily="34" charset="-122"/>
                  <a:ea typeface="微软雅黑" pitchFamily="34" charset="-122"/>
                </a:rPr>
                <a:t>OneNet</a:t>
              </a:r>
              <a:r>
                <a:rPr lang="zh-CN" altLang="en-US" sz="1400" dirty="0">
                  <a:solidFill>
                    <a:srgbClr val="000000"/>
                  </a:solidFill>
                  <a:latin typeface="微软雅黑" pitchFamily="34" charset="-122"/>
                  <a:ea typeface="微软雅黑" pitchFamily="34" charset="-122"/>
                </a:rPr>
                <a:t>努力打造成从连接</a:t>
              </a:r>
              <a:r>
                <a:rPr lang="en-US" altLang="zh-CN" sz="1400" dirty="0" err="1">
                  <a:solidFill>
                    <a:srgbClr val="000000"/>
                  </a:solidFill>
                  <a:latin typeface="微软雅黑" pitchFamily="34" charset="-122"/>
                  <a:ea typeface="微软雅黑" pitchFamily="34" charset="-122"/>
                </a:rPr>
                <a:t>IaaS</a:t>
              </a:r>
              <a:r>
                <a:rPr lang="zh-CN" altLang="en-US" sz="1400" dirty="0">
                  <a:solidFill>
                    <a:srgbClr val="000000"/>
                  </a:solidFill>
                  <a:latin typeface="微软雅黑" pitchFamily="34" charset="-122"/>
                  <a:ea typeface="微软雅黑" pitchFamily="34" charset="-122"/>
                </a:rPr>
                <a:t>、应用开发</a:t>
              </a:r>
              <a:r>
                <a:rPr lang="en-US" altLang="zh-CN" sz="1400" dirty="0" err="1">
                  <a:solidFill>
                    <a:srgbClr val="000000"/>
                  </a:solidFill>
                  <a:latin typeface="微软雅黑" pitchFamily="34" charset="-122"/>
                  <a:ea typeface="微软雅黑" pitchFamily="34" charset="-122"/>
                </a:rPr>
                <a:t>PaaS</a:t>
              </a:r>
              <a:r>
                <a:rPr lang="zh-CN" altLang="en-US" sz="1400" dirty="0">
                  <a:solidFill>
                    <a:srgbClr val="000000"/>
                  </a:solidFill>
                  <a:latin typeface="微软雅黑" pitchFamily="34" charset="-122"/>
                  <a:ea typeface="微软雅黑" pitchFamily="34" charset="-122"/>
                </a:rPr>
                <a:t>到上层数据分析</a:t>
              </a:r>
              <a:r>
                <a:rPr lang="en-US" altLang="zh-CN" sz="1400" dirty="0" err="1">
                  <a:solidFill>
                    <a:srgbClr val="000000"/>
                  </a:solidFill>
                  <a:latin typeface="微软雅黑" pitchFamily="34" charset="-122"/>
                  <a:ea typeface="微软雅黑" pitchFamily="34" charset="-122"/>
                </a:rPr>
                <a:t>SaaS</a:t>
              </a:r>
              <a:r>
                <a:rPr lang="zh-CN" altLang="en-US" sz="1400" dirty="0">
                  <a:solidFill>
                    <a:srgbClr val="000000"/>
                  </a:solidFill>
                  <a:latin typeface="微软雅黑" pitchFamily="34" charset="-122"/>
                  <a:ea typeface="微软雅黑" pitchFamily="34" charset="-122"/>
                </a:rPr>
                <a:t>全面而完备的</a:t>
              </a:r>
              <a:r>
                <a:rPr lang="en-US" altLang="zh-CN" sz="1400" dirty="0" err="1">
                  <a:solidFill>
                    <a:srgbClr val="000000"/>
                  </a:solidFill>
                  <a:latin typeface="微软雅黑" pitchFamily="34" charset="-122"/>
                  <a:ea typeface="微软雅黑" pitchFamily="34" charset="-122"/>
                </a:rPr>
                <a:t>IoT</a:t>
              </a:r>
              <a:r>
                <a:rPr lang="zh-CN" altLang="en-US" sz="1400" dirty="0">
                  <a:solidFill>
                    <a:srgbClr val="000000"/>
                  </a:solidFill>
                  <a:latin typeface="微软雅黑" pitchFamily="34" charset="-122"/>
                  <a:ea typeface="微软雅黑" pitchFamily="34" charset="-122"/>
                </a:rPr>
                <a:t>云</a:t>
              </a:r>
              <a:r>
                <a:rPr lang="zh-CN" altLang="en-US" sz="1400" dirty="0" smtClean="0">
                  <a:solidFill>
                    <a:srgbClr val="000000"/>
                  </a:solidFill>
                  <a:latin typeface="微软雅黑" pitchFamily="34" charset="-122"/>
                  <a:ea typeface="微软雅黑" pitchFamily="34" charset="-122"/>
                </a:rPr>
                <a:t>。</a:t>
              </a:r>
              <a:endParaRPr lang="en-US" altLang="zh-CN" sz="1400" dirty="0" smtClean="0">
                <a:solidFill>
                  <a:srgbClr val="000000"/>
                </a:solidFill>
                <a:latin typeface="微软雅黑" pitchFamily="34" charset="-122"/>
                <a:ea typeface="微软雅黑" pitchFamily="34" charset="-122"/>
              </a:endParaRPr>
            </a:p>
            <a:p>
              <a:pPr marL="285750" indent="-285750" algn="l" rtl="0" latinLnBrk="1" hangingPunct="0">
                <a:buFont typeface="Wingdings" pitchFamily="2" charset="2"/>
                <a:buChar char="n"/>
              </a:pPr>
              <a:r>
                <a:rPr lang="en-US" altLang="zh-CN" sz="1400" dirty="0" err="1" smtClean="0">
                  <a:solidFill>
                    <a:srgbClr val="000000"/>
                  </a:solidFill>
                  <a:latin typeface="微软雅黑" pitchFamily="34" charset="-122"/>
                  <a:ea typeface="微软雅黑" pitchFamily="34" charset="-122"/>
                </a:rPr>
                <a:t>OneNet</a:t>
              </a:r>
              <a:r>
                <a:rPr lang="zh-CN" altLang="en-US" sz="1400" dirty="0">
                  <a:solidFill>
                    <a:srgbClr val="000000"/>
                  </a:solidFill>
                  <a:latin typeface="微软雅黑" pitchFamily="34" charset="-122"/>
                  <a:ea typeface="微软雅黑" pitchFamily="34" charset="-122"/>
                </a:rPr>
                <a:t>平台一方面通过适配各种网络和协议支持各类传感器和智能硬件的快速接入和大数据服务，另一方面通过</a:t>
              </a:r>
              <a:r>
                <a:rPr lang="en-US" altLang="zh-CN" sz="1400" dirty="0">
                  <a:solidFill>
                    <a:srgbClr val="000000"/>
                  </a:solidFill>
                  <a:latin typeface="微软雅黑" pitchFamily="34" charset="-122"/>
                  <a:ea typeface="微软雅黑" pitchFamily="34" charset="-122"/>
                </a:rPr>
                <a:t>API</a:t>
              </a:r>
              <a:r>
                <a:rPr lang="zh-CN" altLang="en-US" sz="1400" dirty="0">
                  <a:solidFill>
                    <a:srgbClr val="000000"/>
                  </a:solidFill>
                  <a:latin typeface="微软雅黑" pitchFamily="34" charset="-122"/>
                  <a:ea typeface="微软雅黑" pitchFamily="34" charset="-122"/>
                </a:rPr>
                <a:t>和应用模板支持各类智能硬件和行业应用的开发，能够降低各类物联网应用开发和部署成本，满足物联网领域设备连接、协议适配、数据存储、数据安全、大数据分析等平台级服务需求。</a:t>
              </a:r>
              <a:endParaRPr kumimoji="0" lang="zh-CN" altLang="en-US" sz="140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44" name="TextBox 43"/>
            <p:cNvSpPr txBox="1"/>
            <p:nvPr/>
          </p:nvSpPr>
          <p:spPr>
            <a:xfrm>
              <a:off x="330200" y="621252"/>
              <a:ext cx="6781800" cy="1058850"/>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gn="l" rtl="0" latinLnBrk="1" hangingPunct="0">
                <a:buFont typeface="Wingdings" pitchFamily="2" charset="2"/>
                <a:buChar char="n"/>
              </a:pPr>
              <a:r>
                <a:rPr lang="zh-CN" altLang="en-US" sz="1400" dirty="0" smtClean="0">
                  <a:solidFill>
                    <a:srgbClr val="000000"/>
                  </a:solidFill>
                  <a:latin typeface="华文细黑" pitchFamily="2" charset="-122"/>
                  <a:ea typeface="华文细黑" pitchFamily="2" charset="-122"/>
                </a:rPr>
                <a:t>物</a:t>
              </a:r>
              <a:r>
                <a:rPr lang="zh-CN" altLang="en-US" sz="1400" dirty="0">
                  <a:solidFill>
                    <a:srgbClr val="000000"/>
                  </a:solidFill>
                  <a:latin typeface="微软雅黑" pitchFamily="34" charset="-122"/>
                  <a:ea typeface="微软雅黑" pitchFamily="34" charset="-122"/>
                </a:rPr>
                <a:t>联网平台按照逻辑关系从下层到上层提供四大功能：</a:t>
              </a:r>
              <a:endParaRPr lang="en-US" altLang="zh-CN" sz="1400" dirty="0">
                <a:solidFill>
                  <a:srgbClr val="000000"/>
                </a:solidFill>
                <a:latin typeface="微软雅黑" pitchFamily="34" charset="-122"/>
                <a:ea typeface="微软雅黑" pitchFamily="34" charset="-122"/>
              </a:endParaRPr>
            </a:p>
            <a:p>
              <a:pPr algn="l" rtl="0" latinLnBrk="1" hangingPunct="0"/>
              <a:r>
                <a:rPr lang="zh-CN" altLang="en-US" sz="1400" dirty="0">
                  <a:solidFill>
                    <a:srgbClr val="000000"/>
                  </a:solidFill>
                  <a:latin typeface="微软雅黑" pitchFamily="34" charset="-122"/>
                  <a:ea typeface="微软雅黑" pitchFamily="34" charset="-122"/>
                </a:rPr>
                <a:t>终端</a:t>
              </a:r>
              <a:r>
                <a:rPr lang="zh-CN" altLang="en-US" sz="1400" dirty="0" smtClean="0">
                  <a:solidFill>
                    <a:srgbClr val="000000"/>
                  </a:solidFill>
                  <a:latin typeface="微软雅黑" pitchFamily="34" charset="-122"/>
                  <a:ea typeface="微软雅黑" pitchFamily="34" charset="-122"/>
                </a:rPr>
                <a:t>管理</a:t>
              </a:r>
              <a:r>
                <a:rPr lang="en-US" altLang="zh-CN" sz="1400" dirty="0" smtClean="0">
                  <a:solidFill>
                    <a:srgbClr val="000000"/>
                  </a:solidFill>
                  <a:latin typeface="微软雅黑" pitchFamily="34" charset="-122"/>
                  <a:ea typeface="微软雅黑" pitchFamily="34" charset="-122"/>
                </a:rPr>
                <a:t>(Device Management)</a:t>
              </a:r>
              <a:r>
                <a:rPr lang="zh-CN" altLang="en-US" sz="1400" dirty="0" smtClean="0">
                  <a:solidFill>
                    <a:srgbClr val="000000"/>
                  </a:solidFill>
                  <a:latin typeface="微软雅黑" pitchFamily="34" charset="-122"/>
                  <a:ea typeface="微软雅黑" pitchFamily="34" charset="-122"/>
                </a:rPr>
                <a:t>，连接</a:t>
              </a:r>
              <a:r>
                <a:rPr lang="zh-CN" altLang="en-US" sz="1400" dirty="0">
                  <a:solidFill>
                    <a:srgbClr val="000000"/>
                  </a:solidFill>
                  <a:latin typeface="微软雅黑" pitchFamily="34" charset="-122"/>
                  <a:ea typeface="微软雅黑" pitchFamily="34" charset="-122"/>
                </a:rPr>
                <a:t>管理（</a:t>
              </a:r>
              <a:r>
                <a:rPr lang="en-US" altLang="zh-CN" sz="1400" dirty="0">
                  <a:solidFill>
                    <a:srgbClr val="000000"/>
                  </a:solidFill>
                  <a:latin typeface="微软雅黑" pitchFamily="34" charset="-122"/>
                  <a:ea typeface="微软雅黑" pitchFamily="34" charset="-122"/>
                </a:rPr>
                <a:t>Connectivity Management</a:t>
              </a:r>
              <a:r>
                <a:rPr lang="zh-CN" altLang="en-US" sz="1400" dirty="0">
                  <a:solidFill>
                    <a:srgbClr val="000000"/>
                  </a:solidFill>
                  <a:latin typeface="微软雅黑" pitchFamily="34" charset="-122"/>
                  <a:ea typeface="微软雅黑" pitchFamily="34" charset="-122"/>
                </a:rPr>
                <a:t>）</a:t>
              </a:r>
              <a:r>
                <a:rPr lang="zh-CN" altLang="en-US" sz="1400" dirty="0" smtClean="0">
                  <a:solidFill>
                    <a:srgbClr val="000000"/>
                  </a:solidFill>
                  <a:latin typeface="微软雅黑" pitchFamily="34" charset="-122"/>
                  <a:ea typeface="微软雅黑" pitchFamily="34" charset="-122"/>
                </a:rPr>
                <a:t>、应用</a:t>
              </a:r>
              <a:r>
                <a:rPr lang="zh-CN" altLang="en-US" sz="1400" dirty="0">
                  <a:solidFill>
                    <a:srgbClr val="000000"/>
                  </a:solidFill>
                  <a:latin typeface="微软雅黑" pitchFamily="34" charset="-122"/>
                  <a:ea typeface="微软雅黑" pitchFamily="34" charset="-122"/>
                </a:rPr>
                <a:t>支持（</a:t>
              </a:r>
              <a:r>
                <a:rPr lang="en-US" altLang="zh-CN" sz="1400" dirty="0">
                  <a:solidFill>
                    <a:srgbClr val="000000"/>
                  </a:solidFill>
                  <a:latin typeface="微软雅黑" pitchFamily="34" charset="-122"/>
                  <a:ea typeface="微软雅黑" pitchFamily="34" charset="-122"/>
                </a:rPr>
                <a:t>Application Enablement</a:t>
              </a:r>
              <a:r>
                <a:rPr lang="zh-CN" altLang="en-US" sz="1400" dirty="0">
                  <a:solidFill>
                    <a:srgbClr val="000000"/>
                  </a:solidFill>
                  <a:latin typeface="微软雅黑" pitchFamily="34" charset="-122"/>
                  <a:ea typeface="微软雅黑" pitchFamily="34" charset="-122"/>
                </a:rPr>
                <a:t>）、业务分析（</a:t>
              </a:r>
              <a:r>
                <a:rPr lang="en-US" altLang="zh-CN" sz="1400" dirty="0" err="1">
                  <a:solidFill>
                    <a:srgbClr val="000000"/>
                  </a:solidFill>
                  <a:latin typeface="微软雅黑" pitchFamily="34" charset="-122"/>
                  <a:ea typeface="微软雅黑" pitchFamily="34" charset="-122"/>
                </a:rPr>
                <a:t>BusinessAnalytics</a:t>
              </a:r>
              <a:r>
                <a:rPr lang="zh-CN" altLang="en-US" sz="1400" dirty="0" smtClean="0">
                  <a:solidFill>
                    <a:srgbClr val="000000"/>
                  </a:solidFill>
                  <a:latin typeface="微软雅黑" pitchFamily="34" charset="-122"/>
                  <a:ea typeface="微软雅黑" pitchFamily="34" charset="-122"/>
                </a:rPr>
                <a:t>）</a:t>
              </a:r>
              <a:r>
                <a:rPr lang="zh-CN" altLang="en-US" sz="1400" dirty="0">
                  <a:solidFill>
                    <a:srgbClr val="000000"/>
                  </a:solidFill>
                  <a:latin typeface="微软雅黑" pitchFamily="34" charset="-122"/>
                  <a:ea typeface="微软雅黑" pitchFamily="34" charset="-122"/>
                </a:rPr>
                <a:t>。</a:t>
              </a: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13" y="2348881"/>
            <a:ext cx="5036443"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3792810"/>
            <a:ext cx="373380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79512" y="4437112"/>
            <a:ext cx="3168352" cy="1477328"/>
          </a:xfrm>
          <a:prstGeom prst="rect">
            <a:avLst/>
          </a:prstGeom>
          <a:noFill/>
          <a:ln w="28575">
            <a:solidFill>
              <a:srgbClr val="FF0000"/>
            </a:solidFill>
          </a:ln>
        </p:spPr>
        <p:txBody>
          <a:bodyPr wrap="square" rtlCol="0">
            <a:spAutoFit/>
          </a:bodyPr>
          <a:lstStyle/>
          <a:p>
            <a:endParaRPr lang="en-US" altLang="zh-CN" dirty="0" smtClean="0"/>
          </a:p>
          <a:p>
            <a:endParaRPr lang="en-US" altLang="zh-CN" dirty="0"/>
          </a:p>
          <a:p>
            <a:endParaRPr lang="en-US" altLang="zh-CN" dirty="0" smtClean="0"/>
          </a:p>
          <a:p>
            <a:endParaRPr lang="en-US" altLang="zh-CN" dirty="0"/>
          </a:p>
          <a:p>
            <a:endParaRPr lang="zh-CN" altLang="en-US" dirty="0"/>
          </a:p>
        </p:txBody>
      </p:sp>
      <p:sp>
        <p:nvSpPr>
          <p:cNvPr id="50" name="上弧形箭头 49"/>
          <p:cNvSpPr/>
          <p:nvPr/>
        </p:nvSpPr>
        <p:spPr>
          <a:xfrm>
            <a:off x="2409056" y="3390230"/>
            <a:ext cx="4611216" cy="1046882"/>
          </a:xfrm>
          <a:prstGeom prst="curvedDownArrow">
            <a:avLst/>
          </a:prstGeom>
          <a:noFill/>
          <a:ln w="25400" cap="flat">
            <a:solidFill>
              <a:srgbClr val="FF000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FF0000"/>
              </a:solidFill>
              <a:effectLst/>
              <a:uFillTx/>
              <a:latin typeface="Calibri"/>
              <a:ea typeface="Calibri"/>
              <a:cs typeface="Calibri"/>
              <a:sym typeface="Calibri"/>
            </a:endParaRPr>
          </a:p>
        </p:txBody>
      </p:sp>
      <p:sp>
        <p:nvSpPr>
          <p:cNvPr id="51" name="TextBox 50"/>
          <p:cNvSpPr txBox="1"/>
          <p:nvPr/>
        </p:nvSpPr>
        <p:spPr>
          <a:xfrm>
            <a:off x="4211960" y="3501008"/>
            <a:ext cx="1041400"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kumimoji="0" lang="en-US" altLang="zh-CN" sz="1400" b="1" i="0" u="none" strike="noStrike" cap="none" spc="0" normalizeH="0" baseline="0" dirty="0" smtClean="0">
                <a:ln>
                  <a:noFill/>
                </a:ln>
                <a:solidFill>
                  <a:srgbClr val="FF0000"/>
                </a:solidFill>
                <a:effectLst/>
                <a:uFillTx/>
                <a:latin typeface="微软雅黑" pitchFamily="34" charset="-122"/>
                <a:ea typeface="微软雅黑" pitchFamily="34" charset="-122"/>
                <a:sym typeface="Calibri"/>
              </a:rPr>
              <a:t>DMP+AEP</a:t>
            </a:r>
            <a:endParaRPr kumimoji="0" lang="zh-CN" altLang="en-US" sz="1400" b="1" i="0" u="none" strike="noStrike" cap="none" spc="0" normalizeH="0" baseline="0" dirty="0">
              <a:ln>
                <a:noFill/>
              </a:ln>
              <a:solidFill>
                <a:srgbClr val="FF0000"/>
              </a:solidFill>
              <a:effectLst/>
              <a:uFillTx/>
              <a:latin typeface="微软雅黑" pitchFamily="34" charset="-122"/>
              <a:ea typeface="微软雅黑" pitchFamily="34" charset="-122"/>
              <a:sym typeface="Calibri"/>
            </a:endParaRPr>
          </a:p>
        </p:txBody>
      </p:sp>
      <p:sp>
        <p:nvSpPr>
          <p:cNvPr id="52" name="TextBox 51"/>
          <p:cNvSpPr txBox="1"/>
          <p:nvPr/>
        </p:nvSpPr>
        <p:spPr>
          <a:xfrm>
            <a:off x="1475656" y="4962656"/>
            <a:ext cx="1423164" cy="3385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lang="en-US" altLang="zh-CN" sz="1600" b="1" dirty="0" err="1" smtClean="0">
                <a:solidFill>
                  <a:srgbClr val="FF0000"/>
                </a:solidFill>
                <a:latin typeface="+mn-ea"/>
                <a:ea typeface="+mn-ea"/>
              </a:rPr>
              <a:t>OneNET</a:t>
            </a:r>
            <a:endParaRPr kumimoji="0" lang="zh-CN" altLang="en-US" sz="1600" b="1" i="0" u="none" strike="noStrike" cap="none" spc="0" normalizeH="0" baseline="0" dirty="0">
              <a:ln>
                <a:noFill/>
              </a:ln>
              <a:solidFill>
                <a:srgbClr val="FF0000"/>
              </a:solidFill>
              <a:effectLst/>
              <a:uFillTx/>
              <a:latin typeface="+mn-ea"/>
              <a:ea typeface="+mn-ea"/>
              <a:sym typeface="Calibri"/>
            </a:endParaRPr>
          </a:p>
        </p:txBody>
      </p:sp>
    </p:spTree>
    <p:extLst>
      <p:ext uri="{BB962C8B-B14F-4D97-AF65-F5344CB8AC3E}">
        <p14:creationId xmlns:p14="http://schemas.microsoft.com/office/powerpoint/2010/main" val="32981625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496" y="0"/>
            <a:ext cx="6858000" cy="838200"/>
          </a:xfrm>
        </p:spPr>
        <p:txBody>
          <a:bodyPr/>
          <a:lstStyle/>
          <a:p>
            <a:r>
              <a:rPr lang="zh-CN" altLang="en-US" dirty="0" smtClean="0"/>
              <a:t>基地：</a:t>
            </a:r>
            <a:r>
              <a:rPr lang="en-US" altLang="zh-CN" dirty="0" smtClean="0"/>
              <a:t>CMP</a:t>
            </a:r>
            <a:r>
              <a:rPr lang="zh-CN" altLang="en-US" dirty="0" smtClean="0"/>
              <a:t>平台分析</a:t>
            </a:r>
            <a:endParaRPr lang="zh-CN" altLang="en-US" dirty="0"/>
          </a:p>
        </p:txBody>
      </p:sp>
      <p:sp>
        <p:nvSpPr>
          <p:cNvPr id="3" name="灯片编号占位符 2"/>
          <p:cNvSpPr>
            <a:spLocks noGrp="1"/>
          </p:cNvSpPr>
          <p:nvPr>
            <p:ph type="sldNum" sz="quarter" idx="12"/>
          </p:nvPr>
        </p:nvSpPr>
        <p:spPr/>
        <p:txBody>
          <a:bodyPr/>
          <a:lstStyle/>
          <a:p>
            <a:fld id="{E4526BFC-E8C8-41FB-82E8-2A9C280B1B1D}" type="slidenum">
              <a:rPr lang="en-US" altLang="zh-CN" smtClean="0"/>
              <a:pPr/>
              <a:t>15</a:t>
            </a:fld>
            <a:endParaRPr lang="en-US" altLang="zh-CN" dirty="0"/>
          </a:p>
        </p:txBody>
      </p:sp>
      <p:sp>
        <p:nvSpPr>
          <p:cNvPr id="5" name="矩形 4"/>
          <p:cNvSpPr/>
          <p:nvPr/>
        </p:nvSpPr>
        <p:spPr>
          <a:xfrm>
            <a:off x="2843808" y="1098722"/>
            <a:ext cx="3002867" cy="242046"/>
          </a:xfrm>
          <a:prstGeom prst="rect">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algn="ctr" defTabSz="889000">
              <a:spcBef>
                <a:spcPct val="0"/>
              </a:spcBef>
              <a:spcAft>
                <a:spcPct val="35000"/>
              </a:spcAft>
            </a:pPr>
            <a:r>
              <a:rPr lang="zh-CN" altLang="en-US" sz="1400" b="1" kern="1200" dirty="0" smtClean="0">
                <a:solidFill>
                  <a:schemeClr val="lt1"/>
                </a:solidFill>
                <a:latin typeface="微软雅黑" pitchFamily="34" charset="-122"/>
                <a:ea typeface="微软雅黑" pitchFamily="34" charset="-122"/>
              </a:rPr>
              <a:t>物</a:t>
            </a:r>
            <a:r>
              <a:rPr lang="zh-CN" altLang="en-US" sz="1400" b="1" kern="1200" dirty="0">
                <a:solidFill>
                  <a:schemeClr val="lt1"/>
                </a:solidFill>
                <a:latin typeface="微软雅黑" pitchFamily="34" charset="-122"/>
                <a:ea typeface="微软雅黑" pitchFamily="34" charset="-122"/>
              </a:rPr>
              <a:t>联网</a:t>
            </a:r>
            <a:r>
              <a:rPr lang="en-US" altLang="zh-CN" sz="1400" b="1" kern="1200" dirty="0">
                <a:solidFill>
                  <a:schemeClr val="lt1"/>
                </a:solidFill>
                <a:latin typeface="微软雅黑" pitchFamily="34" charset="-122"/>
                <a:ea typeface="微软雅黑" pitchFamily="34" charset="-122"/>
              </a:rPr>
              <a:t>CMP</a:t>
            </a:r>
            <a:r>
              <a:rPr lang="zh-CN" altLang="en-US" sz="1400" b="1" kern="1200" dirty="0" smtClean="0">
                <a:solidFill>
                  <a:schemeClr val="lt1"/>
                </a:solidFill>
                <a:latin typeface="微软雅黑" pitchFamily="34" charset="-122"/>
                <a:ea typeface="微软雅黑" pitchFamily="34" charset="-122"/>
              </a:rPr>
              <a:t>平台</a:t>
            </a:r>
            <a:endParaRPr lang="zh-CN" altLang="en-US" sz="1400" b="1" kern="1200" dirty="0">
              <a:solidFill>
                <a:schemeClr val="lt1"/>
              </a:solidFill>
              <a:latin typeface="微软雅黑" pitchFamily="34" charset="-122"/>
              <a:ea typeface="微软雅黑" pitchFamily="34" charset="-122"/>
            </a:endParaRPr>
          </a:p>
        </p:txBody>
      </p:sp>
      <p:grpSp>
        <p:nvGrpSpPr>
          <p:cNvPr id="33" name="组合 37"/>
          <p:cNvGrpSpPr/>
          <p:nvPr/>
        </p:nvGrpSpPr>
        <p:grpSpPr>
          <a:xfrm>
            <a:off x="539552" y="1679867"/>
            <a:ext cx="1477001" cy="964393"/>
            <a:chOff x="70663" y="1679867"/>
            <a:chExt cx="1857374" cy="964393"/>
          </a:xfrm>
        </p:grpSpPr>
        <p:sp>
          <p:nvSpPr>
            <p:cNvPr id="6" name="任意多边形 5"/>
            <p:cNvSpPr/>
            <p:nvPr/>
          </p:nvSpPr>
          <p:spPr>
            <a:xfrm>
              <a:off x="70663" y="1679867"/>
              <a:ext cx="1857374" cy="288000"/>
            </a:xfrm>
            <a:custGeom>
              <a:avLst/>
              <a:gdLst>
                <a:gd name="connsiteX0" fmla="*/ 0 w 1857374"/>
                <a:gd name="connsiteY0" fmla="*/ 0 h 576000"/>
                <a:gd name="connsiteX1" fmla="*/ 1857374 w 1857374"/>
                <a:gd name="connsiteY1" fmla="*/ 0 h 576000"/>
                <a:gd name="connsiteX2" fmla="*/ 1857374 w 1857374"/>
                <a:gd name="connsiteY2" fmla="*/ 576000 h 576000"/>
                <a:gd name="connsiteX3" fmla="*/ 0 w 1857374"/>
                <a:gd name="connsiteY3" fmla="*/ 576000 h 576000"/>
                <a:gd name="connsiteX4" fmla="*/ 0 w 1857374"/>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576000">
                  <a:moveTo>
                    <a:pt x="0" y="0"/>
                  </a:moveTo>
                  <a:lnTo>
                    <a:pt x="1857374" y="0"/>
                  </a:lnTo>
                  <a:lnTo>
                    <a:pt x="1857374" y="576000"/>
                  </a:lnTo>
                  <a:lnTo>
                    <a:pt x="0" y="576000"/>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CN" altLang="en-US" sz="1400" b="1" kern="1200" dirty="0">
                  <a:latin typeface="微软雅黑" pitchFamily="34" charset="-122"/>
                  <a:ea typeface="微软雅黑" pitchFamily="34" charset="-122"/>
                </a:rPr>
                <a:t>门户</a:t>
              </a:r>
            </a:p>
          </p:txBody>
        </p:sp>
        <p:sp>
          <p:nvSpPr>
            <p:cNvPr id="7" name="任意多边形 6"/>
            <p:cNvSpPr/>
            <p:nvPr/>
          </p:nvSpPr>
          <p:spPr>
            <a:xfrm>
              <a:off x="70663" y="1967867"/>
              <a:ext cx="1857374" cy="676393"/>
            </a:xfrm>
            <a:custGeom>
              <a:avLst/>
              <a:gdLst>
                <a:gd name="connsiteX0" fmla="*/ 0 w 1857374"/>
                <a:gd name="connsiteY0" fmla="*/ 0 h 2195999"/>
                <a:gd name="connsiteX1" fmla="*/ 1857374 w 1857374"/>
                <a:gd name="connsiteY1" fmla="*/ 0 h 2195999"/>
                <a:gd name="connsiteX2" fmla="*/ 1857374 w 1857374"/>
                <a:gd name="connsiteY2" fmla="*/ 2195999 h 2195999"/>
                <a:gd name="connsiteX3" fmla="*/ 0 w 1857374"/>
                <a:gd name="connsiteY3" fmla="*/ 2195999 h 2195999"/>
                <a:gd name="connsiteX4" fmla="*/ 0 w 1857374"/>
                <a:gd name="connsiteY4" fmla="*/ 0 h 2195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2195999">
                  <a:moveTo>
                    <a:pt x="0" y="0"/>
                  </a:moveTo>
                  <a:lnTo>
                    <a:pt x="1857374" y="0"/>
                  </a:lnTo>
                  <a:lnTo>
                    <a:pt x="1857374" y="2195999"/>
                  </a:lnTo>
                  <a:lnTo>
                    <a:pt x="0" y="2195999"/>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defTabSz="711200">
                <a:lnSpc>
                  <a:spcPct val="90000"/>
                </a:lnSpc>
                <a:spcBef>
                  <a:spcPct val="0"/>
                </a:spcBef>
                <a:spcAft>
                  <a:spcPct val="15000"/>
                </a:spcAft>
                <a:buChar char="••"/>
              </a:pPr>
              <a:r>
                <a:rPr lang="zh-CN" altLang="en-US" sz="1200" b="0" kern="1200" dirty="0" smtClean="0">
                  <a:latin typeface="微软雅黑" pitchFamily="34" charset="-122"/>
                  <a:ea typeface="微软雅黑" pitchFamily="34" charset="-122"/>
                </a:rPr>
                <a:t>个人门户</a:t>
              </a:r>
              <a:endParaRPr lang="en-US" altLang="zh-CN" sz="1200" b="0" kern="1200" dirty="0" smtClean="0">
                <a:latin typeface="微软雅黑" pitchFamily="34" charset="-122"/>
                <a:ea typeface="微软雅黑" pitchFamily="34" charset="-122"/>
              </a:endParaRPr>
            </a:p>
            <a:p>
              <a:pPr marL="171450" lvl="1" indent="-171450" defTabSz="711200">
                <a:lnSpc>
                  <a:spcPct val="90000"/>
                </a:lnSpc>
                <a:spcBef>
                  <a:spcPct val="0"/>
                </a:spcBef>
                <a:spcAft>
                  <a:spcPct val="15000"/>
                </a:spcAft>
                <a:buChar char="••"/>
              </a:pPr>
              <a:r>
                <a:rPr lang="zh-CN" altLang="en-US" sz="1200" kern="1200" dirty="0" smtClean="0">
                  <a:latin typeface="微软雅黑" pitchFamily="34" charset="-122"/>
                  <a:ea typeface="微软雅黑" pitchFamily="34" charset="-122"/>
                </a:rPr>
                <a:t>企业门户</a:t>
              </a:r>
              <a:endParaRPr lang="en-US" altLang="zh-CN" sz="1200" kern="1200" dirty="0" smtClean="0">
                <a:latin typeface="微软雅黑" pitchFamily="34" charset="-122"/>
                <a:ea typeface="微软雅黑" pitchFamily="34" charset="-122"/>
              </a:endParaRPr>
            </a:p>
            <a:p>
              <a:pPr marL="171450" lvl="1" indent="-171450" defTabSz="711200">
                <a:lnSpc>
                  <a:spcPct val="90000"/>
                </a:lnSpc>
                <a:spcBef>
                  <a:spcPct val="0"/>
                </a:spcBef>
                <a:spcAft>
                  <a:spcPct val="15000"/>
                </a:spcAft>
                <a:buChar char="••"/>
              </a:pPr>
              <a:r>
                <a:rPr lang="zh-CN" altLang="en-US" sz="1200" b="0" kern="1200" dirty="0" smtClean="0">
                  <a:latin typeface="微软雅黑" pitchFamily="34" charset="-122"/>
                  <a:ea typeface="微软雅黑" pitchFamily="34" charset="-122"/>
                </a:rPr>
                <a:t>运营商门户</a:t>
              </a:r>
              <a:endParaRPr lang="en-US" altLang="zh-CN" sz="1200" b="0" kern="1200" dirty="0" smtClean="0">
                <a:latin typeface="微软雅黑" pitchFamily="34" charset="-122"/>
                <a:ea typeface="微软雅黑" pitchFamily="34" charset="-122"/>
              </a:endParaRPr>
            </a:p>
            <a:p>
              <a:pPr marL="171450" lvl="1" indent="-171450" defTabSz="711200">
                <a:lnSpc>
                  <a:spcPct val="90000"/>
                </a:lnSpc>
                <a:spcBef>
                  <a:spcPct val="0"/>
                </a:spcBef>
                <a:spcAft>
                  <a:spcPct val="15000"/>
                </a:spcAft>
                <a:buChar char="••"/>
              </a:pPr>
              <a:endParaRPr lang="en-US" altLang="zh-CN" sz="1600" b="0" kern="1200" dirty="0" smtClean="0">
                <a:latin typeface="微软雅黑" pitchFamily="34" charset="-122"/>
                <a:ea typeface="微软雅黑" pitchFamily="34" charset="-122"/>
              </a:endParaRPr>
            </a:p>
          </p:txBody>
        </p:sp>
      </p:grpSp>
      <p:grpSp>
        <p:nvGrpSpPr>
          <p:cNvPr id="34" name="组合 38"/>
          <p:cNvGrpSpPr/>
          <p:nvPr/>
        </p:nvGrpSpPr>
        <p:grpSpPr>
          <a:xfrm>
            <a:off x="2447946" y="1679867"/>
            <a:ext cx="1619998" cy="964393"/>
            <a:chOff x="2163731" y="1679867"/>
            <a:chExt cx="1857374" cy="964393"/>
          </a:xfrm>
        </p:grpSpPr>
        <p:sp>
          <p:nvSpPr>
            <p:cNvPr id="8" name="任意多边形 7"/>
            <p:cNvSpPr/>
            <p:nvPr/>
          </p:nvSpPr>
          <p:spPr>
            <a:xfrm>
              <a:off x="2163731" y="1679867"/>
              <a:ext cx="1857374" cy="288000"/>
            </a:xfrm>
            <a:custGeom>
              <a:avLst/>
              <a:gdLst>
                <a:gd name="connsiteX0" fmla="*/ 0 w 1857374"/>
                <a:gd name="connsiteY0" fmla="*/ 0 h 576000"/>
                <a:gd name="connsiteX1" fmla="*/ 1857374 w 1857374"/>
                <a:gd name="connsiteY1" fmla="*/ 0 h 576000"/>
                <a:gd name="connsiteX2" fmla="*/ 1857374 w 1857374"/>
                <a:gd name="connsiteY2" fmla="*/ 576000 h 576000"/>
                <a:gd name="connsiteX3" fmla="*/ 0 w 1857374"/>
                <a:gd name="connsiteY3" fmla="*/ 576000 h 576000"/>
                <a:gd name="connsiteX4" fmla="*/ 0 w 1857374"/>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576000">
                  <a:moveTo>
                    <a:pt x="0" y="0"/>
                  </a:moveTo>
                  <a:lnTo>
                    <a:pt x="1857374" y="0"/>
                  </a:lnTo>
                  <a:lnTo>
                    <a:pt x="1857374" y="576000"/>
                  </a:lnTo>
                  <a:lnTo>
                    <a:pt x="0" y="576000"/>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algn="ctr" defTabSz="889000">
                <a:lnSpc>
                  <a:spcPct val="90000"/>
                </a:lnSpc>
                <a:spcBef>
                  <a:spcPct val="0"/>
                </a:spcBef>
                <a:spcAft>
                  <a:spcPct val="35000"/>
                </a:spcAft>
              </a:pPr>
              <a:r>
                <a:rPr lang="en-US" altLang="zh-CN" sz="1400" b="1" kern="1200" dirty="0" smtClean="0">
                  <a:latin typeface="微软雅黑" pitchFamily="34" charset="-122"/>
                  <a:ea typeface="微软雅黑" pitchFamily="34" charset="-122"/>
                </a:rPr>
                <a:t>CRM</a:t>
              </a:r>
              <a:r>
                <a:rPr lang="zh-CN" altLang="en-US" sz="1400" b="1" kern="1200" dirty="0" smtClean="0">
                  <a:latin typeface="微软雅黑" pitchFamily="34" charset="-122"/>
                  <a:ea typeface="微软雅黑" pitchFamily="34" charset="-122"/>
                </a:rPr>
                <a:t>域</a:t>
              </a:r>
              <a:endParaRPr lang="zh-CN" altLang="en-US" sz="1400" b="1" kern="1200" dirty="0">
                <a:latin typeface="微软雅黑" pitchFamily="34" charset="-122"/>
                <a:ea typeface="微软雅黑" pitchFamily="34" charset="-122"/>
              </a:endParaRPr>
            </a:p>
          </p:txBody>
        </p:sp>
        <p:sp>
          <p:nvSpPr>
            <p:cNvPr id="9" name="任意多边形 8"/>
            <p:cNvSpPr/>
            <p:nvPr/>
          </p:nvSpPr>
          <p:spPr>
            <a:xfrm>
              <a:off x="2163731" y="1967867"/>
              <a:ext cx="1857374" cy="676393"/>
            </a:xfrm>
            <a:custGeom>
              <a:avLst/>
              <a:gdLst>
                <a:gd name="connsiteX0" fmla="*/ 0 w 1857374"/>
                <a:gd name="connsiteY0" fmla="*/ 0 h 2195999"/>
                <a:gd name="connsiteX1" fmla="*/ 1857374 w 1857374"/>
                <a:gd name="connsiteY1" fmla="*/ 0 h 2195999"/>
                <a:gd name="connsiteX2" fmla="*/ 1857374 w 1857374"/>
                <a:gd name="connsiteY2" fmla="*/ 2195999 h 2195999"/>
                <a:gd name="connsiteX3" fmla="*/ 0 w 1857374"/>
                <a:gd name="connsiteY3" fmla="*/ 2195999 h 2195999"/>
                <a:gd name="connsiteX4" fmla="*/ 0 w 1857374"/>
                <a:gd name="connsiteY4" fmla="*/ 0 h 2195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2195999">
                  <a:moveTo>
                    <a:pt x="0" y="0"/>
                  </a:moveTo>
                  <a:lnTo>
                    <a:pt x="1857374" y="0"/>
                  </a:lnTo>
                  <a:lnTo>
                    <a:pt x="1857374" y="2195999"/>
                  </a:lnTo>
                  <a:lnTo>
                    <a:pt x="0" y="2195999"/>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200" kern="1200" dirty="0">
                  <a:latin typeface="微软雅黑" pitchFamily="34" charset="-122"/>
                  <a:ea typeface="微软雅黑" pitchFamily="34" charset="-122"/>
                </a:rPr>
                <a:t>客户</a:t>
              </a:r>
              <a:r>
                <a:rPr lang="en-US" altLang="zh-CN" sz="1200" kern="1200" dirty="0">
                  <a:latin typeface="微软雅黑" pitchFamily="34" charset="-122"/>
                  <a:ea typeface="微软雅黑" pitchFamily="34" charset="-122"/>
                </a:rPr>
                <a:t>/</a:t>
              </a:r>
              <a:r>
                <a:rPr lang="zh-CN" altLang="en-US" sz="1200" kern="1200" dirty="0">
                  <a:latin typeface="微软雅黑" pitchFamily="34" charset="-122"/>
                  <a:ea typeface="微软雅黑" pitchFamily="34" charset="-122"/>
                </a:rPr>
                <a:t>产品订单</a:t>
              </a:r>
              <a:endParaRPr lang="en-US" altLang="zh-CN" sz="1200" kern="1200" dirty="0">
                <a:latin typeface="微软雅黑" pitchFamily="34" charset="-122"/>
                <a:ea typeface="微软雅黑" pitchFamily="34" charset="-122"/>
              </a:endParaRPr>
            </a:p>
            <a:p>
              <a:pPr marL="171450" lvl="1" indent="-171450" algn="l" defTabSz="711200">
                <a:lnSpc>
                  <a:spcPct val="90000"/>
                </a:lnSpc>
                <a:spcBef>
                  <a:spcPct val="0"/>
                </a:spcBef>
                <a:spcAft>
                  <a:spcPct val="15000"/>
                </a:spcAft>
                <a:buChar char="••"/>
              </a:pPr>
              <a:r>
                <a:rPr lang="zh-CN" altLang="en-US" sz="1200" kern="1200" dirty="0">
                  <a:latin typeface="微软雅黑" pitchFamily="34" charset="-122"/>
                  <a:ea typeface="微软雅黑" pitchFamily="34" charset="-122"/>
                </a:rPr>
                <a:t>资源</a:t>
              </a:r>
              <a:endParaRPr lang="en-US" altLang="zh-CN" sz="1200" kern="1200" dirty="0">
                <a:latin typeface="微软雅黑" pitchFamily="34" charset="-122"/>
                <a:ea typeface="微软雅黑" pitchFamily="34" charset="-122"/>
              </a:endParaRPr>
            </a:p>
            <a:p>
              <a:pPr marL="171450" lvl="1" indent="-171450" algn="l" defTabSz="711200">
                <a:lnSpc>
                  <a:spcPct val="90000"/>
                </a:lnSpc>
                <a:spcBef>
                  <a:spcPct val="0"/>
                </a:spcBef>
                <a:spcAft>
                  <a:spcPct val="15000"/>
                </a:spcAft>
                <a:buChar char="••"/>
              </a:pPr>
              <a:r>
                <a:rPr lang="zh-CN" altLang="en-US" sz="1200" kern="1200" dirty="0">
                  <a:latin typeface="微软雅黑" pitchFamily="34" charset="-122"/>
                  <a:ea typeface="微软雅黑" pitchFamily="34" charset="-122"/>
                </a:rPr>
                <a:t>客户服务</a:t>
              </a:r>
              <a:endParaRPr lang="en-US" altLang="zh-CN" sz="1200" kern="1200" dirty="0">
                <a:latin typeface="微软雅黑" pitchFamily="34" charset="-122"/>
                <a:ea typeface="微软雅黑" pitchFamily="34" charset="-122"/>
              </a:endParaRPr>
            </a:p>
          </p:txBody>
        </p:sp>
      </p:grpSp>
      <p:grpSp>
        <p:nvGrpSpPr>
          <p:cNvPr id="35" name="组合 39"/>
          <p:cNvGrpSpPr/>
          <p:nvPr/>
        </p:nvGrpSpPr>
        <p:grpSpPr>
          <a:xfrm>
            <a:off x="4547073" y="1688267"/>
            <a:ext cx="1609103" cy="955993"/>
            <a:chOff x="4454213" y="1688267"/>
            <a:chExt cx="1857374" cy="955993"/>
          </a:xfrm>
        </p:grpSpPr>
        <p:sp>
          <p:nvSpPr>
            <p:cNvPr id="10" name="任意多边形 9"/>
            <p:cNvSpPr/>
            <p:nvPr/>
          </p:nvSpPr>
          <p:spPr>
            <a:xfrm>
              <a:off x="4454213" y="1688267"/>
              <a:ext cx="1857374" cy="288000"/>
            </a:xfrm>
            <a:custGeom>
              <a:avLst/>
              <a:gdLst>
                <a:gd name="connsiteX0" fmla="*/ 0 w 1857374"/>
                <a:gd name="connsiteY0" fmla="*/ 0 h 576000"/>
                <a:gd name="connsiteX1" fmla="*/ 1857374 w 1857374"/>
                <a:gd name="connsiteY1" fmla="*/ 0 h 576000"/>
                <a:gd name="connsiteX2" fmla="*/ 1857374 w 1857374"/>
                <a:gd name="connsiteY2" fmla="*/ 576000 h 576000"/>
                <a:gd name="connsiteX3" fmla="*/ 0 w 1857374"/>
                <a:gd name="connsiteY3" fmla="*/ 576000 h 576000"/>
                <a:gd name="connsiteX4" fmla="*/ 0 w 1857374"/>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576000">
                  <a:moveTo>
                    <a:pt x="0" y="0"/>
                  </a:moveTo>
                  <a:lnTo>
                    <a:pt x="1857374" y="0"/>
                  </a:lnTo>
                  <a:lnTo>
                    <a:pt x="1857374" y="576000"/>
                  </a:lnTo>
                  <a:lnTo>
                    <a:pt x="0" y="576000"/>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algn="ctr" defTabSz="889000">
                <a:lnSpc>
                  <a:spcPct val="90000"/>
                </a:lnSpc>
                <a:spcBef>
                  <a:spcPct val="0"/>
                </a:spcBef>
                <a:spcAft>
                  <a:spcPct val="35000"/>
                </a:spcAft>
              </a:pPr>
              <a:r>
                <a:rPr lang="en-US" altLang="zh-CN" sz="1400" b="1" kern="1200" dirty="0">
                  <a:latin typeface="微软雅黑" pitchFamily="34" charset="-122"/>
                  <a:ea typeface="微软雅黑" pitchFamily="34" charset="-122"/>
                </a:rPr>
                <a:t>BOSS</a:t>
              </a:r>
              <a:r>
                <a:rPr lang="zh-CN" altLang="en-US" sz="1400" b="1" kern="1200" dirty="0">
                  <a:latin typeface="微软雅黑" pitchFamily="34" charset="-122"/>
                  <a:ea typeface="微软雅黑" pitchFamily="34" charset="-122"/>
                </a:rPr>
                <a:t>支撑域</a:t>
              </a:r>
            </a:p>
          </p:txBody>
        </p:sp>
        <p:sp>
          <p:nvSpPr>
            <p:cNvPr id="11" name="任意多边形 10"/>
            <p:cNvSpPr/>
            <p:nvPr/>
          </p:nvSpPr>
          <p:spPr>
            <a:xfrm>
              <a:off x="4454213" y="1976267"/>
              <a:ext cx="1857374" cy="667993"/>
            </a:xfrm>
            <a:custGeom>
              <a:avLst/>
              <a:gdLst>
                <a:gd name="connsiteX0" fmla="*/ 0 w 1857374"/>
                <a:gd name="connsiteY0" fmla="*/ 0 h 2195999"/>
                <a:gd name="connsiteX1" fmla="*/ 1857374 w 1857374"/>
                <a:gd name="connsiteY1" fmla="*/ 0 h 2195999"/>
                <a:gd name="connsiteX2" fmla="*/ 1857374 w 1857374"/>
                <a:gd name="connsiteY2" fmla="*/ 2195999 h 2195999"/>
                <a:gd name="connsiteX3" fmla="*/ 0 w 1857374"/>
                <a:gd name="connsiteY3" fmla="*/ 2195999 h 2195999"/>
                <a:gd name="connsiteX4" fmla="*/ 0 w 1857374"/>
                <a:gd name="connsiteY4" fmla="*/ 0 h 2195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2195999">
                  <a:moveTo>
                    <a:pt x="0" y="0"/>
                  </a:moveTo>
                  <a:lnTo>
                    <a:pt x="1857374" y="0"/>
                  </a:lnTo>
                  <a:lnTo>
                    <a:pt x="1857374" y="2195999"/>
                  </a:lnTo>
                  <a:lnTo>
                    <a:pt x="0" y="2195999"/>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200" kern="1200" dirty="0">
                  <a:latin typeface="微软雅黑" pitchFamily="34" charset="-122"/>
                  <a:ea typeface="微软雅黑" pitchFamily="34" charset="-122"/>
                </a:rPr>
                <a:t>计费</a:t>
              </a:r>
              <a:r>
                <a:rPr lang="en-US" altLang="zh-CN" sz="1200" kern="1200" dirty="0">
                  <a:latin typeface="微软雅黑" pitchFamily="34" charset="-122"/>
                  <a:ea typeface="微软雅黑" pitchFamily="34" charset="-122"/>
                </a:rPr>
                <a:t>/</a:t>
              </a:r>
              <a:r>
                <a:rPr lang="zh-CN" altLang="en-US" sz="1200" kern="1200" dirty="0">
                  <a:latin typeface="微软雅黑" pitchFamily="34" charset="-122"/>
                  <a:ea typeface="微软雅黑" pitchFamily="34" charset="-122"/>
                </a:rPr>
                <a:t>帐务</a:t>
              </a:r>
              <a:endParaRPr lang="en-US" altLang="zh-CN" sz="1200" kern="1200" dirty="0">
                <a:latin typeface="微软雅黑" pitchFamily="34" charset="-122"/>
                <a:ea typeface="微软雅黑" pitchFamily="34" charset="-122"/>
              </a:endParaRPr>
            </a:p>
            <a:p>
              <a:pPr marL="171450" lvl="1" indent="-171450" algn="l" defTabSz="711200">
                <a:lnSpc>
                  <a:spcPct val="90000"/>
                </a:lnSpc>
                <a:spcBef>
                  <a:spcPct val="0"/>
                </a:spcBef>
                <a:spcAft>
                  <a:spcPct val="15000"/>
                </a:spcAft>
                <a:buChar char="••"/>
              </a:pPr>
              <a:r>
                <a:rPr lang="zh-CN" altLang="en-US" sz="1200" kern="1200" dirty="0">
                  <a:latin typeface="微软雅黑" pitchFamily="34" charset="-122"/>
                  <a:ea typeface="微软雅黑" pitchFamily="34" charset="-122"/>
                </a:rPr>
                <a:t>信用控制</a:t>
              </a:r>
              <a:endParaRPr lang="en-US" altLang="zh-CN" sz="1200" kern="1200" dirty="0">
                <a:latin typeface="微软雅黑" pitchFamily="34" charset="-122"/>
                <a:ea typeface="微软雅黑" pitchFamily="34" charset="-122"/>
              </a:endParaRPr>
            </a:p>
            <a:p>
              <a:pPr marL="171450" lvl="1" indent="-171450" algn="l" defTabSz="711200">
                <a:lnSpc>
                  <a:spcPct val="90000"/>
                </a:lnSpc>
                <a:spcBef>
                  <a:spcPct val="0"/>
                </a:spcBef>
                <a:spcAft>
                  <a:spcPct val="15000"/>
                </a:spcAft>
                <a:buChar char="••"/>
              </a:pPr>
              <a:r>
                <a:rPr lang="zh-CN" altLang="en-US" sz="1200" kern="1200" dirty="0">
                  <a:latin typeface="微软雅黑" pitchFamily="34" charset="-122"/>
                  <a:ea typeface="微软雅黑" pitchFamily="34" charset="-122"/>
                </a:rPr>
                <a:t>结算</a:t>
              </a:r>
              <a:endParaRPr lang="en-US" altLang="zh-CN" sz="1200" kern="1200" dirty="0">
                <a:latin typeface="微软雅黑" pitchFamily="34" charset="-122"/>
                <a:ea typeface="微软雅黑" pitchFamily="34" charset="-122"/>
              </a:endParaRPr>
            </a:p>
          </p:txBody>
        </p:sp>
      </p:grpSp>
      <p:grpSp>
        <p:nvGrpSpPr>
          <p:cNvPr id="36" name="组合 36"/>
          <p:cNvGrpSpPr/>
          <p:nvPr/>
        </p:nvGrpSpPr>
        <p:grpSpPr>
          <a:xfrm>
            <a:off x="6588224" y="1679867"/>
            <a:ext cx="2448272" cy="964393"/>
            <a:chOff x="7009154" y="1679867"/>
            <a:chExt cx="2409216" cy="964393"/>
          </a:xfrm>
        </p:grpSpPr>
        <p:sp>
          <p:nvSpPr>
            <p:cNvPr id="12" name="任意多边形 11"/>
            <p:cNvSpPr/>
            <p:nvPr/>
          </p:nvSpPr>
          <p:spPr>
            <a:xfrm>
              <a:off x="7009154" y="1679867"/>
              <a:ext cx="2409216" cy="296400"/>
            </a:xfrm>
            <a:custGeom>
              <a:avLst/>
              <a:gdLst>
                <a:gd name="connsiteX0" fmla="*/ 0 w 1857374"/>
                <a:gd name="connsiteY0" fmla="*/ 0 h 576000"/>
                <a:gd name="connsiteX1" fmla="*/ 1857374 w 1857374"/>
                <a:gd name="connsiteY1" fmla="*/ 0 h 576000"/>
                <a:gd name="connsiteX2" fmla="*/ 1857374 w 1857374"/>
                <a:gd name="connsiteY2" fmla="*/ 576000 h 576000"/>
                <a:gd name="connsiteX3" fmla="*/ 0 w 1857374"/>
                <a:gd name="connsiteY3" fmla="*/ 576000 h 576000"/>
                <a:gd name="connsiteX4" fmla="*/ 0 w 1857374"/>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576000">
                  <a:moveTo>
                    <a:pt x="0" y="0"/>
                  </a:moveTo>
                  <a:lnTo>
                    <a:pt x="1857374" y="0"/>
                  </a:lnTo>
                  <a:lnTo>
                    <a:pt x="1857374" y="576000"/>
                  </a:lnTo>
                  <a:lnTo>
                    <a:pt x="0" y="576000"/>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algn="ctr" defTabSz="889000">
                <a:lnSpc>
                  <a:spcPct val="90000"/>
                </a:lnSpc>
                <a:spcBef>
                  <a:spcPct val="0"/>
                </a:spcBef>
                <a:spcAft>
                  <a:spcPct val="35000"/>
                </a:spcAft>
              </a:pPr>
              <a:r>
                <a:rPr lang="zh-CN" altLang="en-US" sz="1400" b="1" kern="1200" dirty="0">
                  <a:latin typeface="微软雅黑" pitchFamily="34" charset="-122"/>
                  <a:ea typeface="微软雅黑" pitchFamily="34" charset="-122"/>
                </a:rPr>
                <a:t>运营</a:t>
              </a:r>
              <a:r>
                <a:rPr lang="zh-CN" altLang="en-US" sz="1400" b="1" kern="1200" dirty="0" smtClean="0">
                  <a:latin typeface="微软雅黑" pitchFamily="34" charset="-122"/>
                  <a:ea typeface="微软雅黑" pitchFamily="34" charset="-122"/>
                </a:rPr>
                <a:t>管理域</a:t>
              </a:r>
              <a:endParaRPr lang="zh-CN" altLang="en-US" sz="1400" b="1" kern="1200" dirty="0">
                <a:latin typeface="微软雅黑" pitchFamily="34" charset="-122"/>
                <a:ea typeface="微软雅黑" pitchFamily="34" charset="-122"/>
              </a:endParaRPr>
            </a:p>
          </p:txBody>
        </p:sp>
        <p:sp>
          <p:nvSpPr>
            <p:cNvPr id="13" name="任意多边形 12"/>
            <p:cNvSpPr/>
            <p:nvPr/>
          </p:nvSpPr>
          <p:spPr>
            <a:xfrm>
              <a:off x="7009154" y="1967868"/>
              <a:ext cx="2409216" cy="676392"/>
            </a:xfrm>
            <a:custGeom>
              <a:avLst/>
              <a:gdLst>
                <a:gd name="connsiteX0" fmla="*/ 0 w 1857374"/>
                <a:gd name="connsiteY0" fmla="*/ 0 h 2195999"/>
                <a:gd name="connsiteX1" fmla="*/ 1857374 w 1857374"/>
                <a:gd name="connsiteY1" fmla="*/ 0 h 2195999"/>
                <a:gd name="connsiteX2" fmla="*/ 1857374 w 1857374"/>
                <a:gd name="connsiteY2" fmla="*/ 2195999 h 2195999"/>
                <a:gd name="connsiteX3" fmla="*/ 0 w 1857374"/>
                <a:gd name="connsiteY3" fmla="*/ 2195999 h 2195999"/>
                <a:gd name="connsiteX4" fmla="*/ 0 w 1857374"/>
                <a:gd name="connsiteY4" fmla="*/ 0 h 2195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2195999">
                  <a:moveTo>
                    <a:pt x="0" y="0"/>
                  </a:moveTo>
                  <a:lnTo>
                    <a:pt x="1857374" y="0"/>
                  </a:lnTo>
                  <a:lnTo>
                    <a:pt x="1857374" y="2195999"/>
                  </a:lnTo>
                  <a:lnTo>
                    <a:pt x="0" y="2195999"/>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200" kern="1200" dirty="0">
                  <a:latin typeface="微软雅黑" pitchFamily="34" charset="-122"/>
                  <a:ea typeface="微软雅黑" pitchFamily="34" charset="-122"/>
                </a:rPr>
                <a:t>通信设备</a:t>
              </a:r>
              <a:r>
                <a:rPr lang="en-US" altLang="zh-CN" sz="1200" kern="1200" dirty="0">
                  <a:latin typeface="微软雅黑" pitchFamily="34" charset="-122"/>
                  <a:ea typeface="微软雅黑" pitchFamily="34" charset="-122"/>
                </a:rPr>
                <a:t>/</a:t>
              </a:r>
              <a:r>
                <a:rPr lang="zh-CN" altLang="en-US" sz="1200" kern="1200" dirty="0">
                  <a:latin typeface="微软雅黑" pitchFamily="34" charset="-122"/>
                  <a:ea typeface="微软雅黑" pitchFamily="34" charset="-122"/>
                </a:rPr>
                <a:t>自动化预警</a:t>
              </a:r>
              <a:endParaRPr lang="en-US" altLang="zh-CN" sz="1200" kern="1200" dirty="0">
                <a:latin typeface="微软雅黑" pitchFamily="34" charset="-122"/>
                <a:ea typeface="微软雅黑" pitchFamily="34" charset="-122"/>
              </a:endParaRPr>
            </a:p>
            <a:p>
              <a:pPr marL="171450" lvl="1" indent="-171450" algn="l" defTabSz="711200">
                <a:lnSpc>
                  <a:spcPct val="90000"/>
                </a:lnSpc>
                <a:spcBef>
                  <a:spcPct val="0"/>
                </a:spcBef>
                <a:spcAft>
                  <a:spcPct val="15000"/>
                </a:spcAft>
                <a:buChar char="••"/>
              </a:pPr>
              <a:r>
                <a:rPr lang="zh-CN" altLang="en-US" sz="1200" kern="1200" dirty="0">
                  <a:latin typeface="微软雅黑" pitchFamily="34" charset="-122"/>
                  <a:ea typeface="微软雅黑" pitchFamily="34" charset="-122"/>
                </a:rPr>
                <a:t>统计分析</a:t>
              </a:r>
              <a:endParaRPr lang="en-US" altLang="zh-CN" sz="1200" kern="1200" dirty="0">
                <a:latin typeface="微软雅黑" pitchFamily="34" charset="-122"/>
                <a:ea typeface="微软雅黑" pitchFamily="34" charset="-122"/>
              </a:endParaRPr>
            </a:p>
            <a:p>
              <a:pPr marL="171450" lvl="1" indent="-171450" algn="l" defTabSz="711200">
                <a:lnSpc>
                  <a:spcPct val="90000"/>
                </a:lnSpc>
                <a:spcBef>
                  <a:spcPct val="0"/>
                </a:spcBef>
                <a:spcAft>
                  <a:spcPct val="15000"/>
                </a:spcAft>
                <a:buChar char="••"/>
              </a:pPr>
              <a:r>
                <a:rPr lang="zh-CN" altLang="en-US" sz="1200" kern="1200" dirty="0">
                  <a:latin typeface="微软雅黑" pitchFamily="34" charset="-122"/>
                  <a:ea typeface="微软雅黑" pitchFamily="34" charset="-122"/>
                </a:rPr>
                <a:t>能力管理</a:t>
              </a:r>
              <a:r>
                <a:rPr lang="en-US" altLang="zh-CN" sz="1200" kern="1200" dirty="0">
                  <a:latin typeface="微软雅黑" pitchFamily="34" charset="-122"/>
                  <a:ea typeface="微软雅黑" pitchFamily="34" charset="-122"/>
                </a:rPr>
                <a:t>/</a:t>
              </a:r>
              <a:r>
                <a:rPr lang="zh-CN" altLang="en-US" sz="1200" kern="1200" dirty="0">
                  <a:latin typeface="微软雅黑" pitchFamily="34" charset="-122"/>
                  <a:ea typeface="微软雅黑" pitchFamily="34" charset="-122"/>
                </a:rPr>
                <a:t>系统管理</a:t>
              </a:r>
              <a:endParaRPr lang="en-US" altLang="zh-CN" sz="1200" kern="1200" dirty="0">
                <a:latin typeface="微软雅黑" pitchFamily="34" charset="-122"/>
                <a:ea typeface="微软雅黑" pitchFamily="34" charset="-122"/>
              </a:endParaRPr>
            </a:p>
            <a:p>
              <a:pPr marL="171450" lvl="1" indent="-171450" algn="l" defTabSz="711200">
                <a:lnSpc>
                  <a:spcPct val="90000"/>
                </a:lnSpc>
                <a:spcBef>
                  <a:spcPct val="0"/>
                </a:spcBef>
                <a:spcAft>
                  <a:spcPct val="15000"/>
                </a:spcAft>
                <a:buChar char="••"/>
              </a:pPr>
              <a:endParaRPr lang="en-US" altLang="zh-CN" sz="1600" b="0" kern="1200" dirty="0" smtClean="0">
                <a:latin typeface="微软雅黑" pitchFamily="34" charset="-122"/>
                <a:ea typeface="微软雅黑" pitchFamily="34" charset="-122"/>
              </a:endParaRPr>
            </a:p>
          </p:txBody>
        </p:sp>
      </p:grpSp>
      <p:sp>
        <p:nvSpPr>
          <p:cNvPr id="14" name="TextBox 13"/>
          <p:cNvSpPr txBox="1"/>
          <p:nvPr/>
        </p:nvSpPr>
        <p:spPr>
          <a:xfrm>
            <a:off x="4499992" y="4038165"/>
            <a:ext cx="1857374" cy="830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lang="zh-CN" altLang="en-US" sz="1200" dirty="0" smtClean="0">
                <a:solidFill>
                  <a:srgbClr val="000000"/>
                </a:solidFill>
              </a:rPr>
              <a:t>具有分布式服务中间件</a:t>
            </a:r>
            <a:r>
              <a:rPr lang="en-US" altLang="zh-CN" sz="1200" dirty="0" smtClean="0">
                <a:solidFill>
                  <a:srgbClr val="000000"/>
                </a:solidFill>
              </a:rPr>
              <a:t>(ASP_BAS\DES_BAS\DUBBO</a:t>
            </a:r>
            <a:r>
              <a:rPr lang="zh-CN" altLang="en-US" sz="1200" dirty="0" smtClean="0">
                <a:solidFill>
                  <a:srgbClr val="000000"/>
                </a:solidFill>
              </a:rPr>
              <a:t>技术</a:t>
            </a:r>
            <a:endParaRPr lang="en-US" altLang="zh-CN" sz="1200" dirty="0" smtClean="0">
              <a:solidFill>
                <a:srgbClr val="000000"/>
              </a:solidFill>
            </a:endParaRPr>
          </a:p>
          <a:p>
            <a:pPr algn="l" rtl="0" latinLnBrk="1" hangingPunct="0"/>
            <a:r>
              <a:rPr lang="zh-CN" altLang="en-US" sz="1200" dirty="0">
                <a:solidFill>
                  <a:schemeClr val="accent6">
                    <a:lumMod val="50000"/>
                  </a:schemeClr>
                </a:solidFill>
              </a:rPr>
              <a:t>缺乏完善的规则引擎技术</a:t>
            </a:r>
          </a:p>
        </p:txBody>
      </p:sp>
      <p:sp>
        <p:nvSpPr>
          <p:cNvPr id="15" name="TextBox 14"/>
          <p:cNvSpPr txBox="1"/>
          <p:nvPr/>
        </p:nvSpPr>
        <p:spPr>
          <a:xfrm>
            <a:off x="527218" y="4038165"/>
            <a:ext cx="4231662" cy="830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lang="zh-CN" altLang="en-US" sz="1200" dirty="0" smtClean="0">
                <a:solidFill>
                  <a:srgbClr val="000000"/>
                </a:solidFill>
              </a:rPr>
              <a:t>具备管理门户框架技术</a:t>
            </a:r>
            <a:r>
              <a:rPr lang="en-US" altLang="zh-CN" sz="1200" dirty="0" smtClean="0">
                <a:solidFill>
                  <a:srgbClr val="000000"/>
                </a:solidFill>
              </a:rPr>
              <a:t>(WEB_BAS)</a:t>
            </a:r>
            <a:endParaRPr kumimoji="0" lang="en-US" altLang="zh-CN" sz="1200" b="0" i="0" u="none" strike="noStrike" cap="none" spc="0" normalizeH="0" baseline="0" dirty="0" smtClean="0">
              <a:ln>
                <a:noFill/>
              </a:ln>
              <a:solidFill>
                <a:srgbClr val="000000"/>
              </a:solidFill>
              <a:effectLst/>
              <a:uFillTx/>
              <a:sym typeface="Calibri"/>
            </a:endParaRPr>
          </a:p>
          <a:p>
            <a:pPr algn="l" rtl="0" latinLnBrk="1" hangingPunct="0"/>
            <a:r>
              <a:rPr lang="zh-CN" altLang="en-US" sz="1200" dirty="0" smtClean="0">
                <a:solidFill>
                  <a:srgbClr val="000000"/>
                </a:solidFill>
              </a:rPr>
              <a:t>具备</a:t>
            </a:r>
            <a:r>
              <a:rPr lang="zh-CN" altLang="en-US" sz="1200" dirty="0">
                <a:solidFill>
                  <a:srgbClr val="000000"/>
                </a:solidFill>
              </a:rPr>
              <a:t>个人门户</a:t>
            </a:r>
            <a:r>
              <a:rPr lang="zh-CN" altLang="en-US" sz="1200" dirty="0" smtClean="0">
                <a:solidFill>
                  <a:srgbClr val="000000"/>
                </a:solidFill>
              </a:rPr>
              <a:t>项目经验</a:t>
            </a:r>
            <a:r>
              <a:rPr lang="en-US" altLang="zh-CN" sz="1200" dirty="0" smtClean="0">
                <a:solidFill>
                  <a:srgbClr val="000000"/>
                </a:solidFill>
              </a:rPr>
              <a:t>(</a:t>
            </a:r>
            <a:r>
              <a:rPr lang="zh-CN" altLang="en-US" sz="1200" dirty="0" smtClean="0">
                <a:solidFill>
                  <a:srgbClr val="000000"/>
                </a:solidFill>
              </a:rPr>
              <a:t>无线城市个人门户、流量汇门户</a:t>
            </a:r>
            <a:r>
              <a:rPr lang="en-US" altLang="zh-CN" sz="1200" dirty="0" smtClean="0">
                <a:solidFill>
                  <a:srgbClr val="000000"/>
                </a:solidFill>
              </a:rPr>
              <a:t>)</a:t>
            </a:r>
          </a:p>
          <a:p>
            <a:pPr algn="l" rtl="0" latinLnBrk="1" hangingPunct="0"/>
            <a:r>
              <a:rPr lang="zh-CN" altLang="en-US" sz="1200" dirty="0">
                <a:solidFill>
                  <a:schemeClr val="accent6">
                    <a:lumMod val="50000"/>
                  </a:schemeClr>
                </a:solidFill>
              </a:rPr>
              <a:t>缺乏成熟的个人门户框架技术</a:t>
            </a:r>
            <a:r>
              <a:rPr lang="zh-CN" altLang="en-US" sz="1200" dirty="0" smtClean="0">
                <a:solidFill>
                  <a:schemeClr val="accent6">
                    <a:lumMod val="50000"/>
                  </a:schemeClr>
                </a:solidFill>
              </a:rPr>
              <a:t>体系</a:t>
            </a:r>
            <a:endParaRPr lang="en-US" altLang="zh-CN" sz="1200" dirty="0" smtClean="0">
              <a:solidFill>
                <a:schemeClr val="accent6">
                  <a:lumMod val="50000"/>
                </a:schemeClr>
              </a:solidFill>
            </a:endParaRPr>
          </a:p>
          <a:p>
            <a:pPr algn="l" rtl="0" latinLnBrk="1" hangingPunct="0"/>
            <a:r>
              <a:rPr lang="zh-CN" altLang="en-US" sz="1200" dirty="0">
                <a:solidFill>
                  <a:schemeClr val="accent6">
                    <a:lumMod val="50000"/>
                  </a:schemeClr>
                </a:solidFill>
              </a:rPr>
              <a:t>缺乏</a:t>
            </a:r>
            <a:r>
              <a:rPr lang="en-US" altLang="zh-CN" sz="1200" dirty="0">
                <a:solidFill>
                  <a:schemeClr val="accent6">
                    <a:lumMod val="50000"/>
                  </a:schemeClr>
                </a:solidFill>
              </a:rPr>
              <a:t>CRM</a:t>
            </a:r>
            <a:r>
              <a:rPr lang="zh-CN" altLang="en-US" sz="1200" dirty="0">
                <a:solidFill>
                  <a:schemeClr val="accent6">
                    <a:lumMod val="50000"/>
                  </a:schemeClr>
                </a:solidFill>
              </a:rPr>
              <a:t>业务管理体系</a:t>
            </a:r>
            <a:r>
              <a:rPr lang="zh-CN" altLang="en-US" sz="1200" dirty="0" smtClean="0">
                <a:solidFill>
                  <a:schemeClr val="accent6">
                    <a:lumMod val="50000"/>
                  </a:schemeClr>
                </a:solidFill>
              </a:rPr>
              <a:t>经验</a:t>
            </a:r>
            <a:endParaRPr lang="zh-CN" altLang="en-US" sz="1200" dirty="0">
              <a:solidFill>
                <a:schemeClr val="accent6">
                  <a:lumMod val="50000"/>
                </a:schemeClr>
              </a:solidFill>
            </a:endParaRPr>
          </a:p>
        </p:txBody>
      </p:sp>
      <p:cxnSp>
        <p:nvCxnSpPr>
          <p:cNvPr id="16" name="直接连接符 15"/>
          <p:cNvCxnSpPr>
            <a:stCxn id="5" idx="2"/>
          </p:cNvCxnSpPr>
          <p:nvPr/>
        </p:nvCxnSpPr>
        <p:spPr>
          <a:xfrm>
            <a:off x="4345242" y="1340768"/>
            <a:ext cx="0" cy="108323"/>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直接连接符 16"/>
          <p:cNvCxnSpPr/>
          <p:nvPr/>
        </p:nvCxnSpPr>
        <p:spPr>
          <a:xfrm>
            <a:off x="999350" y="1475113"/>
            <a:ext cx="6966140" cy="18028"/>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直接箭头连接符 17"/>
          <p:cNvCxnSpPr/>
          <p:nvPr/>
        </p:nvCxnSpPr>
        <p:spPr>
          <a:xfrm>
            <a:off x="999350" y="1475113"/>
            <a:ext cx="0" cy="213154"/>
          </a:xfrm>
          <a:prstGeom prst="straightConnector1">
            <a:avLst/>
          </a:prstGeom>
          <a:noFill/>
          <a:ln w="25400" cap="flat">
            <a:solidFill>
              <a:srgbClr val="4F81BD"/>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直接箭头连接符 18"/>
          <p:cNvCxnSpPr/>
          <p:nvPr/>
        </p:nvCxnSpPr>
        <p:spPr>
          <a:xfrm>
            <a:off x="3076929" y="1493141"/>
            <a:ext cx="0" cy="213154"/>
          </a:xfrm>
          <a:prstGeom prst="straightConnector1">
            <a:avLst/>
          </a:prstGeom>
          <a:noFill/>
          <a:ln w="25400" cap="flat">
            <a:solidFill>
              <a:srgbClr val="4F81BD"/>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直接箭头连接符 19"/>
          <p:cNvCxnSpPr/>
          <p:nvPr/>
        </p:nvCxnSpPr>
        <p:spPr>
          <a:xfrm>
            <a:off x="5366243" y="1491255"/>
            <a:ext cx="0" cy="213154"/>
          </a:xfrm>
          <a:prstGeom prst="straightConnector1">
            <a:avLst/>
          </a:prstGeom>
          <a:noFill/>
          <a:ln w="25400" cap="flat">
            <a:solidFill>
              <a:srgbClr val="4F81BD"/>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直接箭头连接符 20"/>
          <p:cNvCxnSpPr/>
          <p:nvPr/>
        </p:nvCxnSpPr>
        <p:spPr>
          <a:xfrm>
            <a:off x="7956376" y="1511169"/>
            <a:ext cx="0" cy="213154"/>
          </a:xfrm>
          <a:prstGeom prst="straightConnector1">
            <a:avLst/>
          </a:prstGeom>
          <a:noFill/>
          <a:ln w="25400" cap="flat">
            <a:solidFill>
              <a:srgbClr val="4F81BD"/>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p:cNvSpPr txBox="1"/>
          <p:nvPr/>
        </p:nvSpPr>
        <p:spPr>
          <a:xfrm>
            <a:off x="539552" y="2967337"/>
            <a:ext cx="1879166" cy="4616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lang="zh-CN" altLang="en-US" sz="1200" dirty="0" smtClean="0">
                <a:solidFill>
                  <a:srgbClr val="000000"/>
                </a:solidFill>
              </a:rPr>
              <a:t>管理门户技术</a:t>
            </a:r>
            <a:endParaRPr lang="en-US" altLang="zh-CN" sz="1200" dirty="0" smtClean="0">
              <a:solidFill>
                <a:srgbClr val="000000"/>
              </a:solidFill>
            </a:endParaRPr>
          </a:p>
          <a:p>
            <a:pPr algn="l" rtl="0" latinLnBrk="1" hangingPunct="0"/>
            <a:r>
              <a:rPr lang="zh-CN" altLang="en-US" sz="1200" dirty="0" smtClean="0">
                <a:solidFill>
                  <a:srgbClr val="000000"/>
                </a:solidFill>
              </a:rPr>
              <a:t>互联网个人门户技术</a:t>
            </a:r>
            <a:endParaRPr kumimoji="0" lang="zh-CN" altLang="en-US" sz="1200" b="0" i="0" u="none" strike="noStrike" cap="none" spc="0" normalizeH="0" baseline="0" dirty="0">
              <a:ln>
                <a:noFill/>
              </a:ln>
              <a:solidFill>
                <a:srgbClr val="000000"/>
              </a:solidFill>
              <a:effectLst/>
              <a:uFillTx/>
              <a:sym typeface="Calibri"/>
            </a:endParaRPr>
          </a:p>
        </p:txBody>
      </p:sp>
      <p:sp>
        <p:nvSpPr>
          <p:cNvPr id="23" name="TextBox 22"/>
          <p:cNvSpPr txBox="1"/>
          <p:nvPr/>
        </p:nvSpPr>
        <p:spPr>
          <a:xfrm>
            <a:off x="2411760" y="2996952"/>
            <a:ext cx="1879166" cy="4616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lang="zh-CN" altLang="en-US" sz="1200" dirty="0" smtClean="0">
                <a:solidFill>
                  <a:srgbClr val="000000"/>
                </a:solidFill>
              </a:rPr>
              <a:t>管理门户技术</a:t>
            </a:r>
            <a:endParaRPr lang="en-US" altLang="zh-CN" sz="1200" dirty="0" smtClean="0">
              <a:solidFill>
                <a:srgbClr val="000000"/>
              </a:solidFill>
            </a:endParaRPr>
          </a:p>
          <a:p>
            <a:pPr algn="l" rtl="0" latinLnBrk="1" hangingPunct="0"/>
            <a:r>
              <a:rPr kumimoji="0" lang="en-US" altLang="zh-CN" sz="1200" b="0" i="0" u="none" strike="noStrike" cap="none" spc="0" normalizeH="0" baseline="0" dirty="0" smtClean="0">
                <a:ln>
                  <a:noFill/>
                </a:ln>
                <a:solidFill>
                  <a:srgbClr val="000000"/>
                </a:solidFill>
                <a:effectLst/>
                <a:uFillTx/>
                <a:sym typeface="Calibri"/>
              </a:rPr>
              <a:t>CRM</a:t>
            </a:r>
            <a:r>
              <a:rPr kumimoji="0" lang="zh-CN" altLang="en-US" sz="1200" b="0" i="0" u="none" strike="noStrike" cap="none" spc="0" normalizeH="0" baseline="0" dirty="0" smtClean="0">
                <a:ln>
                  <a:noFill/>
                </a:ln>
                <a:solidFill>
                  <a:srgbClr val="000000"/>
                </a:solidFill>
                <a:effectLst/>
                <a:uFillTx/>
                <a:sym typeface="Calibri"/>
              </a:rPr>
              <a:t>业务管理体系</a:t>
            </a:r>
            <a:endParaRPr kumimoji="0" lang="zh-CN" altLang="en-US" sz="1200" b="0" i="0" u="none" strike="noStrike" cap="none" spc="0" normalizeH="0" baseline="0" dirty="0">
              <a:ln>
                <a:noFill/>
              </a:ln>
              <a:solidFill>
                <a:srgbClr val="000000"/>
              </a:solidFill>
              <a:effectLst/>
              <a:uFillTx/>
              <a:sym typeface="Calibri"/>
            </a:endParaRPr>
          </a:p>
        </p:txBody>
      </p:sp>
      <p:sp>
        <p:nvSpPr>
          <p:cNvPr id="24" name="TextBox 23"/>
          <p:cNvSpPr txBox="1"/>
          <p:nvPr/>
        </p:nvSpPr>
        <p:spPr>
          <a:xfrm>
            <a:off x="4565042" y="2996952"/>
            <a:ext cx="1879166" cy="4616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kumimoji="0" lang="zh-CN" altLang="en-US" sz="1200" b="0" i="0" u="none" strike="noStrike" cap="none" spc="0" normalizeH="0" baseline="0" dirty="0" smtClean="0">
                <a:ln>
                  <a:noFill/>
                </a:ln>
                <a:solidFill>
                  <a:srgbClr val="000000"/>
                </a:solidFill>
                <a:effectLst/>
                <a:uFillTx/>
                <a:sym typeface="Calibri"/>
              </a:rPr>
              <a:t>分布式服务</a:t>
            </a:r>
            <a:endParaRPr kumimoji="0" lang="en-US" altLang="zh-CN" sz="1200" b="0" i="0" u="none" strike="noStrike" cap="none" spc="0" normalizeH="0" baseline="0" dirty="0" smtClean="0">
              <a:ln>
                <a:noFill/>
              </a:ln>
              <a:solidFill>
                <a:srgbClr val="000000"/>
              </a:solidFill>
              <a:effectLst/>
              <a:uFillTx/>
              <a:sym typeface="Calibri"/>
            </a:endParaRPr>
          </a:p>
          <a:p>
            <a:pPr algn="l" rtl="0" latinLnBrk="1" hangingPunct="0"/>
            <a:r>
              <a:rPr lang="zh-CN" altLang="en-US" sz="1200" dirty="0" smtClean="0">
                <a:solidFill>
                  <a:srgbClr val="000000"/>
                </a:solidFill>
              </a:rPr>
              <a:t>计费规则引擎</a:t>
            </a:r>
            <a:endParaRPr kumimoji="0" lang="zh-CN" altLang="en-US" sz="1200" b="0" i="0" u="none" strike="noStrike" cap="none" spc="0" normalizeH="0" baseline="0" dirty="0">
              <a:ln>
                <a:noFill/>
              </a:ln>
              <a:solidFill>
                <a:srgbClr val="000000"/>
              </a:solidFill>
              <a:effectLst/>
              <a:uFillTx/>
              <a:sym typeface="Calibri"/>
            </a:endParaRPr>
          </a:p>
        </p:txBody>
      </p:sp>
      <p:sp>
        <p:nvSpPr>
          <p:cNvPr id="25" name="TextBox 24"/>
          <p:cNvSpPr txBox="1"/>
          <p:nvPr/>
        </p:nvSpPr>
        <p:spPr>
          <a:xfrm>
            <a:off x="6588224" y="2859428"/>
            <a:ext cx="2555776" cy="830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lang="zh-CN" altLang="en-US" sz="1200" dirty="0">
                <a:solidFill>
                  <a:srgbClr val="000000"/>
                </a:solidFill>
              </a:rPr>
              <a:t>大</a:t>
            </a:r>
            <a:r>
              <a:rPr lang="zh-CN" altLang="en-US" sz="1200" dirty="0" smtClean="0">
                <a:solidFill>
                  <a:srgbClr val="000000"/>
                </a:solidFill>
              </a:rPr>
              <a:t>数据计算</a:t>
            </a:r>
            <a:endParaRPr lang="en-US" altLang="zh-CN" sz="1200" dirty="0" smtClean="0">
              <a:solidFill>
                <a:srgbClr val="000000"/>
              </a:solidFill>
            </a:endParaRPr>
          </a:p>
          <a:p>
            <a:pPr algn="l" rtl="0" latinLnBrk="1" hangingPunct="0"/>
            <a:r>
              <a:rPr lang="zh-CN" altLang="en-US" sz="1200" dirty="0" smtClean="0">
                <a:solidFill>
                  <a:srgbClr val="000000"/>
                </a:solidFill>
              </a:rPr>
              <a:t>设备标准通讯协议</a:t>
            </a:r>
            <a:r>
              <a:rPr lang="en-US" altLang="zh-CN" sz="1200" dirty="0" smtClean="0">
                <a:solidFill>
                  <a:srgbClr val="000000"/>
                </a:solidFill>
              </a:rPr>
              <a:t>(</a:t>
            </a:r>
            <a:r>
              <a:rPr lang="en-US" altLang="zh-CN" sz="1200" dirty="0"/>
              <a:t>XMPP\MQTT\AMQP</a:t>
            </a:r>
            <a:r>
              <a:rPr lang="zh-CN" altLang="en-US" sz="1200" dirty="0"/>
              <a:t>、</a:t>
            </a:r>
            <a:r>
              <a:rPr lang="en-US" altLang="zh-CN" sz="1200" dirty="0"/>
              <a:t>JMS</a:t>
            </a:r>
            <a:r>
              <a:rPr lang="zh-CN" altLang="en-US" sz="1200" dirty="0"/>
              <a:t>、</a:t>
            </a:r>
            <a:r>
              <a:rPr lang="en-US" altLang="zh-CN" sz="1200" dirty="0" err="1" smtClean="0"/>
              <a:t>CoAP</a:t>
            </a:r>
            <a:r>
              <a:rPr lang="en-US" altLang="zh-CN" sz="1200" dirty="0" smtClean="0"/>
              <a:t>/</a:t>
            </a:r>
            <a:r>
              <a:rPr lang="en-US" altLang="zh-CN" sz="1200" dirty="0" err="1" smtClean="0"/>
              <a:t>wmmp</a:t>
            </a:r>
            <a:r>
              <a:rPr lang="en-US" altLang="zh-CN" sz="1200" dirty="0" smtClean="0"/>
              <a:t>)</a:t>
            </a:r>
            <a:endParaRPr lang="en-US" altLang="zh-CN" sz="1200" dirty="0" smtClean="0">
              <a:solidFill>
                <a:srgbClr val="000000"/>
              </a:solidFill>
            </a:endParaRPr>
          </a:p>
          <a:p>
            <a:pPr algn="l" rtl="0" latinLnBrk="1" hangingPunct="0"/>
            <a:r>
              <a:rPr lang="zh-CN" altLang="en-US" sz="1200" dirty="0" smtClean="0">
                <a:solidFill>
                  <a:srgbClr val="000000"/>
                </a:solidFill>
              </a:rPr>
              <a:t>管理门户技术</a:t>
            </a:r>
            <a:endParaRPr kumimoji="0" lang="zh-CN" altLang="en-US" sz="1200" b="0" i="0" u="none" strike="noStrike" cap="none" spc="0" normalizeH="0" baseline="0" dirty="0">
              <a:ln>
                <a:noFill/>
              </a:ln>
              <a:solidFill>
                <a:srgbClr val="000000"/>
              </a:solidFill>
              <a:effectLst/>
              <a:uFillTx/>
              <a:sym typeface="Calibri"/>
            </a:endParaRPr>
          </a:p>
        </p:txBody>
      </p:sp>
      <p:cxnSp>
        <p:nvCxnSpPr>
          <p:cNvPr id="26" name="直接连接符 25"/>
          <p:cNvCxnSpPr/>
          <p:nvPr/>
        </p:nvCxnSpPr>
        <p:spPr>
          <a:xfrm>
            <a:off x="80540" y="2834394"/>
            <a:ext cx="9063460" cy="0"/>
          </a:xfrm>
          <a:prstGeom prst="line">
            <a:avLst/>
          </a:prstGeom>
          <a:noFill/>
          <a:ln w="22225" cap="flat">
            <a:solidFill>
              <a:srgbClr val="4F81BD"/>
            </a:solidFill>
            <a:prstDash val="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直接连接符 26"/>
          <p:cNvCxnSpPr/>
          <p:nvPr/>
        </p:nvCxnSpPr>
        <p:spPr>
          <a:xfrm>
            <a:off x="80540" y="3717032"/>
            <a:ext cx="9063460" cy="0"/>
          </a:xfrm>
          <a:prstGeom prst="line">
            <a:avLst/>
          </a:prstGeom>
          <a:noFill/>
          <a:ln w="22225" cap="flat">
            <a:solidFill>
              <a:srgbClr val="4F81BD"/>
            </a:solidFill>
            <a:prstDash val="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TextBox 27"/>
          <p:cNvSpPr txBox="1"/>
          <p:nvPr/>
        </p:nvSpPr>
        <p:spPr>
          <a:xfrm>
            <a:off x="-36512" y="2924944"/>
            <a:ext cx="595297" cy="5847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lang="zh-CN" altLang="en-US" sz="1600" b="1" dirty="0" smtClean="0">
                <a:solidFill>
                  <a:srgbClr val="FF0000"/>
                </a:solidFill>
                <a:latin typeface="华文细黑" pitchFamily="2" charset="-122"/>
                <a:ea typeface="华文细黑" pitchFamily="2" charset="-122"/>
              </a:rPr>
              <a:t>技术特性</a:t>
            </a:r>
            <a:endParaRPr kumimoji="0" lang="zh-CN" altLang="en-US" sz="1600" b="1" i="0" u="none" strike="noStrike" cap="none" spc="0" normalizeH="0" baseline="0" dirty="0">
              <a:ln>
                <a:noFill/>
              </a:ln>
              <a:solidFill>
                <a:srgbClr val="FF0000"/>
              </a:solidFill>
              <a:effectLst/>
              <a:uFillTx/>
              <a:latin typeface="华文细黑" pitchFamily="2" charset="-122"/>
              <a:ea typeface="华文细黑" pitchFamily="2" charset="-122"/>
              <a:sym typeface="Calibri"/>
            </a:endParaRPr>
          </a:p>
        </p:txBody>
      </p:sp>
      <p:sp>
        <p:nvSpPr>
          <p:cNvPr id="29" name="TextBox 28"/>
          <p:cNvSpPr txBox="1"/>
          <p:nvPr/>
        </p:nvSpPr>
        <p:spPr>
          <a:xfrm>
            <a:off x="-36512" y="4129918"/>
            <a:ext cx="595297" cy="5847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lang="zh-CN" altLang="en-US" sz="1600" b="1" dirty="0" smtClean="0">
                <a:solidFill>
                  <a:srgbClr val="FF0000"/>
                </a:solidFill>
                <a:latin typeface="华文细黑" pitchFamily="2" charset="-122"/>
                <a:ea typeface="华文细黑" pitchFamily="2" charset="-122"/>
              </a:rPr>
              <a:t>优劣分析</a:t>
            </a:r>
            <a:endParaRPr lang="zh-CN" altLang="en-US" sz="1600" b="1" dirty="0">
              <a:solidFill>
                <a:srgbClr val="FF0000"/>
              </a:solidFill>
              <a:latin typeface="华文细黑" pitchFamily="2" charset="-122"/>
              <a:ea typeface="华文细黑" pitchFamily="2" charset="-122"/>
            </a:endParaRPr>
          </a:p>
        </p:txBody>
      </p:sp>
      <p:cxnSp>
        <p:nvCxnSpPr>
          <p:cNvPr id="30" name="直接连接符 29"/>
          <p:cNvCxnSpPr/>
          <p:nvPr/>
        </p:nvCxnSpPr>
        <p:spPr>
          <a:xfrm>
            <a:off x="80540" y="5286606"/>
            <a:ext cx="9063460" cy="25034"/>
          </a:xfrm>
          <a:prstGeom prst="line">
            <a:avLst/>
          </a:prstGeom>
          <a:noFill/>
          <a:ln w="22225" cap="flat">
            <a:solidFill>
              <a:srgbClr val="4F81BD"/>
            </a:solidFill>
            <a:prstDash val="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TextBox 30"/>
          <p:cNvSpPr txBox="1"/>
          <p:nvPr/>
        </p:nvSpPr>
        <p:spPr>
          <a:xfrm>
            <a:off x="1975" y="5589240"/>
            <a:ext cx="595297" cy="5847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rtl="0" fontAlgn="auto" latinLnBrk="1" hangingPunct="0">
              <a:lnSpc>
                <a:spcPct val="100000"/>
              </a:lnSpc>
              <a:spcBef>
                <a:spcPts val="0"/>
              </a:spcBef>
              <a:spcAft>
                <a:spcPts val="0"/>
              </a:spcAft>
              <a:buClrTx/>
              <a:buSzTx/>
              <a:buFontTx/>
              <a:buNone/>
            </a:pPr>
            <a:r>
              <a:rPr lang="zh-CN" altLang="en-US" sz="1600" b="1" dirty="0" smtClean="0">
                <a:solidFill>
                  <a:srgbClr val="FF0000"/>
                </a:solidFill>
                <a:latin typeface="华文细黑" pitchFamily="2" charset="-122"/>
                <a:ea typeface="华文细黑" pitchFamily="2" charset="-122"/>
              </a:rPr>
              <a:t>工作建议</a:t>
            </a:r>
            <a:endParaRPr lang="zh-CN" altLang="en-US" sz="1600" b="1" dirty="0">
              <a:solidFill>
                <a:srgbClr val="FF0000"/>
              </a:solidFill>
              <a:latin typeface="华文细黑" pitchFamily="2" charset="-122"/>
              <a:ea typeface="华文细黑" pitchFamily="2" charset="-122"/>
            </a:endParaRPr>
          </a:p>
        </p:txBody>
      </p:sp>
      <p:sp>
        <p:nvSpPr>
          <p:cNvPr id="32" name="TextBox 31"/>
          <p:cNvSpPr txBox="1"/>
          <p:nvPr/>
        </p:nvSpPr>
        <p:spPr>
          <a:xfrm>
            <a:off x="6459064" y="3796347"/>
            <a:ext cx="2684936" cy="13849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kumimoji="0" lang="zh-CN" altLang="en-US" sz="1200" b="0" i="0" u="none" strike="noStrike" cap="none" spc="0" normalizeH="0" baseline="0" dirty="0" smtClean="0">
                <a:ln>
                  <a:noFill/>
                </a:ln>
                <a:solidFill>
                  <a:srgbClr val="000000"/>
                </a:solidFill>
                <a:effectLst/>
                <a:uFillTx/>
                <a:sym typeface="Calibri"/>
              </a:rPr>
              <a:t>具有大数据计算项目经验及相关的技术组件</a:t>
            </a:r>
            <a:endParaRPr kumimoji="0" lang="en-US" altLang="zh-CN" sz="1200" b="0" i="0" u="none" strike="noStrike" cap="none" spc="0" normalizeH="0" baseline="0" dirty="0" smtClean="0">
              <a:ln>
                <a:noFill/>
              </a:ln>
              <a:solidFill>
                <a:srgbClr val="000000"/>
              </a:solidFill>
              <a:effectLst/>
              <a:uFillTx/>
              <a:sym typeface="Calibri"/>
            </a:endParaRPr>
          </a:p>
          <a:p>
            <a:pPr algn="l" rtl="0" latinLnBrk="1" hangingPunct="0"/>
            <a:r>
              <a:rPr lang="zh-CN" altLang="en-US" sz="1200" dirty="0" smtClean="0">
                <a:solidFill>
                  <a:srgbClr val="000000"/>
                </a:solidFill>
              </a:rPr>
              <a:t>具备设备管理平台项目经验及</a:t>
            </a:r>
            <a:r>
              <a:rPr lang="en-US" altLang="zh-CN" sz="1200" dirty="0" smtClean="0">
                <a:solidFill>
                  <a:srgbClr val="000000"/>
                </a:solidFill>
              </a:rPr>
              <a:t>WMMP</a:t>
            </a:r>
            <a:r>
              <a:rPr lang="zh-CN" altLang="en-US" sz="1200" dirty="0" smtClean="0">
                <a:solidFill>
                  <a:srgbClr val="000000"/>
                </a:solidFill>
              </a:rPr>
              <a:t>协议技术</a:t>
            </a:r>
            <a:endParaRPr lang="en-US" altLang="zh-CN" sz="1200" dirty="0" smtClean="0">
              <a:solidFill>
                <a:srgbClr val="000000"/>
              </a:solidFill>
            </a:endParaRPr>
          </a:p>
          <a:p>
            <a:pPr algn="l" rtl="0" latinLnBrk="1" hangingPunct="0"/>
            <a:r>
              <a:rPr kumimoji="0" lang="zh-CN" altLang="en-US" sz="1200" b="0" i="0" u="none" strike="noStrike" cap="none" spc="0" normalizeH="0" baseline="0" dirty="0" smtClean="0">
                <a:ln>
                  <a:noFill/>
                </a:ln>
                <a:solidFill>
                  <a:srgbClr val="000000"/>
                </a:solidFill>
                <a:effectLst/>
                <a:uFillTx/>
                <a:sym typeface="Calibri"/>
              </a:rPr>
              <a:t>具备管理门户框架技术</a:t>
            </a:r>
            <a:endParaRPr kumimoji="0" lang="en-US" altLang="zh-CN" sz="1200" b="0" i="0" u="none" strike="noStrike" cap="none" spc="0" normalizeH="0" baseline="0" dirty="0" smtClean="0">
              <a:ln>
                <a:noFill/>
              </a:ln>
              <a:solidFill>
                <a:srgbClr val="000000"/>
              </a:solidFill>
              <a:effectLst/>
              <a:uFillTx/>
              <a:sym typeface="Calibri"/>
            </a:endParaRPr>
          </a:p>
          <a:p>
            <a:pPr algn="l" rtl="0" latinLnBrk="1" hangingPunct="0"/>
            <a:r>
              <a:rPr lang="zh-CN" altLang="en-US" sz="1200" dirty="0">
                <a:solidFill>
                  <a:schemeClr val="accent6">
                    <a:lumMod val="50000"/>
                  </a:schemeClr>
                </a:solidFill>
              </a:rPr>
              <a:t>缺乏物联网设备通信协议实施经验</a:t>
            </a:r>
          </a:p>
          <a:p>
            <a:pPr algn="l" rtl="0" latinLnBrk="1" hangingPunct="0"/>
            <a:endParaRPr lang="zh-CN" altLang="en-US" sz="1200" dirty="0">
              <a:solidFill>
                <a:schemeClr val="accent6">
                  <a:lumMod val="50000"/>
                </a:schemeClr>
              </a:solidFill>
            </a:endParaRPr>
          </a:p>
        </p:txBody>
      </p:sp>
      <p:sp>
        <p:nvSpPr>
          <p:cNvPr id="42" name="TextBox 41"/>
          <p:cNvSpPr txBox="1"/>
          <p:nvPr/>
        </p:nvSpPr>
        <p:spPr>
          <a:xfrm>
            <a:off x="467544" y="5538385"/>
            <a:ext cx="3994025" cy="830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indent="-171450" algn="l" rtl="0" latinLnBrk="1" hangingPunct="0">
              <a:buFont typeface="Wingdings" pitchFamily="2" charset="2"/>
              <a:buChar char="n"/>
            </a:pPr>
            <a:r>
              <a:rPr lang="zh-CN" altLang="en-US" sz="1200" dirty="0" smtClean="0">
                <a:solidFill>
                  <a:srgbClr val="000000"/>
                </a:solidFill>
                <a:latin typeface="宋体" pitchFamily="2" charset="-122"/>
              </a:rPr>
              <a:t>预研</a:t>
            </a:r>
            <a:r>
              <a:rPr lang="en-US" altLang="zh-CN" sz="1200" dirty="0" smtClean="0">
                <a:solidFill>
                  <a:srgbClr val="000000"/>
                </a:solidFill>
                <a:latin typeface="宋体" pitchFamily="2" charset="-122"/>
              </a:rPr>
              <a:t>Jasper</a:t>
            </a:r>
            <a:r>
              <a:rPr lang="zh-CN" altLang="en-US" sz="1200" dirty="0" smtClean="0">
                <a:solidFill>
                  <a:srgbClr val="000000"/>
                </a:solidFill>
                <a:latin typeface="宋体" pitchFamily="2" charset="-122"/>
              </a:rPr>
              <a:t>、</a:t>
            </a:r>
            <a:r>
              <a:rPr lang="en-US" altLang="zh-CN" sz="1200" dirty="0" smtClean="0">
                <a:solidFill>
                  <a:srgbClr val="000000"/>
                </a:solidFill>
                <a:latin typeface="宋体" pitchFamily="2" charset="-122"/>
              </a:rPr>
              <a:t>DCP</a:t>
            </a:r>
            <a:r>
              <a:rPr lang="zh-CN" altLang="en-US" sz="1200" dirty="0" smtClean="0">
                <a:solidFill>
                  <a:srgbClr val="000000"/>
                </a:solidFill>
                <a:latin typeface="宋体" pitchFamily="2" charset="-122"/>
              </a:rPr>
              <a:t>、</a:t>
            </a:r>
            <a:r>
              <a:rPr lang="en-US" altLang="zh-CN" sz="1200" dirty="0" smtClean="0">
                <a:solidFill>
                  <a:srgbClr val="000000"/>
                </a:solidFill>
                <a:latin typeface="宋体" pitchFamily="2" charset="-122"/>
              </a:rPr>
              <a:t>GDSP</a:t>
            </a:r>
            <a:r>
              <a:rPr lang="zh-CN" altLang="en-US" sz="1200" dirty="0" smtClean="0">
                <a:solidFill>
                  <a:srgbClr val="000000"/>
                </a:solidFill>
                <a:latin typeface="宋体" pitchFamily="2" charset="-122"/>
              </a:rPr>
              <a:t>三大</a:t>
            </a:r>
            <a:r>
              <a:rPr lang="en-US" altLang="zh-CN" sz="1200" dirty="0" smtClean="0">
                <a:solidFill>
                  <a:srgbClr val="000000"/>
                </a:solidFill>
                <a:latin typeface="宋体" pitchFamily="2" charset="-122"/>
              </a:rPr>
              <a:t>CMP</a:t>
            </a:r>
            <a:r>
              <a:rPr lang="zh-CN" altLang="en-US" sz="1200" dirty="0" smtClean="0">
                <a:solidFill>
                  <a:srgbClr val="000000"/>
                </a:solidFill>
                <a:latin typeface="宋体" pitchFamily="2" charset="-122"/>
              </a:rPr>
              <a:t>平台的技术支撑体系、业务支撑体系</a:t>
            </a:r>
            <a:endParaRPr lang="en-US" altLang="zh-CN" sz="1200" dirty="0" smtClean="0">
              <a:solidFill>
                <a:srgbClr val="000000"/>
              </a:solidFill>
              <a:latin typeface="宋体" pitchFamily="2" charset="-122"/>
            </a:endParaRPr>
          </a:p>
          <a:p>
            <a:pPr marL="171450" indent="-171450" algn="l" rtl="0" latinLnBrk="1" hangingPunct="0">
              <a:buFont typeface="Wingdings" pitchFamily="2" charset="2"/>
              <a:buChar char="n"/>
            </a:pPr>
            <a:r>
              <a:rPr lang="zh-CN" altLang="en-US" sz="1200" dirty="0">
                <a:solidFill>
                  <a:srgbClr val="000000"/>
                </a:solidFill>
                <a:latin typeface="宋体" pitchFamily="2" charset="-122"/>
              </a:rPr>
              <a:t>预</a:t>
            </a:r>
            <a:r>
              <a:rPr lang="zh-CN" altLang="en-US" sz="1200" dirty="0" smtClean="0">
                <a:solidFill>
                  <a:srgbClr val="000000"/>
                </a:solidFill>
                <a:latin typeface="宋体" pitchFamily="2" charset="-122"/>
              </a:rPr>
              <a:t>研物联网设备的业界通用协议规范，包括</a:t>
            </a:r>
            <a:r>
              <a:rPr lang="en-US" altLang="zh-CN" sz="1200" dirty="0" smtClean="0">
                <a:solidFill>
                  <a:srgbClr val="000000"/>
                </a:solidFill>
                <a:latin typeface="宋体" pitchFamily="2" charset="-122"/>
              </a:rPr>
              <a:t>MQTT/</a:t>
            </a:r>
            <a:r>
              <a:rPr lang="en-US" altLang="zh-CN" sz="1200" dirty="0" err="1" smtClean="0">
                <a:solidFill>
                  <a:srgbClr val="000000"/>
                </a:solidFill>
                <a:latin typeface="宋体" pitchFamily="2" charset="-122"/>
              </a:rPr>
              <a:t>CoAP</a:t>
            </a:r>
            <a:r>
              <a:rPr lang="en-US" altLang="zh-CN" sz="1200" dirty="0" smtClean="0">
                <a:solidFill>
                  <a:srgbClr val="000000"/>
                </a:solidFill>
                <a:latin typeface="宋体" pitchFamily="2" charset="-122"/>
              </a:rPr>
              <a:t>/AMQP</a:t>
            </a:r>
          </a:p>
        </p:txBody>
      </p:sp>
      <p:sp>
        <p:nvSpPr>
          <p:cNvPr id="43" name="TextBox 42"/>
          <p:cNvSpPr txBox="1"/>
          <p:nvPr/>
        </p:nvSpPr>
        <p:spPr>
          <a:xfrm>
            <a:off x="4499992" y="5528354"/>
            <a:ext cx="1879166" cy="4616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indent="-171450" algn="l" rtl="0" latinLnBrk="1" hangingPunct="0">
              <a:buFont typeface="Wingdings" pitchFamily="2" charset="2"/>
              <a:buChar char="n"/>
            </a:pPr>
            <a:r>
              <a:rPr lang="zh-CN" altLang="en-US" sz="1200" dirty="0">
                <a:solidFill>
                  <a:srgbClr val="000000"/>
                </a:solidFill>
                <a:latin typeface="宋体" pitchFamily="2" charset="-122"/>
              </a:rPr>
              <a:t>加强构建成熟的个人门户框架技术体系</a:t>
            </a:r>
          </a:p>
        </p:txBody>
      </p:sp>
      <p:sp>
        <p:nvSpPr>
          <p:cNvPr id="44" name="TextBox 43"/>
          <p:cNvSpPr txBox="1"/>
          <p:nvPr/>
        </p:nvSpPr>
        <p:spPr>
          <a:xfrm>
            <a:off x="6372200" y="5496892"/>
            <a:ext cx="2792271" cy="64632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indent="-171450" algn="l" rtl="0" latinLnBrk="1" hangingPunct="0">
              <a:buFont typeface="Wingdings" pitchFamily="2" charset="2"/>
              <a:buChar char="n"/>
            </a:pPr>
            <a:r>
              <a:rPr kumimoji="0" lang="zh-CN" altLang="en-US" sz="1200" b="0" i="0" u="none" strike="noStrike" cap="none" spc="0" normalizeH="0" baseline="0" dirty="0" smtClean="0">
                <a:ln>
                  <a:noFill/>
                </a:ln>
                <a:solidFill>
                  <a:srgbClr val="000000"/>
                </a:solidFill>
                <a:effectLst/>
                <a:uFillTx/>
                <a:latin typeface="宋体" pitchFamily="2" charset="-122"/>
                <a:sym typeface="Calibri"/>
              </a:rPr>
              <a:t>组建独立的物联网产品团队，掌握物联网的业务发展模式和形态，为后续的技术预研和技术积累提供方向</a:t>
            </a:r>
            <a:endParaRPr kumimoji="0" lang="zh-CN" altLang="en-US" sz="1200" b="0" i="0" u="none" strike="noStrike" cap="none" spc="0" normalizeH="0" baseline="0" dirty="0">
              <a:ln>
                <a:noFill/>
              </a:ln>
              <a:solidFill>
                <a:srgbClr val="000000"/>
              </a:solidFill>
              <a:effectLst/>
              <a:uFillTx/>
              <a:latin typeface="宋体" pitchFamily="2" charset="-122"/>
              <a:sym typeface="Calibri"/>
            </a:endParaRPr>
          </a:p>
        </p:txBody>
      </p:sp>
    </p:spTree>
    <p:extLst>
      <p:ext uri="{BB962C8B-B14F-4D97-AF65-F5344CB8AC3E}">
        <p14:creationId xmlns:p14="http://schemas.microsoft.com/office/powerpoint/2010/main" val="24451409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512" y="0"/>
            <a:ext cx="6858000" cy="838200"/>
          </a:xfrm>
        </p:spPr>
        <p:txBody>
          <a:bodyPr/>
          <a:lstStyle/>
          <a:p>
            <a:r>
              <a:rPr lang="zh-CN" altLang="en-US" dirty="0" smtClean="0"/>
              <a:t>基地：</a:t>
            </a:r>
            <a:r>
              <a:rPr lang="en-US" altLang="zh-CN" dirty="0" err="1" smtClean="0"/>
              <a:t>OneNet</a:t>
            </a:r>
            <a:r>
              <a:rPr lang="zh-CN" altLang="en-US" dirty="0" smtClean="0"/>
              <a:t>平台分析</a:t>
            </a:r>
            <a:endParaRPr lang="zh-CN" altLang="en-US" dirty="0"/>
          </a:p>
        </p:txBody>
      </p:sp>
      <p:sp>
        <p:nvSpPr>
          <p:cNvPr id="3" name="灯片编号占位符 2"/>
          <p:cNvSpPr>
            <a:spLocks noGrp="1"/>
          </p:cNvSpPr>
          <p:nvPr>
            <p:ph type="sldNum" sz="quarter" idx="12"/>
          </p:nvPr>
        </p:nvSpPr>
        <p:spPr/>
        <p:txBody>
          <a:bodyPr/>
          <a:lstStyle/>
          <a:p>
            <a:fld id="{E4526BFC-E8C8-41FB-82E8-2A9C280B1B1D}" type="slidenum">
              <a:rPr lang="en-US" altLang="zh-CN" smtClean="0"/>
              <a:pPr/>
              <a:t>16</a:t>
            </a:fld>
            <a:endParaRPr lang="en-US" altLang="zh-CN" dirty="0"/>
          </a:p>
        </p:txBody>
      </p:sp>
      <p:pic>
        <p:nvPicPr>
          <p:cNvPr id="42" name="Picture 4" descr="http://upfiles.heclouds.com/123/ueditor/2016/09/13/f3ce2be6a178d2ab2e1e5080495fb58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005988"/>
            <a:ext cx="8928992" cy="1410834"/>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107504" y="1017469"/>
            <a:ext cx="2088232" cy="27699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lang="en-US" altLang="zh-CN" sz="1200" b="1" dirty="0" err="1" smtClean="0">
                <a:solidFill>
                  <a:srgbClr val="FF0000"/>
                </a:solidFill>
                <a:latin typeface="+mn-ea"/>
                <a:ea typeface="+mn-ea"/>
              </a:rPr>
              <a:t>OneNet</a:t>
            </a:r>
            <a:r>
              <a:rPr lang="zh-CN" altLang="en-US" sz="1200" b="1" dirty="0" smtClean="0">
                <a:solidFill>
                  <a:srgbClr val="FF0000"/>
                </a:solidFill>
                <a:latin typeface="+mn-ea"/>
                <a:ea typeface="+mn-ea"/>
              </a:rPr>
              <a:t>平台</a:t>
            </a:r>
            <a:r>
              <a:rPr lang="zh-CN" altLang="en-US" sz="1200" b="1" dirty="0">
                <a:solidFill>
                  <a:srgbClr val="FF0000"/>
                </a:solidFill>
                <a:latin typeface="+mn-ea"/>
                <a:ea typeface="+mn-ea"/>
              </a:rPr>
              <a:t>架构示意图</a:t>
            </a:r>
            <a:endParaRPr kumimoji="0" lang="zh-CN" altLang="en-US" sz="1200" b="1" i="0" u="none" strike="noStrike" cap="none" spc="0" normalizeH="0" baseline="0" dirty="0">
              <a:ln>
                <a:noFill/>
              </a:ln>
              <a:solidFill>
                <a:srgbClr val="FF0000"/>
              </a:solidFill>
              <a:effectLst/>
              <a:uFillTx/>
              <a:latin typeface="+mn-ea"/>
              <a:ea typeface="+mn-ea"/>
              <a:cs typeface="Calibri"/>
              <a:sym typeface="Calibri"/>
            </a:endParaRPr>
          </a:p>
        </p:txBody>
      </p:sp>
      <p:sp>
        <p:nvSpPr>
          <p:cNvPr id="44" name="TextBox 43"/>
          <p:cNvSpPr txBox="1"/>
          <p:nvPr/>
        </p:nvSpPr>
        <p:spPr>
          <a:xfrm>
            <a:off x="107504" y="2502685"/>
            <a:ext cx="8928992" cy="1938990"/>
          </a:xfrm>
          <a:prstGeom prst="rect">
            <a:avLst/>
          </a:prstGeom>
          <a:noFill/>
          <a:ln w="127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lvl1pPr marL="285750" indent="-285750" algn="l" rtl="0" latinLnBrk="1" hangingPunct="0">
              <a:buFont typeface="Wingdings" pitchFamily="2" charset="2"/>
              <a:buChar char="n"/>
              <a:defRPr sz="1400" b="1">
                <a:solidFill>
                  <a:srgbClr val="000000"/>
                </a:solidFill>
                <a:latin typeface="微软雅黑" pitchFamily="34" charset="-122"/>
                <a:ea typeface="微软雅黑" pitchFamily="34" charset="-122"/>
              </a:defRPr>
            </a:lvl1pPr>
          </a:lstStyle>
          <a:p>
            <a:pPr marL="0" indent="0">
              <a:buNone/>
            </a:pPr>
            <a:r>
              <a:rPr lang="en-US" altLang="zh-CN" sz="1200" dirty="0" err="1">
                <a:solidFill>
                  <a:srgbClr val="FF0000"/>
                </a:solidFill>
              </a:rPr>
              <a:t>OneNet</a:t>
            </a:r>
            <a:r>
              <a:rPr lang="zh-CN" altLang="en-US" sz="1200" dirty="0">
                <a:solidFill>
                  <a:srgbClr val="FF0000"/>
                </a:solidFill>
              </a:rPr>
              <a:t>技术特性：</a:t>
            </a:r>
            <a:endParaRPr lang="en-US" altLang="zh-CN" sz="1200" dirty="0">
              <a:solidFill>
                <a:srgbClr val="FF0000"/>
              </a:solidFill>
            </a:endParaRPr>
          </a:p>
          <a:p>
            <a:r>
              <a:rPr lang="zh-CN" altLang="en-US" sz="1200" dirty="0"/>
              <a:t>一站式托管</a:t>
            </a:r>
            <a:r>
              <a:rPr lang="en-US" altLang="zh-CN" sz="1200" dirty="0"/>
              <a:t>—</a:t>
            </a:r>
            <a:r>
              <a:rPr lang="zh-CN" altLang="en-US" sz="1200" dirty="0"/>
              <a:t>高效性、低成本</a:t>
            </a:r>
          </a:p>
          <a:p>
            <a:pPr marL="0" indent="0">
              <a:buNone/>
            </a:pPr>
            <a:r>
              <a:rPr lang="zh-CN" altLang="en-US" sz="1200" b="0" dirty="0"/>
              <a:t>电信级设备集群，满足海量设备高并发快速接</a:t>
            </a:r>
            <a:r>
              <a:rPr lang="zh-CN" altLang="en-US" sz="1200" b="0" dirty="0" smtClean="0"/>
              <a:t>入云</a:t>
            </a:r>
            <a:r>
              <a:rPr lang="zh-CN" altLang="en-US" sz="1200" b="0" dirty="0"/>
              <a:t>主机服务和平台级基础化服务，降低硬件成本和时间</a:t>
            </a:r>
            <a:r>
              <a:rPr lang="zh-CN" altLang="en-US" sz="1200" b="0" dirty="0" smtClean="0"/>
              <a:t>成本</a:t>
            </a:r>
            <a:endParaRPr lang="en-US" altLang="zh-CN" sz="1200" b="0" dirty="0" smtClean="0"/>
          </a:p>
          <a:p>
            <a:r>
              <a:rPr lang="zh-CN" altLang="en-US" sz="1200" dirty="0" smtClean="0"/>
              <a:t>开放</a:t>
            </a:r>
            <a:r>
              <a:rPr lang="zh-CN" altLang="en-US" sz="1200" dirty="0"/>
              <a:t>的</a:t>
            </a:r>
            <a:r>
              <a:rPr lang="en-US" altLang="zh-CN" sz="1200" dirty="0"/>
              <a:t>API</a:t>
            </a:r>
            <a:r>
              <a:rPr lang="zh-CN" altLang="en-US" sz="1200" dirty="0"/>
              <a:t>接口，快速生成应用</a:t>
            </a:r>
          </a:p>
          <a:p>
            <a:pPr marL="0" indent="0">
              <a:buNone/>
            </a:pPr>
            <a:r>
              <a:rPr lang="zh-CN" altLang="en-US" sz="1200" b="0" dirty="0"/>
              <a:t>多协议智慧解析</a:t>
            </a:r>
            <a:r>
              <a:rPr lang="en-US" altLang="zh-CN" sz="1200" b="0" dirty="0"/>
              <a:t>—</a:t>
            </a:r>
            <a:r>
              <a:rPr lang="zh-CN" altLang="en-US" sz="1200" b="0" dirty="0"/>
              <a:t>包容性、适应性支持多种行业标准协议的解析和转换，如</a:t>
            </a:r>
            <a:r>
              <a:rPr lang="en-US" altLang="zh-CN" sz="1200" b="0" dirty="0"/>
              <a:t>MQTT</a:t>
            </a:r>
            <a:r>
              <a:rPr lang="zh-CN" altLang="en-US" sz="1200" b="0" dirty="0"/>
              <a:t>、</a:t>
            </a:r>
            <a:r>
              <a:rPr lang="en-US" altLang="zh-CN" sz="1200" b="0" dirty="0"/>
              <a:t>Modbus</a:t>
            </a:r>
            <a:r>
              <a:rPr lang="zh-CN" altLang="en-US" sz="1200" b="0" dirty="0"/>
              <a:t>、</a:t>
            </a:r>
            <a:r>
              <a:rPr lang="en-US" altLang="zh-CN" sz="1200" b="0" dirty="0"/>
              <a:t>EDP</a:t>
            </a:r>
            <a:r>
              <a:rPr lang="zh-CN" altLang="en-US" sz="1200" b="0" dirty="0"/>
              <a:t>等适配多种网络接入方式，多种语言开发环境面向全行业领域，提供全开源</a:t>
            </a:r>
            <a:r>
              <a:rPr lang="en-US" altLang="zh-CN" sz="1200" b="0" dirty="0"/>
              <a:t>SDK</a:t>
            </a:r>
            <a:r>
              <a:rPr lang="zh-CN" altLang="en-US" sz="1200" b="0" dirty="0"/>
              <a:t>，开放</a:t>
            </a:r>
            <a:r>
              <a:rPr lang="en-US" altLang="zh-CN" sz="1200" b="0" dirty="0"/>
              <a:t>24</a:t>
            </a:r>
            <a:r>
              <a:rPr lang="zh-CN" altLang="en-US" sz="1200" b="0" dirty="0"/>
              <a:t>小时交流社区和论坛</a:t>
            </a:r>
          </a:p>
          <a:p>
            <a:r>
              <a:rPr lang="zh-CN" altLang="en-US" sz="1200" dirty="0"/>
              <a:t>数据存储和大数据分析</a:t>
            </a:r>
            <a:r>
              <a:rPr lang="en-US" altLang="zh-CN" sz="1200" dirty="0"/>
              <a:t>—</a:t>
            </a:r>
            <a:r>
              <a:rPr lang="zh-CN" altLang="en-US" sz="1200" dirty="0"/>
              <a:t>可靠性、</a:t>
            </a:r>
            <a:r>
              <a:rPr lang="zh-CN" altLang="en-US" sz="1200" dirty="0" smtClean="0"/>
              <a:t>安全性</a:t>
            </a:r>
          </a:p>
          <a:p>
            <a:pPr marL="0" indent="0">
              <a:buNone/>
            </a:pPr>
            <a:r>
              <a:rPr lang="zh-CN" altLang="en-US" sz="1200" b="0" dirty="0" smtClean="0"/>
              <a:t>分布式结构和多重数据保障机制，提供安全的数据存储</a:t>
            </a:r>
          </a:p>
          <a:p>
            <a:pPr marL="0" indent="0">
              <a:buNone/>
            </a:pPr>
            <a:r>
              <a:rPr lang="zh-CN" altLang="en-US" sz="1200" b="0" dirty="0" smtClean="0"/>
              <a:t>提供</a:t>
            </a:r>
            <a:r>
              <a:rPr lang="zh-CN" altLang="en-US" sz="1200" b="0" dirty="0"/>
              <a:t>私有云功能模块和特有的私有协议</a:t>
            </a:r>
            <a:r>
              <a:rPr lang="en-US" altLang="zh-CN" sz="1200" b="0" dirty="0"/>
              <a:t>RGMP</a:t>
            </a:r>
            <a:r>
              <a:rPr lang="zh-CN" altLang="en-US" sz="1200" b="0" dirty="0"/>
              <a:t>，将数据安全性能最大化，提供统一的数据管理、丰富的数据服务、智慧的数据分析，深挖数据价值</a:t>
            </a:r>
          </a:p>
        </p:txBody>
      </p:sp>
      <p:sp>
        <p:nvSpPr>
          <p:cNvPr id="46" name="TextBox 45"/>
          <p:cNvSpPr txBox="1"/>
          <p:nvPr/>
        </p:nvSpPr>
        <p:spPr>
          <a:xfrm>
            <a:off x="107504" y="4522975"/>
            <a:ext cx="4470747" cy="1938990"/>
          </a:xfrm>
          <a:prstGeom prst="rect">
            <a:avLst/>
          </a:prstGeom>
          <a:noFill/>
          <a:ln w="127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kumimoji="0" lang="en-US" altLang="zh-CN" sz="1200" b="0" i="0" u="none" strike="noStrike" cap="none" spc="0" normalizeH="0" baseline="0" dirty="0" smtClean="0">
                <a:ln>
                  <a:noFill/>
                </a:ln>
                <a:solidFill>
                  <a:srgbClr val="000000"/>
                </a:solidFill>
                <a:effectLst/>
                <a:uFillTx/>
                <a:sym typeface="Calibri"/>
              </a:rPr>
              <a:t> </a:t>
            </a:r>
            <a:r>
              <a:rPr lang="zh-CN" altLang="en-US" sz="1200" b="1" dirty="0">
                <a:solidFill>
                  <a:srgbClr val="FF0000"/>
                </a:solidFill>
                <a:latin typeface="微软雅黑" pitchFamily="34" charset="-122"/>
                <a:ea typeface="微软雅黑" pitchFamily="34" charset="-122"/>
              </a:rPr>
              <a:t>优劣势分析：</a:t>
            </a:r>
            <a:endParaRPr lang="en-US" altLang="zh-CN" sz="1200" b="1" dirty="0">
              <a:solidFill>
                <a:srgbClr val="FF0000"/>
              </a:solidFill>
              <a:latin typeface="微软雅黑" pitchFamily="34" charset="-122"/>
              <a:ea typeface="微软雅黑" pitchFamily="34" charset="-122"/>
            </a:endParaRPr>
          </a:p>
          <a:p>
            <a:pPr marL="285750" marR="0" indent="-285750" algn="l" defTabSz="544195" rtl="0" fontAlgn="auto" latinLnBrk="1" hangingPunct="0">
              <a:lnSpc>
                <a:spcPct val="100000"/>
              </a:lnSpc>
              <a:spcBef>
                <a:spcPts val="0"/>
              </a:spcBef>
              <a:spcAft>
                <a:spcPts val="0"/>
              </a:spcAft>
              <a:buClrTx/>
              <a:buSzTx/>
              <a:buFont typeface="Wingdings" pitchFamily="2" charset="2"/>
              <a:buChar char="n"/>
            </a:pPr>
            <a:r>
              <a:rPr lang="zh-CN" altLang="en-US" sz="1200" dirty="0">
                <a:solidFill>
                  <a:srgbClr val="000000"/>
                </a:solidFill>
                <a:latin typeface="微软雅黑" pitchFamily="34" charset="-122"/>
                <a:ea typeface="微软雅黑" pitchFamily="34" charset="-122"/>
              </a:rPr>
              <a:t>具备电信级服务集群能力</a:t>
            </a:r>
            <a:r>
              <a:rPr lang="en-US" altLang="zh-CN" sz="1200" dirty="0">
                <a:solidFill>
                  <a:srgbClr val="000000"/>
                </a:solidFill>
                <a:latin typeface="微软雅黑" pitchFamily="34" charset="-122"/>
                <a:ea typeface="微软雅黑" pitchFamily="34" charset="-122"/>
              </a:rPr>
              <a:t>(MISC.KERNEL)</a:t>
            </a:r>
          </a:p>
          <a:p>
            <a:pPr marL="285750" marR="0" indent="-285750" algn="l" defTabSz="544195" rtl="0" fontAlgn="auto" latinLnBrk="1" hangingPunct="0">
              <a:lnSpc>
                <a:spcPct val="100000"/>
              </a:lnSpc>
              <a:spcBef>
                <a:spcPts val="0"/>
              </a:spcBef>
              <a:spcAft>
                <a:spcPts val="0"/>
              </a:spcAft>
              <a:buClrTx/>
              <a:buSzTx/>
              <a:buFont typeface="Wingdings" pitchFamily="2" charset="2"/>
              <a:buChar char="n"/>
            </a:pPr>
            <a:r>
              <a:rPr lang="zh-CN" altLang="en-US" sz="1200" dirty="0">
                <a:solidFill>
                  <a:srgbClr val="000000"/>
                </a:solidFill>
                <a:latin typeface="微软雅黑" pitchFamily="34" charset="-122"/>
                <a:ea typeface="微软雅黑" pitchFamily="34" charset="-122"/>
              </a:rPr>
              <a:t>具备分布式服务集群技术能力</a:t>
            </a:r>
            <a:r>
              <a:rPr lang="en-US" altLang="zh-CN" sz="1200" dirty="0">
                <a:solidFill>
                  <a:srgbClr val="000000"/>
                </a:solidFill>
                <a:latin typeface="微软雅黑" pitchFamily="34" charset="-122"/>
                <a:ea typeface="微软雅黑" pitchFamily="34" charset="-122"/>
              </a:rPr>
              <a:t>(ASP_BAS/DUBBO/DSE_BAS</a:t>
            </a:r>
            <a:r>
              <a:rPr lang="en-US" altLang="zh-CN" sz="1200" dirty="0" smtClean="0">
                <a:solidFill>
                  <a:srgbClr val="000000"/>
                </a:solidFill>
                <a:latin typeface="微软雅黑" pitchFamily="34" charset="-122"/>
                <a:ea typeface="微软雅黑" pitchFamily="34" charset="-122"/>
              </a:rPr>
              <a:t>)</a:t>
            </a:r>
          </a:p>
          <a:p>
            <a:pPr marL="285750" marR="0" indent="-285750" algn="l" defTabSz="544195" rtl="0" fontAlgn="auto" latinLnBrk="1" hangingPunct="0">
              <a:lnSpc>
                <a:spcPct val="100000"/>
              </a:lnSpc>
              <a:spcBef>
                <a:spcPts val="0"/>
              </a:spcBef>
              <a:spcAft>
                <a:spcPts val="0"/>
              </a:spcAft>
              <a:buClrTx/>
              <a:buSzTx/>
              <a:buFont typeface="Wingdings" pitchFamily="2" charset="2"/>
              <a:buChar char="n"/>
            </a:pPr>
            <a:r>
              <a:rPr lang="zh-CN" altLang="en-US" sz="1200" dirty="0" smtClean="0">
                <a:solidFill>
                  <a:srgbClr val="000000"/>
                </a:solidFill>
                <a:latin typeface="微软雅黑" pitchFamily="34" charset="-122"/>
                <a:ea typeface="微软雅黑" pitchFamily="34" charset="-122"/>
              </a:rPr>
              <a:t>具备终端</a:t>
            </a:r>
            <a:r>
              <a:rPr lang="en-US" altLang="zh-CN" sz="1200" dirty="0" smtClean="0">
                <a:solidFill>
                  <a:srgbClr val="000000"/>
                </a:solidFill>
                <a:latin typeface="微软雅黑" pitchFamily="34" charset="-122"/>
                <a:ea typeface="微软雅黑" pitchFamily="34" charset="-122"/>
              </a:rPr>
              <a:t>SDK</a:t>
            </a:r>
            <a:r>
              <a:rPr lang="zh-CN" altLang="en-US" sz="1200" dirty="0" smtClean="0">
                <a:solidFill>
                  <a:srgbClr val="000000"/>
                </a:solidFill>
                <a:latin typeface="微软雅黑" pitchFamily="34" charset="-122"/>
                <a:ea typeface="微软雅黑" pitchFamily="34" charset="-122"/>
              </a:rPr>
              <a:t>技术能力</a:t>
            </a:r>
            <a:r>
              <a:rPr lang="en-US" altLang="zh-CN" sz="1200" dirty="0" smtClean="0">
                <a:solidFill>
                  <a:srgbClr val="000000"/>
                </a:solidFill>
                <a:latin typeface="微软雅黑" pitchFamily="34" charset="-122"/>
                <a:ea typeface="微软雅黑" pitchFamily="34" charset="-122"/>
              </a:rPr>
              <a:t>(Linux</a:t>
            </a:r>
            <a:r>
              <a:rPr lang="zh-CN" altLang="en-US" sz="1200" dirty="0" smtClean="0">
                <a:solidFill>
                  <a:srgbClr val="000000"/>
                </a:solidFill>
                <a:latin typeface="微软雅黑" pitchFamily="34" charset="-122"/>
                <a:ea typeface="微软雅黑" pitchFamily="34" charset="-122"/>
              </a:rPr>
              <a:t>、</a:t>
            </a:r>
            <a:r>
              <a:rPr lang="en-US" altLang="zh-CN" sz="1200" dirty="0" smtClean="0">
                <a:solidFill>
                  <a:srgbClr val="000000"/>
                </a:solidFill>
                <a:latin typeface="微软雅黑" pitchFamily="34" charset="-122"/>
                <a:ea typeface="微软雅黑" pitchFamily="34" charset="-122"/>
              </a:rPr>
              <a:t>Android</a:t>
            </a:r>
            <a:r>
              <a:rPr lang="zh-CN" altLang="en-US" sz="1200" dirty="0" smtClean="0">
                <a:solidFill>
                  <a:srgbClr val="000000"/>
                </a:solidFill>
                <a:latin typeface="微软雅黑" pitchFamily="34" charset="-122"/>
                <a:ea typeface="微软雅黑" pitchFamily="34" charset="-122"/>
              </a:rPr>
              <a:t>、</a:t>
            </a:r>
            <a:r>
              <a:rPr lang="en-US" altLang="zh-CN" sz="1200" dirty="0" smtClean="0">
                <a:solidFill>
                  <a:srgbClr val="000000"/>
                </a:solidFill>
                <a:latin typeface="微软雅黑" pitchFamily="34" charset="-122"/>
                <a:ea typeface="微软雅黑" pitchFamily="34" charset="-122"/>
              </a:rPr>
              <a:t>IOS</a:t>
            </a:r>
            <a:r>
              <a:rPr lang="zh-CN" altLang="en-US" sz="1200" dirty="0" smtClean="0">
                <a:solidFill>
                  <a:srgbClr val="000000"/>
                </a:solidFill>
                <a:latin typeface="微软雅黑" pitchFamily="34" charset="-122"/>
                <a:ea typeface="微软雅黑" pitchFamily="34" charset="-122"/>
              </a:rPr>
              <a:t>、</a:t>
            </a:r>
            <a:r>
              <a:rPr lang="en-US" altLang="zh-CN" sz="1200" dirty="0" smtClean="0">
                <a:solidFill>
                  <a:srgbClr val="000000"/>
                </a:solidFill>
                <a:latin typeface="微软雅黑" pitchFamily="34" charset="-122"/>
                <a:ea typeface="微软雅黑" pitchFamily="34" charset="-122"/>
              </a:rPr>
              <a:t>Windows)</a:t>
            </a:r>
          </a:p>
          <a:p>
            <a:pPr marL="285750" marR="0" indent="-285750" algn="just" defTabSz="544195" rtl="0" fontAlgn="auto" latinLnBrk="1" hangingPunct="0">
              <a:lnSpc>
                <a:spcPct val="100000"/>
              </a:lnSpc>
              <a:spcBef>
                <a:spcPts val="0"/>
              </a:spcBef>
              <a:spcAft>
                <a:spcPts val="0"/>
              </a:spcAft>
              <a:buClrTx/>
              <a:buSzTx/>
              <a:buFont typeface="Wingdings" pitchFamily="2" charset="2"/>
              <a:buChar char="n"/>
            </a:pPr>
            <a:r>
              <a:rPr lang="zh-CN" altLang="en-US" sz="1200" dirty="0" smtClean="0">
                <a:solidFill>
                  <a:srgbClr val="000000"/>
                </a:solidFill>
                <a:latin typeface="微软雅黑" pitchFamily="34" charset="-122"/>
                <a:ea typeface="微软雅黑" pitchFamily="34" charset="-122"/>
              </a:rPr>
              <a:t>具备分布式存储技术经验</a:t>
            </a:r>
            <a:r>
              <a:rPr lang="en-US" altLang="zh-CN" sz="1200" dirty="0" smtClean="0">
                <a:solidFill>
                  <a:srgbClr val="000000"/>
                </a:solidFill>
                <a:latin typeface="微软雅黑" pitchFamily="34" charset="-122"/>
                <a:ea typeface="微软雅黑" pitchFamily="34" charset="-122"/>
              </a:rPr>
              <a:t>(</a:t>
            </a:r>
            <a:r>
              <a:rPr lang="en-US" altLang="zh-CN" sz="1200" dirty="0" err="1" smtClean="0">
                <a:solidFill>
                  <a:srgbClr val="000000"/>
                </a:solidFill>
                <a:latin typeface="微软雅黑" pitchFamily="34" charset="-122"/>
                <a:ea typeface="微软雅黑" pitchFamily="34" charset="-122"/>
              </a:rPr>
              <a:t>NoSQL</a:t>
            </a:r>
            <a:r>
              <a:rPr lang="zh-CN" altLang="en-US" sz="1200" dirty="0" smtClean="0">
                <a:solidFill>
                  <a:srgbClr val="000000"/>
                </a:solidFill>
                <a:latin typeface="微软雅黑" pitchFamily="34" charset="-122"/>
                <a:ea typeface="微软雅黑" pitchFamily="34" charset="-122"/>
              </a:rPr>
              <a:t>、</a:t>
            </a:r>
            <a:r>
              <a:rPr lang="en-US" altLang="zh-CN" sz="1200" dirty="0" err="1" smtClean="0">
                <a:solidFill>
                  <a:srgbClr val="000000"/>
                </a:solidFill>
                <a:latin typeface="微软雅黑" pitchFamily="34" charset="-122"/>
                <a:ea typeface="微软雅黑" pitchFamily="34" charset="-122"/>
              </a:rPr>
              <a:t>Hadoop</a:t>
            </a:r>
            <a:r>
              <a:rPr lang="zh-CN" altLang="en-US" sz="1200" dirty="0" smtClean="0">
                <a:solidFill>
                  <a:srgbClr val="000000"/>
                </a:solidFill>
                <a:latin typeface="微软雅黑" pitchFamily="34" charset="-122"/>
                <a:ea typeface="微软雅黑" pitchFamily="34" charset="-122"/>
              </a:rPr>
              <a:t>、</a:t>
            </a:r>
            <a:r>
              <a:rPr lang="en-US" altLang="zh-CN" sz="1200" dirty="0" smtClean="0">
                <a:solidFill>
                  <a:srgbClr val="000000"/>
                </a:solidFill>
                <a:latin typeface="微软雅黑" pitchFamily="34" charset="-122"/>
                <a:ea typeface="微软雅黑" pitchFamily="34" charset="-122"/>
              </a:rPr>
              <a:t>DFS)</a:t>
            </a:r>
          </a:p>
          <a:p>
            <a:pPr marL="285750" marR="0" indent="-285750" algn="just" defTabSz="544195" rtl="0" fontAlgn="auto" latinLnBrk="1" hangingPunct="0">
              <a:lnSpc>
                <a:spcPct val="100000"/>
              </a:lnSpc>
              <a:spcBef>
                <a:spcPts val="0"/>
              </a:spcBef>
              <a:spcAft>
                <a:spcPts val="0"/>
              </a:spcAft>
              <a:buClrTx/>
              <a:buSzTx/>
              <a:buFont typeface="Wingdings" pitchFamily="2" charset="2"/>
              <a:buChar char="n"/>
            </a:pPr>
            <a:r>
              <a:rPr lang="zh-CN" altLang="en-US" sz="1200" dirty="0" smtClean="0">
                <a:solidFill>
                  <a:srgbClr val="000000"/>
                </a:solidFill>
                <a:latin typeface="微软雅黑" pitchFamily="34" charset="-122"/>
                <a:ea typeface="微软雅黑" pitchFamily="34" charset="-122"/>
              </a:rPr>
              <a:t>具备大数据分析技术经验</a:t>
            </a:r>
            <a:r>
              <a:rPr lang="en-US" altLang="zh-CN" sz="1200" dirty="0" smtClean="0">
                <a:solidFill>
                  <a:srgbClr val="000000"/>
                </a:solidFill>
                <a:latin typeface="微软雅黑" pitchFamily="34" charset="-122"/>
                <a:ea typeface="微软雅黑" pitchFamily="34" charset="-122"/>
              </a:rPr>
              <a:t>(spark</a:t>
            </a:r>
            <a:r>
              <a:rPr lang="zh-CN" altLang="en-US" sz="1200" dirty="0" smtClean="0">
                <a:solidFill>
                  <a:srgbClr val="000000"/>
                </a:solidFill>
                <a:latin typeface="微软雅黑" pitchFamily="34" charset="-122"/>
                <a:ea typeface="微软雅黑" pitchFamily="34" charset="-122"/>
              </a:rPr>
              <a:t>、</a:t>
            </a:r>
            <a:r>
              <a:rPr lang="en-US" altLang="zh-CN" sz="1200" dirty="0" smtClean="0">
                <a:solidFill>
                  <a:srgbClr val="000000"/>
                </a:solidFill>
                <a:latin typeface="微软雅黑" pitchFamily="34" charset="-122"/>
                <a:ea typeface="微软雅黑" pitchFamily="34" charset="-122"/>
              </a:rPr>
              <a:t>storm</a:t>
            </a:r>
            <a:r>
              <a:rPr lang="zh-CN" altLang="en-US" sz="1200" dirty="0" smtClean="0">
                <a:solidFill>
                  <a:srgbClr val="000000"/>
                </a:solidFill>
                <a:latin typeface="微软雅黑" pitchFamily="34" charset="-122"/>
                <a:ea typeface="微软雅黑" pitchFamily="34" charset="-122"/>
              </a:rPr>
              <a:t>、</a:t>
            </a:r>
            <a:r>
              <a:rPr lang="en-US" altLang="zh-CN" sz="1200" dirty="0" smtClean="0">
                <a:solidFill>
                  <a:srgbClr val="000000"/>
                </a:solidFill>
                <a:latin typeface="微软雅黑" pitchFamily="34" charset="-122"/>
                <a:ea typeface="微软雅黑" pitchFamily="34" charset="-122"/>
              </a:rPr>
              <a:t>hive</a:t>
            </a:r>
            <a:r>
              <a:rPr lang="zh-CN" altLang="en-US" sz="1200" dirty="0" smtClean="0">
                <a:solidFill>
                  <a:srgbClr val="000000"/>
                </a:solidFill>
                <a:latin typeface="微软雅黑" pitchFamily="34" charset="-122"/>
                <a:ea typeface="微软雅黑" pitchFamily="34" charset="-122"/>
              </a:rPr>
              <a:t>、</a:t>
            </a:r>
            <a:r>
              <a:rPr lang="en-US" altLang="zh-CN" sz="1200" dirty="0" err="1" smtClean="0">
                <a:solidFill>
                  <a:srgbClr val="000000"/>
                </a:solidFill>
                <a:latin typeface="微软雅黑" pitchFamily="34" charset="-122"/>
                <a:ea typeface="微软雅黑" pitchFamily="34" charset="-122"/>
              </a:rPr>
              <a:t>kafaka</a:t>
            </a:r>
            <a:r>
              <a:rPr lang="zh-CN" altLang="en-US" sz="1200" dirty="0" smtClean="0">
                <a:solidFill>
                  <a:srgbClr val="000000"/>
                </a:solidFill>
                <a:latin typeface="微软雅黑" pitchFamily="34" charset="-122"/>
                <a:ea typeface="微软雅黑" pitchFamily="34" charset="-122"/>
              </a:rPr>
              <a:t>等</a:t>
            </a:r>
            <a:r>
              <a:rPr lang="en-US" altLang="zh-CN" sz="1200" dirty="0" smtClean="0">
                <a:solidFill>
                  <a:srgbClr val="000000"/>
                </a:solidFill>
                <a:latin typeface="微软雅黑" pitchFamily="34" charset="-122"/>
                <a:ea typeface="微软雅黑" pitchFamily="34" charset="-122"/>
              </a:rPr>
              <a:t>)</a:t>
            </a:r>
          </a:p>
          <a:p>
            <a:pPr marL="285750" marR="0" indent="-285750" algn="just" defTabSz="544195" rtl="0" fontAlgn="auto" latinLnBrk="1" hangingPunct="0">
              <a:lnSpc>
                <a:spcPct val="100000"/>
              </a:lnSpc>
              <a:spcBef>
                <a:spcPts val="0"/>
              </a:spcBef>
              <a:spcAft>
                <a:spcPts val="0"/>
              </a:spcAft>
              <a:buClrTx/>
              <a:buSzTx/>
              <a:buFont typeface="Wingdings" pitchFamily="2" charset="2"/>
              <a:buChar char="n"/>
            </a:pPr>
            <a:r>
              <a:rPr lang="zh-CN" altLang="en-US" sz="1200" dirty="0" smtClean="0">
                <a:solidFill>
                  <a:schemeClr val="accent1"/>
                </a:solidFill>
                <a:latin typeface="微软雅黑" pitchFamily="34" charset="-122"/>
                <a:ea typeface="微软雅黑" pitchFamily="34" charset="-122"/>
              </a:rPr>
              <a:t>缺乏物联网云平台的项目经验</a:t>
            </a:r>
            <a:endParaRPr lang="en-US" altLang="zh-CN" sz="1200" dirty="0">
              <a:solidFill>
                <a:schemeClr val="accent1"/>
              </a:solidFill>
              <a:latin typeface="微软雅黑" pitchFamily="34" charset="-122"/>
              <a:ea typeface="微软雅黑" pitchFamily="34" charset="-122"/>
            </a:endParaRPr>
          </a:p>
          <a:p>
            <a:pPr marL="285750" marR="0" indent="-285750" algn="just" defTabSz="544195" rtl="0" fontAlgn="auto" latinLnBrk="1" hangingPunct="0">
              <a:lnSpc>
                <a:spcPct val="100000"/>
              </a:lnSpc>
              <a:spcBef>
                <a:spcPts val="0"/>
              </a:spcBef>
              <a:spcAft>
                <a:spcPts val="0"/>
              </a:spcAft>
              <a:buClrTx/>
              <a:buSzTx/>
              <a:buFont typeface="Wingdings" pitchFamily="2" charset="2"/>
              <a:buChar char="n"/>
            </a:pPr>
            <a:r>
              <a:rPr lang="zh-CN" altLang="en-US" sz="1200" dirty="0" smtClean="0">
                <a:solidFill>
                  <a:schemeClr val="accent1"/>
                </a:solidFill>
                <a:latin typeface="微软雅黑" pitchFamily="34" charset="-122"/>
                <a:ea typeface="微软雅黑" pitchFamily="34" charset="-122"/>
              </a:rPr>
              <a:t>缺乏终端设备接入协议技术能力</a:t>
            </a:r>
            <a:r>
              <a:rPr lang="en-US" altLang="zh-CN" sz="1200" dirty="0" smtClean="0">
                <a:solidFill>
                  <a:schemeClr val="accent1"/>
                </a:solidFill>
                <a:latin typeface="微软雅黑" pitchFamily="34" charset="-122"/>
                <a:ea typeface="微软雅黑" pitchFamily="34" charset="-122"/>
              </a:rPr>
              <a:t>(MQTT Modbus</a:t>
            </a:r>
            <a:r>
              <a:rPr lang="zh-CN" altLang="en-US" sz="1200" dirty="0" smtClean="0">
                <a:solidFill>
                  <a:schemeClr val="accent1"/>
                </a:solidFill>
                <a:latin typeface="微软雅黑" pitchFamily="34" charset="-122"/>
                <a:ea typeface="微软雅黑" pitchFamily="34" charset="-122"/>
              </a:rPr>
              <a:t>、</a:t>
            </a:r>
            <a:r>
              <a:rPr lang="en-US" altLang="zh-CN" sz="1200" dirty="0" smtClean="0">
                <a:solidFill>
                  <a:schemeClr val="accent1"/>
                </a:solidFill>
                <a:latin typeface="微软雅黑" pitchFamily="34" charset="-122"/>
                <a:ea typeface="微软雅黑" pitchFamily="34" charset="-122"/>
              </a:rPr>
              <a:t>EDP</a:t>
            </a:r>
            <a:r>
              <a:rPr lang="zh-CN" altLang="en-US" sz="1200" dirty="0">
                <a:solidFill>
                  <a:schemeClr val="accent1"/>
                </a:solidFill>
                <a:latin typeface="微软雅黑" pitchFamily="34" charset="-122"/>
                <a:ea typeface="微软雅黑" pitchFamily="34" charset="-122"/>
              </a:rPr>
              <a:t>等</a:t>
            </a:r>
            <a:r>
              <a:rPr lang="en-US" altLang="zh-CN" sz="1200" dirty="0" smtClean="0">
                <a:solidFill>
                  <a:schemeClr val="accent1"/>
                </a:solidFill>
                <a:latin typeface="微软雅黑" pitchFamily="34" charset="-122"/>
                <a:ea typeface="微软雅黑" pitchFamily="34" charset="-122"/>
              </a:rPr>
              <a:t>)</a:t>
            </a:r>
          </a:p>
          <a:p>
            <a:pPr marL="285750" marR="0" indent="-285750" algn="just" defTabSz="544195" rtl="0" fontAlgn="auto" latinLnBrk="1" hangingPunct="0">
              <a:lnSpc>
                <a:spcPct val="100000"/>
              </a:lnSpc>
              <a:spcBef>
                <a:spcPts val="0"/>
              </a:spcBef>
              <a:spcAft>
                <a:spcPts val="0"/>
              </a:spcAft>
              <a:buClrTx/>
              <a:buSzTx/>
              <a:buFont typeface="Wingdings" pitchFamily="2" charset="2"/>
              <a:buChar char="n"/>
            </a:pPr>
            <a:r>
              <a:rPr lang="zh-CN" altLang="en-US" sz="1200" dirty="0" smtClean="0">
                <a:solidFill>
                  <a:schemeClr val="accent1"/>
                </a:solidFill>
                <a:latin typeface="微软雅黑" pitchFamily="34" charset="-122"/>
                <a:ea typeface="微软雅黑" pitchFamily="34" charset="-122"/>
              </a:rPr>
              <a:t>缺乏终端设备技术开发能力</a:t>
            </a:r>
            <a:endParaRPr lang="en-US" altLang="zh-CN" sz="1200" dirty="0" smtClean="0">
              <a:solidFill>
                <a:schemeClr val="accent1"/>
              </a:solidFill>
              <a:latin typeface="微软雅黑" pitchFamily="34" charset="-122"/>
              <a:ea typeface="微软雅黑" pitchFamily="34" charset="-122"/>
            </a:endParaRPr>
          </a:p>
          <a:p>
            <a:pPr marL="285750" marR="0" indent="-285750" algn="just" defTabSz="544195" rtl="0" fontAlgn="auto" latinLnBrk="1" hangingPunct="0">
              <a:lnSpc>
                <a:spcPct val="100000"/>
              </a:lnSpc>
              <a:spcBef>
                <a:spcPts val="0"/>
              </a:spcBef>
              <a:spcAft>
                <a:spcPts val="0"/>
              </a:spcAft>
              <a:buClrTx/>
              <a:buSzTx/>
              <a:buFont typeface="Wingdings" pitchFamily="2" charset="2"/>
              <a:buChar char="n"/>
            </a:pPr>
            <a:r>
              <a:rPr lang="zh-CN" altLang="en-US" sz="1200" dirty="0" smtClean="0">
                <a:solidFill>
                  <a:schemeClr val="accent1"/>
                </a:solidFill>
                <a:latin typeface="微软雅黑" pitchFamily="34" charset="-122"/>
                <a:ea typeface="微软雅黑" pitchFamily="34" charset="-122"/>
              </a:rPr>
              <a:t>缺乏物联网设备接入管理项目经验</a:t>
            </a:r>
            <a:endParaRPr lang="zh-CN" altLang="en-US" sz="1200" dirty="0">
              <a:solidFill>
                <a:schemeClr val="accent1"/>
              </a:solidFill>
              <a:latin typeface="微软雅黑" pitchFamily="34" charset="-122"/>
              <a:ea typeface="微软雅黑" pitchFamily="34" charset="-122"/>
            </a:endParaRPr>
          </a:p>
        </p:txBody>
      </p:sp>
      <p:sp>
        <p:nvSpPr>
          <p:cNvPr id="47" name="TextBox 46"/>
          <p:cNvSpPr txBox="1"/>
          <p:nvPr/>
        </p:nvSpPr>
        <p:spPr>
          <a:xfrm>
            <a:off x="4781351" y="4528201"/>
            <a:ext cx="4255145" cy="1938990"/>
          </a:xfrm>
          <a:prstGeom prst="rect">
            <a:avLst/>
          </a:prstGeom>
          <a:noFill/>
          <a:ln w="127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kumimoji="0" lang="en-US" altLang="zh-CN" sz="1200" b="0" i="0" u="none" strike="noStrike" cap="none" spc="0" normalizeH="0" baseline="0" dirty="0" smtClean="0">
                <a:ln>
                  <a:noFill/>
                </a:ln>
                <a:solidFill>
                  <a:srgbClr val="000000"/>
                </a:solidFill>
                <a:effectLst/>
                <a:uFillTx/>
                <a:sym typeface="Calibri"/>
              </a:rPr>
              <a:t> </a:t>
            </a:r>
            <a:r>
              <a:rPr lang="zh-CN" altLang="en-US" sz="1200" b="1" dirty="0">
                <a:solidFill>
                  <a:srgbClr val="FF0000"/>
                </a:solidFill>
                <a:latin typeface="微软雅黑" pitchFamily="34" charset="-122"/>
                <a:ea typeface="微软雅黑" pitchFamily="34" charset="-122"/>
              </a:rPr>
              <a:t>工作建议</a:t>
            </a:r>
            <a:r>
              <a:rPr lang="zh-CN" altLang="en-US" sz="1200" b="1" dirty="0" smtClean="0">
                <a:solidFill>
                  <a:srgbClr val="FF0000"/>
                </a:solidFill>
                <a:latin typeface="微软雅黑" pitchFamily="34" charset="-122"/>
                <a:ea typeface="微软雅黑" pitchFamily="34" charset="-122"/>
              </a:rPr>
              <a:t>：</a:t>
            </a:r>
            <a:endParaRPr lang="en-US" altLang="zh-CN" sz="1200" b="1" dirty="0" smtClean="0">
              <a:solidFill>
                <a:srgbClr val="FF0000"/>
              </a:solidFill>
              <a:latin typeface="微软雅黑" pitchFamily="34" charset="-122"/>
              <a:ea typeface="微软雅黑" pitchFamily="34" charset="-122"/>
            </a:endParaRPr>
          </a:p>
          <a:p>
            <a:pPr algn="l" rtl="0" latinLnBrk="1" hangingPunct="0"/>
            <a:r>
              <a:rPr lang="zh-CN" altLang="en-US" sz="1200" dirty="0" smtClean="0">
                <a:solidFill>
                  <a:srgbClr val="000000"/>
                </a:solidFill>
                <a:latin typeface="微软雅黑" pitchFamily="34" charset="-122"/>
                <a:ea typeface="微软雅黑" pitchFamily="34" charset="-122"/>
              </a:rPr>
              <a:t>具备物联云平台构建的基础技术能力，但不</a:t>
            </a:r>
            <a:r>
              <a:rPr lang="zh-CN" altLang="en-US" sz="1200" dirty="0">
                <a:solidFill>
                  <a:srgbClr val="000000"/>
                </a:solidFill>
                <a:latin typeface="微软雅黑" pitchFamily="34" charset="-122"/>
                <a:ea typeface="微软雅黑" pitchFamily="34" charset="-122"/>
              </a:rPr>
              <a:t>具备物联云平台体系构建的业务和技术经验。</a:t>
            </a:r>
            <a:endParaRPr lang="en-US" altLang="zh-CN" sz="1200" dirty="0">
              <a:solidFill>
                <a:srgbClr val="000000"/>
              </a:solidFill>
              <a:latin typeface="微软雅黑" pitchFamily="34" charset="-122"/>
              <a:ea typeface="微软雅黑" pitchFamily="34" charset="-122"/>
            </a:endParaRPr>
          </a:p>
          <a:p>
            <a:pPr marL="285750" marR="0" indent="-285750" algn="l" defTabSz="544195" rtl="0" fontAlgn="auto" latinLnBrk="1" hangingPunct="0">
              <a:lnSpc>
                <a:spcPct val="100000"/>
              </a:lnSpc>
              <a:spcBef>
                <a:spcPts val="0"/>
              </a:spcBef>
              <a:spcAft>
                <a:spcPts val="0"/>
              </a:spcAft>
              <a:buClrTx/>
              <a:buSzTx/>
              <a:buFont typeface="Wingdings" pitchFamily="2" charset="2"/>
              <a:buChar char="n"/>
            </a:pPr>
            <a:r>
              <a:rPr lang="zh-CN" altLang="en-US" sz="1200" dirty="0">
                <a:solidFill>
                  <a:srgbClr val="000000"/>
                </a:solidFill>
                <a:latin typeface="微软雅黑" pitchFamily="34" charset="-122"/>
                <a:ea typeface="微软雅黑" pitchFamily="34" charset="-122"/>
              </a:rPr>
              <a:t>研究业界流行的物联网云平台技术体系及业务特性</a:t>
            </a:r>
            <a:r>
              <a:rPr lang="en-US" altLang="zh-CN" sz="1200" dirty="0">
                <a:solidFill>
                  <a:srgbClr val="000000"/>
                </a:solidFill>
                <a:latin typeface="微软雅黑" pitchFamily="34" charset="-122"/>
                <a:ea typeface="微软雅黑" pitchFamily="34" charset="-122"/>
              </a:rPr>
              <a:t>(AWS</a:t>
            </a:r>
            <a:r>
              <a:rPr lang="zh-CN" altLang="en-US" sz="1200" dirty="0">
                <a:solidFill>
                  <a:srgbClr val="000000"/>
                </a:solidFill>
                <a:latin typeface="微软雅黑" pitchFamily="34" charset="-122"/>
                <a:ea typeface="微软雅黑" pitchFamily="34" charset="-122"/>
              </a:rPr>
              <a:t>物联云、</a:t>
            </a:r>
            <a:r>
              <a:rPr lang="en-US" altLang="zh-CN" sz="1200" dirty="0" err="1">
                <a:solidFill>
                  <a:srgbClr val="000000"/>
                </a:solidFill>
                <a:latin typeface="微软雅黑" pitchFamily="34" charset="-122"/>
                <a:ea typeface="微软雅黑" pitchFamily="34" charset="-122"/>
              </a:rPr>
              <a:t>Yeelink</a:t>
            </a:r>
            <a:r>
              <a:rPr lang="zh-CN" altLang="en-US" sz="1200" dirty="0">
                <a:solidFill>
                  <a:srgbClr val="000000"/>
                </a:solidFill>
                <a:latin typeface="微软雅黑" pitchFamily="34" charset="-122"/>
                <a:ea typeface="微软雅黑" pitchFamily="34" charset="-122"/>
              </a:rPr>
              <a:t>物联云平台</a:t>
            </a:r>
            <a:r>
              <a:rPr lang="en-US" altLang="zh-CN" sz="1200" dirty="0" smtClean="0">
                <a:solidFill>
                  <a:srgbClr val="000000"/>
                </a:solidFill>
                <a:latin typeface="微软雅黑" pitchFamily="34" charset="-122"/>
                <a:ea typeface="微软雅黑" pitchFamily="34" charset="-122"/>
              </a:rPr>
              <a:t>)</a:t>
            </a:r>
            <a:r>
              <a:rPr lang="zh-CN" altLang="en-US" sz="1200" dirty="0" smtClean="0">
                <a:solidFill>
                  <a:srgbClr val="000000"/>
                </a:solidFill>
                <a:latin typeface="微软雅黑" pitchFamily="34" charset="-122"/>
                <a:ea typeface="微软雅黑" pitchFamily="34" charset="-122"/>
              </a:rPr>
              <a:t>。</a:t>
            </a:r>
            <a:endParaRPr lang="en-US" altLang="zh-CN" sz="1200" dirty="0" smtClean="0">
              <a:solidFill>
                <a:srgbClr val="000000"/>
              </a:solidFill>
              <a:latin typeface="微软雅黑" pitchFamily="34" charset="-122"/>
              <a:ea typeface="微软雅黑" pitchFamily="34" charset="-122"/>
            </a:endParaRPr>
          </a:p>
          <a:p>
            <a:pPr marL="285750" marR="0" indent="-285750" algn="l" defTabSz="544195" rtl="0" fontAlgn="auto" latinLnBrk="1" hangingPunct="0">
              <a:lnSpc>
                <a:spcPct val="100000"/>
              </a:lnSpc>
              <a:spcBef>
                <a:spcPts val="0"/>
              </a:spcBef>
              <a:spcAft>
                <a:spcPts val="0"/>
              </a:spcAft>
              <a:buClrTx/>
              <a:buSzTx/>
              <a:buFont typeface="Wingdings" pitchFamily="2" charset="2"/>
              <a:buChar char="n"/>
            </a:pPr>
            <a:r>
              <a:rPr lang="zh-CN" altLang="en-US" sz="1200" dirty="0" smtClean="0">
                <a:solidFill>
                  <a:srgbClr val="000000"/>
                </a:solidFill>
                <a:latin typeface="微软雅黑" pitchFamily="34" charset="-122"/>
                <a:ea typeface="微软雅黑" pitchFamily="34" charset="-122"/>
              </a:rPr>
              <a:t>研究了解物联云支撑的业务形态及业务模式</a:t>
            </a:r>
            <a:endParaRPr lang="en-US" altLang="zh-CN" sz="1200" dirty="0" smtClean="0">
              <a:solidFill>
                <a:srgbClr val="000000"/>
              </a:solidFill>
              <a:latin typeface="微软雅黑" pitchFamily="34" charset="-122"/>
              <a:ea typeface="微软雅黑" pitchFamily="34" charset="-122"/>
            </a:endParaRPr>
          </a:p>
          <a:p>
            <a:pPr marL="285750" marR="0" indent="-285750" algn="l" defTabSz="544195" rtl="0" fontAlgn="auto" latinLnBrk="1" hangingPunct="0">
              <a:lnSpc>
                <a:spcPct val="100000"/>
              </a:lnSpc>
              <a:spcBef>
                <a:spcPts val="0"/>
              </a:spcBef>
              <a:spcAft>
                <a:spcPts val="0"/>
              </a:spcAft>
              <a:buClrTx/>
              <a:buSzTx/>
              <a:buFont typeface="Wingdings" pitchFamily="2" charset="2"/>
              <a:buChar char="n"/>
            </a:pPr>
            <a:r>
              <a:rPr lang="zh-CN" altLang="en-US" sz="1200" dirty="0" smtClean="0">
                <a:solidFill>
                  <a:srgbClr val="000000"/>
                </a:solidFill>
                <a:latin typeface="微软雅黑" pitchFamily="34" charset="-122"/>
                <a:ea typeface="微软雅黑" pitchFamily="34" charset="-122"/>
              </a:rPr>
              <a:t>研究业界物联设备终端协议栈技术实现及应用约束</a:t>
            </a:r>
            <a:endParaRPr lang="en-US" altLang="zh-CN" sz="1200" dirty="0" smtClean="0">
              <a:solidFill>
                <a:srgbClr val="000000"/>
              </a:solidFill>
              <a:latin typeface="微软雅黑" pitchFamily="34" charset="-122"/>
              <a:ea typeface="微软雅黑" pitchFamily="34" charset="-122"/>
            </a:endParaRPr>
          </a:p>
          <a:p>
            <a:pPr marL="285750" marR="0" indent="-285750" algn="l" defTabSz="544195" rtl="0" fontAlgn="auto" latinLnBrk="1" hangingPunct="0">
              <a:lnSpc>
                <a:spcPct val="100000"/>
              </a:lnSpc>
              <a:spcBef>
                <a:spcPts val="0"/>
              </a:spcBef>
              <a:spcAft>
                <a:spcPts val="0"/>
              </a:spcAft>
              <a:buClrTx/>
              <a:buSzTx/>
              <a:buFont typeface="Wingdings" pitchFamily="2" charset="2"/>
              <a:buChar char="n"/>
            </a:pPr>
            <a:r>
              <a:rPr lang="zh-CN" altLang="en-US" sz="1200" dirty="0">
                <a:solidFill>
                  <a:srgbClr val="000000"/>
                </a:solidFill>
                <a:latin typeface="微软雅黑" pitchFamily="34" charset="-122"/>
                <a:ea typeface="微软雅黑" pitchFamily="34" charset="-122"/>
              </a:rPr>
              <a:t>参与</a:t>
            </a:r>
            <a:r>
              <a:rPr lang="zh-CN" altLang="en-US" sz="1200" dirty="0" smtClean="0">
                <a:solidFill>
                  <a:srgbClr val="000000"/>
                </a:solidFill>
                <a:latin typeface="微软雅黑" pitchFamily="34" charset="-122"/>
                <a:ea typeface="微软雅黑" pitchFamily="34" charset="-122"/>
              </a:rPr>
              <a:t>基于垂直领域构建物联设备管理平台</a:t>
            </a:r>
            <a:r>
              <a:rPr lang="en-US" altLang="zh-CN" sz="1200" dirty="0" smtClean="0">
                <a:solidFill>
                  <a:srgbClr val="000000"/>
                </a:solidFill>
                <a:latin typeface="微软雅黑" pitchFamily="34" charset="-122"/>
                <a:ea typeface="微软雅黑" pitchFamily="34" charset="-122"/>
              </a:rPr>
              <a:t>(</a:t>
            </a:r>
            <a:r>
              <a:rPr lang="zh-CN" altLang="en-US" sz="1200" dirty="0" smtClean="0">
                <a:solidFill>
                  <a:srgbClr val="000000"/>
                </a:solidFill>
                <a:latin typeface="微软雅黑" pitchFamily="34" charset="-122"/>
                <a:ea typeface="微软雅黑" pitchFamily="34" charset="-122"/>
              </a:rPr>
              <a:t>设备管理平台、终端设备开发</a:t>
            </a:r>
            <a:r>
              <a:rPr lang="en-US" altLang="zh-CN" sz="1200" dirty="0" smtClean="0">
                <a:solidFill>
                  <a:srgbClr val="000000"/>
                </a:solidFill>
                <a:latin typeface="微软雅黑" pitchFamily="34" charset="-122"/>
                <a:ea typeface="微软雅黑" pitchFamily="34" charset="-122"/>
              </a:rPr>
              <a:t>)</a:t>
            </a:r>
          </a:p>
          <a:p>
            <a:pPr marL="285750" marR="0" indent="-285750" algn="l" defTabSz="544195" rtl="0" fontAlgn="auto" latinLnBrk="1" hangingPunct="0">
              <a:lnSpc>
                <a:spcPct val="100000"/>
              </a:lnSpc>
              <a:spcBef>
                <a:spcPts val="0"/>
              </a:spcBef>
              <a:spcAft>
                <a:spcPts val="0"/>
              </a:spcAft>
              <a:buClrTx/>
              <a:buSzTx/>
              <a:buFont typeface="Wingdings" pitchFamily="2" charset="2"/>
              <a:buChar char="n"/>
            </a:pPr>
            <a:endParaRPr lang="en-US" altLang="zh-CN" sz="1200" dirty="0" smtClean="0">
              <a:solidFill>
                <a:srgbClr val="000000"/>
              </a:solidFill>
              <a:latin typeface="微软雅黑" pitchFamily="34" charset="-122"/>
              <a:ea typeface="微软雅黑" pitchFamily="34" charset="-122"/>
            </a:endParaRPr>
          </a:p>
        </p:txBody>
      </p:sp>
      <p:sp>
        <p:nvSpPr>
          <p:cNvPr id="41" name="右箭头 40"/>
          <p:cNvSpPr/>
          <p:nvPr/>
        </p:nvSpPr>
        <p:spPr>
          <a:xfrm>
            <a:off x="4499992" y="5315063"/>
            <a:ext cx="360040" cy="32142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55163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各省移动：物联网业务支撑平台</a:t>
            </a:r>
            <a:endParaRPr lang="zh-CN" altLang="en-US" dirty="0"/>
          </a:p>
        </p:txBody>
      </p:sp>
      <p:sp>
        <p:nvSpPr>
          <p:cNvPr id="3" name="灯片编号占位符 2"/>
          <p:cNvSpPr>
            <a:spLocks noGrp="1"/>
          </p:cNvSpPr>
          <p:nvPr>
            <p:ph type="sldNum" sz="quarter" idx="12"/>
          </p:nvPr>
        </p:nvSpPr>
        <p:spPr/>
        <p:txBody>
          <a:bodyPr/>
          <a:lstStyle/>
          <a:p>
            <a:fld id="{E4526BFC-E8C8-41FB-82E8-2A9C280B1B1D}" type="slidenum">
              <a:rPr lang="en-US" altLang="zh-CN" smtClean="0"/>
              <a:pPr/>
              <a:t>17</a:t>
            </a:fld>
            <a:endParaRPr lang="en-US" altLang="zh-CN" dirty="0"/>
          </a:p>
        </p:txBody>
      </p:sp>
      <p:sp>
        <p:nvSpPr>
          <p:cNvPr id="5" name="矩形 4"/>
          <p:cNvSpPr/>
          <p:nvPr/>
        </p:nvSpPr>
        <p:spPr>
          <a:xfrm>
            <a:off x="-24528" y="4643446"/>
            <a:ext cx="9168527" cy="2308324"/>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sz="1600" dirty="0" smtClean="0">
                <a:solidFill>
                  <a:schemeClr val="tx1"/>
                </a:solidFill>
                <a:latin typeface="微软雅黑" panose="020B0503020204020204" pitchFamily="34" charset="-122"/>
                <a:ea typeface="微软雅黑" panose="020B0503020204020204" pitchFamily="34" charset="-122"/>
              </a:rPr>
              <a:t>帮助</a:t>
            </a:r>
            <a:r>
              <a:rPr lang="zh-CN" altLang="zh-CN" sz="1600" dirty="0">
                <a:solidFill>
                  <a:schemeClr val="tx1"/>
                </a:solidFill>
                <a:latin typeface="微软雅黑" panose="020B0503020204020204" pitchFamily="34" charset="-122"/>
                <a:ea typeface="微软雅黑" panose="020B0503020204020204" pitchFamily="34" charset="-122"/>
              </a:rPr>
              <a:t>集团客户及时</a:t>
            </a:r>
            <a:r>
              <a:rPr lang="zh-CN" altLang="zh-CN" sz="1600" dirty="0" smtClean="0">
                <a:solidFill>
                  <a:schemeClr val="tx1"/>
                </a:solidFill>
                <a:latin typeface="微软雅黑" panose="020B0503020204020204" pitchFamily="34" charset="-122"/>
                <a:ea typeface="微软雅黑" panose="020B0503020204020204" pitchFamily="34" charset="-122"/>
              </a:rPr>
              <a:t>掌握批量</a:t>
            </a:r>
            <a:r>
              <a:rPr lang="zh-CN" altLang="zh-CN" sz="1600" dirty="0">
                <a:solidFill>
                  <a:schemeClr val="tx1"/>
                </a:solidFill>
                <a:latin typeface="微软雅黑" panose="020B0503020204020204" pitchFamily="34" charset="-122"/>
                <a:ea typeface="微软雅黑" panose="020B0503020204020204" pitchFamily="34" charset="-122"/>
              </a:rPr>
              <a:t>物联卡的实时信息，灵活实现流量和控制，资产和安全管理更轻松。</a:t>
            </a:r>
          </a:p>
          <a:p>
            <a:pPr marL="285750" indent="-285750">
              <a:lnSpc>
                <a:spcPct val="150000"/>
              </a:lnSpc>
              <a:buFont typeface="Wingdings" panose="05000000000000000000" pitchFamily="2" charset="2"/>
              <a:buChar char="l"/>
            </a:pPr>
            <a:r>
              <a:rPr lang="zh-CN" altLang="zh-CN" sz="1600" dirty="0" smtClean="0">
                <a:solidFill>
                  <a:schemeClr val="tx1"/>
                </a:solidFill>
                <a:latin typeface="微软雅黑" panose="020B0503020204020204" pitchFamily="34" charset="-122"/>
                <a:ea typeface="微软雅黑" panose="020B0503020204020204" pitchFamily="34" charset="-122"/>
              </a:rPr>
              <a:t>自助式</a:t>
            </a:r>
            <a:r>
              <a:rPr lang="zh-CN" altLang="zh-CN" sz="1600" dirty="0">
                <a:solidFill>
                  <a:schemeClr val="tx1"/>
                </a:solidFill>
                <a:latin typeface="微软雅黑" panose="020B0503020204020204" pitchFamily="34" charset="-122"/>
                <a:ea typeface="微软雅黑" panose="020B0503020204020204" pitchFamily="34" charset="-122"/>
              </a:rPr>
              <a:t>的线上服务，卡状态和套餐账单一目了然，</a:t>
            </a:r>
            <a:r>
              <a:rPr lang="zh-CN" altLang="zh-CN" sz="1600" dirty="0" smtClean="0">
                <a:solidFill>
                  <a:schemeClr val="tx1"/>
                </a:solidFill>
                <a:latin typeface="微软雅黑" panose="020B0503020204020204" pitchFamily="34" charset="-122"/>
                <a:ea typeface="微软雅黑" panose="020B0503020204020204" pitchFamily="34" charset="-122"/>
              </a:rPr>
              <a:t>减轻</a:t>
            </a:r>
            <a:r>
              <a:rPr lang="zh-CN" altLang="en-US" sz="1600" dirty="0" smtClean="0">
                <a:solidFill>
                  <a:schemeClr val="tx1"/>
                </a:solidFill>
                <a:latin typeface="微软雅黑" panose="020B0503020204020204" pitchFamily="34" charset="-122"/>
                <a:ea typeface="微软雅黑" panose="020B0503020204020204" pitchFamily="34" charset="-122"/>
              </a:rPr>
              <a:t>移动</a:t>
            </a:r>
            <a:r>
              <a:rPr lang="zh-CN" altLang="zh-CN" sz="1600" dirty="0" smtClean="0">
                <a:solidFill>
                  <a:schemeClr val="tx1"/>
                </a:solidFill>
                <a:latin typeface="微软雅黑" panose="020B0503020204020204" pitchFamily="34" charset="-122"/>
                <a:ea typeface="微软雅黑" panose="020B0503020204020204" pitchFamily="34" charset="-122"/>
              </a:rPr>
              <a:t>一线</a:t>
            </a:r>
            <a:r>
              <a:rPr lang="zh-CN" altLang="zh-CN" sz="1600" dirty="0">
                <a:solidFill>
                  <a:schemeClr val="tx1"/>
                </a:solidFill>
                <a:latin typeface="微软雅黑" panose="020B0503020204020204" pitchFamily="34" charset="-122"/>
                <a:ea typeface="微软雅黑" panose="020B0503020204020204" pitchFamily="34" charset="-122"/>
              </a:rPr>
              <a:t>服务压力。</a:t>
            </a:r>
          </a:p>
          <a:p>
            <a:pPr marL="285750" indent="-285750">
              <a:lnSpc>
                <a:spcPct val="150000"/>
              </a:lnSpc>
              <a:buFont typeface="Wingdings" panose="05000000000000000000" pitchFamily="2" charset="2"/>
              <a:buChar char="l"/>
            </a:pPr>
            <a:r>
              <a:rPr lang="zh-CN" altLang="zh-CN" sz="1600" dirty="0" smtClean="0">
                <a:solidFill>
                  <a:schemeClr val="tx1"/>
                </a:solidFill>
                <a:latin typeface="微软雅黑" panose="020B0503020204020204" pitchFamily="34" charset="-122"/>
                <a:ea typeface="微软雅黑" panose="020B0503020204020204" pitchFamily="34" charset="-122"/>
              </a:rPr>
              <a:t>平台</a:t>
            </a:r>
            <a:r>
              <a:rPr lang="zh-CN" altLang="zh-CN" sz="1600" dirty="0">
                <a:solidFill>
                  <a:schemeClr val="tx1"/>
                </a:solidFill>
                <a:latin typeface="微软雅黑" panose="020B0503020204020204" pitchFamily="34" charset="-122"/>
                <a:ea typeface="微软雅黑" panose="020B0503020204020204" pitchFamily="34" charset="-122"/>
              </a:rPr>
              <a:t>提供</a:t>
            </a:r>
            <a:r>
              <a:rPr lang="en-US" altLang="zh-CN" sz="1600" dirty="0">
                <a:solidFill>
                  <a:schemeClr val="tx1"/>
                </a:solidFill>
                <a:latin typeface="微软雅黑" panose="020B0503020204020204" pitchFamily="34" charset="-122"/>
                <a:ea typeface="微软雅黑" panose="020B0503020204020204" pitchFamily="34" charset="-122"/>
              </a:rPr>
              <a:t>API</a:t>
            </a:r>
            <a:r>
              <a:rPr lang="zh-CN" altLang="zh-CN" sz="1600" dirty="0">
                <a:solidFill>
                  <a:schemeClr val="tx1"/>
                </a:solidFill>
                <a:latin typeface="微软雅黑" panose="020B0503020204020204" pitchFamily="34" charset="-122"/>
                <a:ea typeface="微软雅黑" panose="020B0503020204020204" pitchFamily="34" charset="-122"/>
              </a:rPr>
              <a:t>接口，可输出能力至企业物联网应用中，支撑集团客户开展业务运营、创造新的商业</a:t>
            </a:r>
            <a:r>
              <a:rPr lang="zh-CN" altLang="zh-CN" sz="1600" dirty="0" smtClean="0">
                <a:solidFill>
                  <a:schemeClr val="tx1"/>
                </a:solidFill>
                <a:latin typeface="微软雅黑" panose="020B0503020204020204" pitchFamily="34" charset="-122"/>
                <a:ea typeface="微软雅黑" panose="020B0503020204020204" pitchFamily="34" charset="-122"/>
              </a:rPr>
              <a:t>模式</a:t>
            </a:r>
            <a:endParaRPr lang="zh-CN" altLang="zh-CN" sz="16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zh-CN" sz="1600" dirty="0" smtClean="0">
                <a:solidFill>
                  <a:schemeClr val="tx1"/>
                </a:solidFill>
                <a:latin typeface="微软雅黑" panose="020B0503020204020204" pitchFamily="34" charset="-122"/>
                <a:ea typeface="微软雅黑" panose="020B0503020204020204" pitchFamily="34" charset="-122"/>
              </a:rPr>
              <a:t>为</a:t>
            </a:r>
            <a:r>
              <a:rPr lang="zh-CN" altLang="en-US" sz="1600" dirty="0" smtClean="0">
                <a:solidFill>
                  <a:schemeClr val="tx1"/>
                </a:solidFill>
                <a:latin typeface="微软雅黑" panose="020B0503020204020204" pitchFamily="34" charset="-122"/>
                <a:ea typeface="微软雅黑" panose="020B0503020204020204" pitchFamily="34" charset="-122"/>
              </a:rPr>
              <a:t>移动</a:t>
            </a:r>
            <a:r>
              <a:rPr lang="zh-CN" altLang="zh-CN" sz="1600" dirty="0" smtClean="0">
                <a:solidFill>
                  <a:schemeClr val="tx1"/>
                </a:solidFill>
                <a:latin typeface="微软雅黑" panose="020B0503020204020204" pitchFamily="34" charset="-122"/>
                <a:ea typeface="微软雅黑" panose="020B0503020204020204" pitchFamily="34" charset="-122"/>
              </a:rPr>
              <a:t>省</a:t>
            </a:r>
            <a:r>
              <a:rPr lang="zh-CN" altLang="zh-CN" sz="1600" dirty="0">
                <a:solidFill>
                  <a:schemeClr val="tx1"/>
                </a:solidFill>
                <a:latin typeface="微软雅黑" panose="020B0503020204020204" pitchFamily="34" charset="-122"/>
                <a:ea typeface="微软雅黑" panose="020B0503020204020204" pitchFamily="34" charset="-122"/>
              </a:rPr>
              <a:t>、市运营人员提供及时的分析数据，提供业务监管和诊断故障工具，提升决策和运维保障</a:t>
            </a:r>
            <a:r>
              <a:rPr lang="zh-CN" altLang="zh-CN" sz="1600" dirty="0" smtClean="0">
                <a:solidFill>
                  <a:schemeClr val="tx1"/>
                </a:solidFill>
                <a:latin typeface="微软雅黑" panose="020B0503020204020204" pitchFamily="34" charset="-122"/>
                <a:ea typeface="微软雅黑" panose="020B0503020204020204" pitchFamily="34" charset="-122"/>
              </a:rPr>
              <a:t>能力</a:t>
            </a:r>
            <a:endParaRPr lang="zh-CN" altLang="zh-CN" sz="1600"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0" y="862596"/>
            <a:ext cx="9144000" cy="923330"/>
          </a:xfrm>
          <a:prstGeom prst="rect">
            <a:avLst/>
          </a:prstGeom>
        </p:spPr>
        <p:txBody>
          <a:bodyPr wrap="square">
            <a:spAutoFit/>
          </a:bodyPr>
          <a:lstStyle/>
          <a:p>
            <a:pPr marL="0" marR="0" lvl="0" indent="381000" algn="l" defTabSz="914400" rtl="0" eaLnBrk="1" fontAlgn="base" latinLnBrk="0" hangingPunct="1">
              <a:lnSpc>
                <a:spcPct val="150000"/>
              </a:lnSpc>
              <a:spcBef>
                <a:spcPct val="0"/>
              </a:spcBef>
              <a:spcAft>
                <a:spcPct val="0"/>
              </a:spcAft>
              <a:buClrTx/>
              <a:buSzTx/>
              <a:buFontTx/>
              <a:buNone/>
              <a:tabLst/>
            </a:pPr>
            <a:r>
              <a:rPr lang="zh-CN" altLang="en-US" dirty="0" smtClean="0">
                <a:solidFill>
                  <a:schemeClr val="tx1"/>
                </a:solidFill>
                <a:latin typeface="微软雅黑" panose="020B0503020204020204" pitchFamily="34" charset="-122"/>
                <a:ea typeface="微软雅黑" panose="020B0503020204020204" pitchFamily="34" charset="-122"/>
              </a:rPr>
              <a:t>省移动业务支撑平台</a:t>
            </a:r>
            <a:r>
              <a:rPr lang="zh-CN" altLang="zh-CN" dirty="0" smtClean="0">
                <a:solidFill>
                  <a:schemeClr val="tx1"/>
                </a:solidFill>
                <a:latin typeface="微软雅黑" panose="020B0503020204020204" pitchFamily="34" charset="-122"/>
                <a:ea typeface="微软雅黑" panose="020B0503020204020204" pitchFamily="34" charset="-122"/>
              </a:rPr>
              <a:t>是为</a:t>
            </a:r>
            <a:r>
              <a:rPr lang="zh-CN" altLang="zh-CN" dirty="0">
                <a:solidFill>
                  <a:schemeClr val="tx1"/>
                </a:solidFill>
                <a:latin typeface="微软雅黑" panose="020B0503020204020204" pitchFamily="34" charset="-122"/>
                <a:ea typeface="微软雅黑" panose="020B0503020204020204" pitchFamily="34" charset="-122"/>
              </a:rPr>
              <a:t>客户提供自助化、自动化管理</a:t>
            </a:r>
            <a:r>
              <a:rPr lang="zh-CN" altLang="zh-CN" dirty="0" smtClean="0">
                <a:solidFill>
                  <a:schemeClr val="tx1"/>
                </a:solidFill>
                <a:latin typeface="微软雅黑" panose="020B0503020204020204" pitchFamily="34" charset="-122"/>
                <a:ea typeface="微软雅黑" panose="020B0503020204020204" pitchFamily="34" charset="-122"/>
              </a:rPr>
              <a:t>大规模</a:t>
            </a:r>
            <a:r>
              <a:rPr lang="zh-CN" altLang="en-US" dirty="0" smtClean="0">
                <a:solidFill>
                  <a:schemeClr val="tx1"/>
                </a:solidFill>
                <a:latin typeface="微软雅黑" panose="020B0503020204020204" pitchFamily="34" charset="-122"/>
                <a:ea typeface="微软雅黑" panose="020B0503020204020204" pitchFamily="34" charset="-122"/>
              </a:rPr>
              <a:t>支撑</a:t>
            </a:r>
            <a:r>
              <a:rPr lang="zh-CN" altLang="zh-CN" dirty="0" smtClean="0">
                <a:solidFill>
                  <a:schemeClr val="tx1"/>
                </a:solidFill>
                <a:latin typeface="微软雅黑" panose="020B0503020204020204" pitchFamily="34" charset="-122"/>
                <a:ea typeface="微软雅黑" panose="020B0503020204020204" pitchFamily="34" charset="-122"/>
              </a:rPr>
              <a:t>平台</a:t>
            </a:r>
            <a:r>
              <a:rPr lang="zh-CN" altLang="en-US" dirty="0" smtClean="0">
                <a:solidFill>
                  <a:schemeClr val="tx1"/>
                </a:solidFill>
                <a:latin typeface="微软雅黑" panose="020B0503020204020204" pitchFamily="34" charset="-122"/>
                <a:ea typeface="微软雅黑" panose="020B0503020204020204" pitchFamily="34" charset="-122"/>
              </a:rPr>
              <a:t>，</a:t>
            </a:r>
            <a:r>
              <a:rPr lang="zh-CN" altLang="zh-CN" dirty="0" smtClean="0">
                <a:solidFill>
                  <a:schemeClr val="tx1"/>
                </a:solidFill>
                <a:latin typeface="微软雅黑" panose="020B0503020204020204" pitchFamily="34" charset="-122"/>
                <a:ea typeface="微软雅黑" panose="020B0503020204020204" pitchFamily="34" charset="-122"/>
                <a:cs typeface="Times New Roman" pitchFamily="18" charset="0"/>
              </a:rPr>
              <a:t>可</a:t>
            </a:r>
            <a:r>
              <a:rPr lang="zh-CN" altLang="zh-CN" dirty="0">
                <a:solidFill>
                  <a:schemeClr val="tx1"/>
                </a:solidFill>
                <a:latin typeface="微软雅黑" panose="020B0503020204020204" pitchFamily="34" charset="-122"/>
                <a:ea typeface="微软雅黑" panose="020B0503020204020204" pitchFamily="34" charset="-122"/>
                <a:cs typeface="Times New Roman" pitchFamily="18" charset="0"/>
              </a:rPr>
              <a:t>管理的物联网产品包括加入了对应集团主体产品</a:t>
            </a:r>
            <a:r>
              <a:rPr lang="zh-CN" altLang="zh-CN" dirty="0" smtClean="0">
                <a:solidFill>
                  <a:schemeClr val="tx1"/>
                </a:solidFill>
                <a:latin typeface="微软雅黑" panose="020B0503020204020204" pitchFamily="34" charset="-122"/>
                <a:ea typeface="微软雅黑" panose="020B0503020204020204" pitchFamily="34" charset="-122"/>
                <a:cs typeface="Times New Roman" pitchFamily="18" charset="0"/>
              </a:rPr>
              <a:t>的</a:t>
            </a:r>
            <a:r>
              <a:rPr lang="zh-CN" altLang="en-US" b="1" dirty="0" smtClean="0">
                <a:solidFill>
                  <a:schemeClr val="accent6">
                    <a:lumMod val="75000"/>
                  </a:schemeClr>
                </a:solidFill>
                <a:latin typeface="微软雅黑" panose="020B0503020204020204" pitchFamily="34" charset="-122"/>
                <a:ea typeface="微软雅黑" panose="020B0503020204020204" pitchFamily="34" charset="-122"/>
                <a:cs typeface="Times New Roman" pitchFamily="18" charset="0"/>
              </a:rPr>
              <a:t>行业</a:t>
            </a: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Times New Roman" pitchFamily="18" charset="0"/>
              </a:rPr>
              <a:t>卡</a:t>
            </a:r>
            <a:r>
              <a:rPr lang="zh-CN" altLang="en-US" dirty="0">
                <a:solidFill>
                  <a:schemeClr val="accent6">
                    <a:lumMod val="75000"/>
                  </a:schemeClr>
                </a:solidFill>
                <a:latin typeface="微软雅黑" panose="020B0503020204020204" pitchFamily="34" charset="-122"/>
                <a:ea typeface="微软雅黑" panose="020B0503020204020204" pitchFamily="34" charset="-122"/>
                <a:cs typeface="Times New Roman" pitchFamily="18" charset="0"/>
              </a:rPr>
              <a:t>和</a:t>
            </a:r>
            <a:r>
              <a:rPr lang="zh-CN" altLang="en-US" b="1" dirty="0">
                <a:solidFill>
                  <a:schemeClr val="accent6">
                    <a:lumMod val="75000"/>
                  </a:schemeClr>
                </a:solidFill>
                <a:latin typeface="微软雅黑" panose="020B0503020204020204" pitchFamily="34" charset="-122"/>
                <a:ea typeface="微软雅黑" panose="020B0503020204020204" pitchFamily="34" charset="-122"/>
                <a:cs typeface="Times New Roman" pitchFamily="18" charset="0"/>
              </a:rPr>
              <a:t>物联网机器</a:t>
            </a:r>
            <a:r>
              <a:rPr lang="zh-CN" altLang="en-US" b="1" dirty="0" smtClean="0">
                <a:solidFill>
                  <a:schemeClr val="accent6">
                    <a:lumMod val="75000"/>
                  </a:schemeClr>
                </a:solidFill>
                <a:latin typeface="微软雅黑" panose="020B0503020204020204" pitchFamily="34" charset="-122"/>
                <a:ea typeface="微软雅黑" panose="020B0503020204020204" pitchFamily="34" charset="-122"/>
                <a:cs typeface="Times New Roman" pitchFamily="18" charset="0"/>
              </a:rPr>
              <a:t>卡</a:t>
            </a: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两类物</a:t>
            </a: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联网通道类产品</a:t>
            </a: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a:t>
            </a:r>
            <a:endParaRPr lang="zh-CN" altLang="en-US" sz="1200" dirty="0">
              <a:solidFill>
                <a:schemeClr val="tx1"/>
              </a:solidFill>
              <a:latin typeface="微软雅黑" panose="020B0503020204020204" pitchFamily="34" charset="-122"/>
              <a:ea typeface="微软雅黑" panose="020B0503020204020204" pitchFamily="34" charset="-122"/>
              <a:cs typeface="宋体" pitchFamily="2" charset="-122"/>
            </a:endParaRPr>
          </a:p>
        </p:txBody>
      </p:sp>
      <p:sp>
        <p:nvSpPr>
          <p:cNvPr id="7" name="矩形 6"/>
          <p:cNvSpPr/>
          <p:nvPr/>
        </p:nvSpPr>
        <p:spPr>
          <a:xfrm>
            <a:off x="4497277" y="3799994"/>
            <a:ext cx="4162291" cy="700576"/>
          </a:xfrm>
          <a:prstGeom prst="rect">
            <a:avLst/>
          </a:prstGeom>
        </p:spPr>
        <p:txBody>
          <a:bodyPr wrap="square">
            <a:spAutoFit/>
          </a:bodyPr>
          <a:lstStyle/>
          <a:p>
            <a:pPr>
              <a:lnSpc>
                <a:spcPct val="150000"/>
              </a:lnSpc>
            </a:pPr>
            <a:r>
              <a:rPr lang="zh-CN" altLang="en-US" sz="1400" dirty="0" smtClean="0">
                <a:solidFill>
                  <a:schemeClr val="accent6">
                    <a:lumMod val="75000"/>
                  </a:schemeClr>
                </a:solidFill>
                <a:latin typeface="微软雅黑" panose="020B0503020204020204" pitchFamily="34" charset="-122"/>
                <a:ea typeface="微软雅黑" panose="020B0503020204020204" pitchFamily="34" charset="-122"/>
              </a:rPr>
              <a:t>对</a:t>
            </a:r>
            <a:r>
              <a:rPr lang="zh-CN" altLang="zh-CN" sz="1400" dirty="0" smtClean="0">
                <a:solidFill>
                  <a:schemeClr val="accent6">
                    <a:lumMod val="75000"/>
                  </a:schemeClr>
                </a:solidFill>
                <a:latin typeface="微软雅黑" panose="020B0503020204020204" pitchFamily="34" charset="-122"/>
                <a:ea typeface="微软雅黑" panose="020B0503020204020204" pitchFamily="34" charset="-122"/>
              </a:rPr>
              <a:t>外面向集团客户提供对物联卡的组织资产管理、资费计划管理、账务缴费管理和安全管理服务，</a:t>
            </a:r>
            <a:endParaRPr lang="en-US" altLang="zh-CN" sz="1400"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8" name="图片 6" descr="2453bcbf786f3c2d2fe466485ecebff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85127" y="1928802"/>
            <a:ext cx="3058179" cy="1862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9" descr="2453bcbf786f3c2d2fe466485ecebff1.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674698" y="1866018"/>
            <a:ext cx="3250936" cy="1862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667" r="4543" b="-6714"/>
          <a:stretch/>
        </p:blipFill>
        <p:spPr bwMode="auto">
          <a:xfrm>
            <a:off x="1094586" y="2109166"/>
            <a:ext cx="2039259" cy="149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椭圆 10"/>
          <p:cNvSpPr/>
          <p:nvPr/>
        </p:nvSpPr>
        <p:spPr>
          <a:xfrm>
            <a:off x="153947" y="2251179"/>
            <a:ext cx="1095193" cy="1095193"/>
          </a:xfrm>
          <a:prstGeom prst="ellipse">
            <a:avLst/>
          </a:prstGeom>
          <a:ln w="6350" cmpd="sng">
            <a:solidFill>
              <a:srgbClr val="FEC002"/>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400" dirty="0" smtClean="0">
                <a:latin typeface="微软雅黑" panose="020B0503020204020204" pitchFamily="34" charset="-122"/>
                <a:ea typeface="微软雅黑" panose="020B0503020204020204" pitchFamily="34" charset="-122"/>
              </a:rPr>
              <a:t>对内便捷易用</a:t>
            </a:r>
            <a:endParaRPr kumimoji="1" lang="zh-CN" altLang="en-US" sz="1400" dirty="0">
              <a:latin typeface="微软雅黑" panose="020B0503020204020204" pitchFamily="34" charset="-122"/>
              <a:ea typeface="微软雅黑" panose="020B0503020204020204" pitchFamily="34" charset="-122"/>
            </a:endParaRPr>
          </a:p>
        </p:txBody>
      </p:sp>
      <p:pic>
        <p:nvPicPr>
          <p:cNvPr id="12"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20587"/>
          <a:stretch/>
        </p:blipFill>
        <p:spPr bwMode="auto">
          <a:xfrm>
            <a:off x="5251996" y="2046382"/>
            <a:ext cx="2118631" cy="1365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椭圆 12"/>
          <p:cNvSpPr/>
          <p:nvPr/>
        </p:nvSpPr>
        <p:spPr>
          <a:xfrm>
            <a:off x="4214810" y="2188395"/>
            <a:ext cx="1109755" cy="1109755"/>
          </a:xfrm>
          <a:prstGeom prst="ellipse">
            <a:avLst/>
          </a:prstGeom>
          <a:ln w="6350" cmpd="sng">
            <a:solidFill>
              <a:srgbClr val="E65704"/>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400" dirty="0">
                <a:latin typeface="微软雅黑" panose="020B0503020204020204" pitchFamily="34" charset="-122"/>
                <a:ea typeface="微软雅黑" panose="020B0503020204020204" pitchFamily="34" charset="-122"/>
              </a:rPr>
              <a:t>对外开放合作</a:t>
            </a:r>
          </a:p>
        </p:txBody>
      </p:sp>
      <p:sp>
        <p:nvSpPr>
          <p:cNvPr id="14" name="矩形 13"/>
          <p:cNvSpPr/>
          <p:nvPr/>
        </p:nvSpPr>
        <p:spPr>
          <a:xfrm>
            <a:off x="392370" y="3918847"/>
            <a:ext cx="3250936" cy="700576"/>
          </a:xfrm>
          <a:prstGeom prst="rect">
            <a:avLst/>
          </a:prstGeom>
        </p:spPr>
        <p:txBody>
          <a:bodyPr wrap="square">
            <a:spAutoFit/>
          </a:bodyPr>
          <a:lstStyle/>
          <a:p>
            <a:pPr>
              <a:lnSpc>
                <a:spcPct val="150000"/>
              </a:lnSpc>
            </a:pPr>
            <a:r>
              <a:rPr lang="zh-CN" altLang="zh-CN" sz="1400" dirty="0">
                <a:solidFill>
                  <a:schemeClr val="accent6">
                    <a:lumMod val="75000"/>
                  </a:schemeClr>
                </a:solidFill>
                <a:latin typeface="微软雅黑" panose="020B0503020204020204" pitchFamily="34" charset="-122"/>
                <a:ea typeface="微软雅黑" panose="020B0503020204020204" pitchFamily="34" charset="-122"/>
              </a:rPr>
              <a:t>对内面向业务运营管理人员提供业务运营分析、服务质量监控等支撑工具。</a:t>
            </a:r>
            <a:endParaRPr lang="en-US" altLang="zh-CN" sz="1400" dirty="0">
              <a:solidFill>
                <a:schemeClr val="accent6">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省移动：优秀</a:t>
            </a:r>
            <a:r>
              <a:rPr lang="en-US" altLang="zh-CN" dirty="0" err="1" smtClean="0"/>
              <a:t>IoT</a:t>
            </a:r>
            <a:r>
              <a:rPr lang="zh-CN" altLang="en-US" dirty="0" smtClean="0"/>
              <a:t>应用解决方案</a:t>
            </a:r>
            <a:endParaRPr lang="zh-CN" altLang="en-US" dirty="0"/>
          </a:p>
        </p:txBody>
      </p:sp>
      <p:graphicFrame>
        <p:nvGraphicFramePr>
          <p:cNvPr id="3" name="图示 2"/>
          <p:cNvGraphicFramePr/>
          <p:nvPr/>
        </p:nvGraphicFramePr>
        <p:xfrm>
          <a:off x="571472" y="1214422"/>
          <a:ext cx="8286808" cy="5357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p:cNvSpPr/>
          <p:nvPr/>
        </p:nvSpPr>
        <p:spPr>
          <a:xfrm>
            <a:off x="2928926" y="3571876"/>
            <a:ext cx="3714776" cy="507831"/>
          </a:xfrm>
          <a:prstGeom prst="rect">
            <a:avLst/>
          </a:prstGeom>
        </p:spPr>
        <p:txBody>
          <a:bodyPr wrap="square">
            <a:spAutoFit/>
          </a:bodyPr>
          <a:lstStyle/>
          <a:p>
            <a:pPr marL="0" marR="0" lvl="0" indent="381000" algn="l" defTabSz="914400" rtl="0" eaLnBrk="1" fontAlgn="base" latinLnBrk="0" hangingPunct="1">
              <a:lnSpc>
                <a:spcPct val="150000"/>
              </a:lnSpc>
              <a:spcBef>
                <a:spcPct val="0"/>
              </a:spcBef>
              <a:spcAft>
                <a:spcPct val="0"/>
              </a:spcAft>
              <a:buClrTx/>
              <a:buSzTx/>
              <a:buFontTx/>
              <a:buNone/>
              <a:tabLst/>
            </a:pPr>
            <a:r>
              <a:rPr lang="zh-CN" altLang="en-US" dirty="0" smtClean="0">
                <a:solidFill>
                  <a:schemeClr val="tx1"/>
                </a:solidFill>
                <a:latin typeface="微软雅黑" panose="020B0503020204020204" pitchFamily="34" charset="-122"/>
                <a:ea typeface="微软雅黑" panose="020B0503020204020204" pitchFamily="34" charset="-122"/>
                <a:cs typeface="宋体" pitchFamily="2" charset="-122"/>
              </a:rPr>
              <a:t>省移动征集各类物联网</a:t>
            </a:r>
            <a:r>
              <a:rPr lang="en-US" altLang="zh-CN" dirty="0" smtClean="0">
                <a:solidFill>
                  <a:schemeClr val="tx1"/>
                </a:solidFill>
                <a:latin typeface="微软雅黑" panose="020B0503020204020204" pitchFamily="34" charset="-122"/>
                <a:ea typeface="微软雅黑" panose="020B0503020204020204" pitchFamily="34" charset="-122"/>
                <a:cs typeface="宋体" pitchFamily="2" charset="-122"/>
              </a:rPr>
              <a:t>ICT</a:t>
            </a:r>
            <a:r>
              <a:rPr lang="zh-CN" altLang="en-US" dirty="0" smtClean="0">
                <a:solidFill>
                  <a:schemeClr val="tx1"/>
                </a:solidFill>
                <a:latin typeface="微软雅黑" panose="020B0503020204020204" pitchFamily="34" charset="-122"/>
                <a:ea typeface="微软雅黑" panose="020B0503020204020204" pitchFamily="34" charset="-122"/>
                <a:cs typeface="宋体" pitchFamily="2" charset="-122"/>
              </a:rPr>
              <a:t>方案</a:t>
            </a:r>
            <a:endParaRPr lang="zh-CN" altLang="en-US" dirty="0">
              <a:solidFill>
                <a:schemeClr val="tx1"/>
              </a:solidFill>
              <a:latin typeface="微软雅黑" panose="020B0503020204020204" pitchFamily="34" charset="-122"/>
              <a:ea typeface="微软雅黑" panose="020B0503020204020204" pitchFamily="34" charset="-122"/>
              <a:cs typeface="宋体"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总结：卓望的市场机会分析</a:t>
            </a:r>
            <a:endParaRPr lang="zh-CN" altLang="en-US" dirty="0"/>
          </a:p>
        </p:txBody>
      </p:sp>
      <p:graphicFrame>
        <p:nvGraphicFramePr>
          <p:cNvPr id="6" name="图示 5"/>
          <p:cNvGraphicFramePr/>
          <p:nvPr>
            <p:extLst>
              <p:ext uri="{D42A27DB-BD31-4B8C-83A1-F6EECF244321}">
                <p14:modId xmlns:p14="http://schemas.microsoft.com/office/powerpoint/2010/main" val="1699225991"/>
              </p:ext>
            </p:extLst>
          </p:nvPr>
        </p:nvGraphicFramePr>
        <p:xfrm>
          <a:off x="251520" y="1484784"/>
          <a:ext cx="8424936" cy="4322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425087" y="959970"/>
            <a:ext cx="8539401" cy="646331"/>
          </a:xfrm>
          <a:prstGeom prst="rect">
            <a:avLst/>
          </a:prstGeom>
        </p:spPr>
        <p:txBody>
          <a:bodyPr wrap="square">
            <a:spAutoFit/>
          </a:bodyPr>
          <a:lstStyle/>
          <a:p>
            <a:r>
              <a:rPr lang="zh-CN" altLang="en-US" dirty="0" smtClean="0">
                <a:latin typeface="+mn-ea"/>
                <a:ea typeface="+mn-ea"/>
              </a:rPr>
              <a:t>前期</a:t>
            </a:r>
            <a:r>
              <a:rPr lang="zh-CN" altLang="zh-CN" dirty="0" smtClean="0">
                <a:latin typeface="+mn-ea"/>
                <a:ea typeface="+mn-ea"/>
              </a:rPr>
              <a:t>安排</a:t>
            </a:r>
            <a:r>
              <a:rPr lang="zh-CN" altLang="zh-CN" dirty="0">
                <a:latin typeface="+mn-ea"/>
                <a:ea typeface="+mn-ea"/>
              </a:rPr>
              <a:t>各省区域销售，集团销售从集团，物联网基地，以及各省政企等三个方面进行了全面</a:t>
            </a:r>
            <a:r>
              <a:rPr lang="zh-CN" altLang="zh-CN" dirty="0" smtClean="0">
                <a:latin typeface="+mn-ea"/>
                <a:ea typeface="+mn-ea"/>
              </a:rPr>
              <a:t>调研</a:t>
            </a:r>
            <a:r>
              <a:rPr lang="en-US" altLang="zh-CN" dirty="0">
                <a:latin typeface="+mn-ea"/>
                <a:ea typeface="+mn-ea"/>
              </a:rPr>
              <a:t>-</a:t>
            </a:r>
            <a:r>
              <a:rPr lang="zh-CN" altLang="en-US" dirty="0" smtClean="0">
                <a:latin typeface="+mn-ea"/>
                <a:ea typeface="+mn-ea"/>
              </a:rPr>
              <a:t>共调研超过</a:t>
            </a:r>
            <a:r>
              <a:rPr lang="en-US" altLang="zh-CN" dirty="0" smtClean="0">
                <a:latin typeface="+mn-ea"/>
                <a:ea typeface="+mn-ea"/>
              </a:rPr>
              <a:t>20</a:t>
            </a:r>
            <a:r>
              <a:rPr lang="zh-CN" altLang="en-US" dirty="0" smtClean="0">
                <a:latin typeface="+mn-ea"/>
                <a:ea typeface="+mn-ea"/>
              </a:rPr>
              <a:t>个重点省份和集团、基地等相关部门：</a:t>
            </a:r>
            <a:endParaRPr lang="en-US" altLang="zh-CN" b="1" dirty="0">
              <a:latin typeface="+mn-ea"/>
              <a:ea typeface="+mn-ea"/>
            </a:endParaRPr>
          </a:p>
        </p:txBody>
      </p:sp>
      <p:sp>
        <p:nvSpPr>
          <p:cNvPr id="8" name="矩形 7"/>
          <p:cNvSpPr/>
          <p:nvPr/>
        </p:nvSpPr>
        <p:spPr>
          <a:xfrm>
            <a:off x="395536" y="6048672"/>
            <a:ext cx="8395385" cy="76470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dirty="0" smtClean="0">
              <a:solidFill>
                <a:schemeClr val="tx1"/>
              </a:solidFill>
              <a:latin typeface="+mn-ea"/>
            </a:endParaRPr>
          </a:p>
          <a:p>
            <a:pPr lvl="0"/>
            <a:r>
              <a:rPr lang="zh-CN" altLang="en-US" sz="1600" b="1" dirty="0" smtClean="0">
                <a:solidFill>
                  <a:schemeClr val="tx1"/>
                </a:solidFill>
                <a:latin typeface="+mn-ea"/>
              </a:rPr>
              <a:t>行业</a:t>
            </a:r>
            <a:r>
              <a:rPr lang="zh-CN" altLang="en-US" sz="1600" b="1" dirty="0">
                <a:solidFill>
                  <a:schemeClr val="tx1"/>
                </a:solidFill>
                <a:latin typeface="+mn-ea"/>
              </a:rPr>
              <a:t>拓展</a:t>
            </a:r>
            <a:r>
              <a:rPr lang="zh-CN" altLang="en-US" sz="1600" b="1" dirty="0" smtClean="0">
                <a:solidFill>
                  <a:schemeClr val="tx1"/>
                </a:solidFill>
                <a:latin typeface="+mn-ea"/>
              </a:rPr>
              <a:t>：</a:t>
            </a:r>
            <a:r>
              <a:rPr lang="zh-CN" altLang="zh-CN" sz="1600" dirty="0" smtClean="0">
                <a:solidFill>
                  <a:schemeClr val="tx1"/>
                </a:solidFill>
                <a:latin typeface="+mn-ea"/>
              </a:rPr>
              <a:t>面向</a:t>
            </a:r>
            <a:r>
              <a:rPr lang="zh-CN" altLang="zh-CN" sz="1600" dirty="0">
                <a:solidFill>
                  <a:schemeClr val="tx1"/>
                </a:solidFill>
                <a:latin typeface="+mn-ea"/>
              </a:rPr>
              <a:t>特定行业或者中小企业提供业务管理</a:t>
            </a:r>
            <a:r>
              <a:rPr lang="zh-CN" altLang="zh-CN" sz="1600" dirty="0" smtClean="0">
                <a:solidFill>
                  <a:schemeClr val="tx1"/>
                </a:solidFill>
                <a:latin typeface="+mn-ea"/>
              </a:rPr>
              <a:t>方案</a:t>
            </a:r>
            <a:r>
              <a:rPr lang="zh-CN" altLang="en-US" sz="1600" dirty="0" smtClean="0">
                <a:solidFill>
                  <a:schemeClr val="tx1"/>
                </a:solidFill>
                <a:latin typeface="+mn-ea"/>
              </a:rPr>
              <a:t>和应用平台集成服务，对没有支撑力量的客户提供运营支撑服务，主要聚焦医疗、物流、智慧城市等领域客户。</a:t>
            </a:r>
            <a:endParaRPr lang="zh-CN" altLang="en-US" sz="1600" dirty="0">
              <a:solidFill>
                <a:schemeClr val="tx1"/>
              </a:solidFill>
            </a:endParaRPr>
          </a:p>
          <a:p>
            <a:endParaRPr lang="zh-CN" altLang="en-US" dirty="0">
              <a:solidFill>
                <a:schemeClr val="tx1"/>
              </a:solidFill>
            </a:endParaRPr>
          </a:p>
        </p:txBody>
      </p:sp>
      <p:sp>
        <p:nvSpPr>
          <p:cNvPr id="9" name="AutoShape 23"/>
          <p:cNvSpPr>
            <a:spLocks noChangeArrowheads="1"/>
          </p:cNvSpPr>
          <p:nvPr/>
        </p:nvSpPr>
        <p:spPr bwMode="auto">
          <a:xfrm rot="10800000">
            <a:off x="1115616" y="5766725"/>
            <a:ext cx="6807200" cy="304800"/>
          </a:xfrm>
          <a:prstGeom prst="triangle">
            <a:avLst>
              <a:gd name="adj" fmla="val 50000"/>
            </a:avLst>
          </a:prstGeom>
          <a:solidFill>
            <a:srgbClr val="FF9900"/>
          </a:solidFill>
          <a:ln w="9525" algn="ctr">
            <a:noFill/>
            <a:miter lim="800000"/>
            <a:headEnd/>
            <a:tailEnd/>
          </a:ln>
          <a:effectLst/>
        </p:spPr>
        <p:txBody>
          <a:bodyPr wrap="none" tIns="10800" anchor="ctr"/>
          <a:lstStyle/>
          <a:p>
            <a:pPr>
              <a:defRPr/>
            </a:pPr>
            <a:endParaRPr lang="zh-CN" altLang="en-US" sz="1600" b="1" dirty="0">
              <a:effectLst>
                <a:outerShdw blurRad="38100" dist="38100" dir="2700000" algn="tl">
                  <a:srgbClr val="FFFFFF"/>
                </a:outerShdw>
              </a:effectLst>
              <a:ea typeface="宋体" pitchFamily="2" charset="-122"/>
            </a:endParaRPr>
          </a:p>
        </p:txBody>
      </p:sp>
      <p:sp>
        <p:nvSpPr>
          <p:cNvPr id="10" name="TextBox 9"/>
          <p:cNvSpPr txBox="1"/>
          <p:nvPr/>
        </p:nvSpPr>
        <p:spPr>
          <a:xfrm>
            <a:off x="2771800" y="5734459"/>
            <a:ext cx="3456384" cy="369332"/>
          </a:xfrm>
          <a:prstGeom prst="rect">
            <a:avLst/>
          </a:prstGeom>
          <a:noFill/>
        </p:spPr>
        <p:txBody>
          <a:bodyPr wrap="square" rtlCol="0">
            <a:spAutoFit/>
          </a:bodyPr>
          <a:lstStyle/>
          <a:p>
            <a:pPr algn="ctr"/>
            <a:r>
              <a:rPr lang="zh-CN" altLang="en-US" dirty="0" smtClean="0">
                <a:latin typeface="+mn-ea"/>
                <a:ea typeface="+mn-ea"/>
              </a:rPr>
              <a:t>最终客户</a:t>
            </a:r>
            <a:endParaRPr lang="zh-CN" altLang="en-US" dirty="0">
              <a:latin typeface="+mn-ea"/>
              <a:ea typeface="+mn-ea"/>
            </a:endParaRPr>
          </a:p>
        </p:txBody>
      </p:sp>
    </p:spTree>
    <p:extLst>
      <p:ext uri="{BB962C8B-B14F-4D97-AF65-F5344CB8AC3E}">
        <p14:creationId xmlns:p14="http://schemas.microsoft.com/office/powerpoint/2010/main" val="31410833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灯片编号占位符 2"/>
          <p:cNvSpPr>
            <a:spLocks noGrp="1"/>
          </p:cNvSpPr>
          <p:nvPr>
            <p:ph type="sldNum" sz="quarter" idx="12"/>
          </p:nvPr>
        </p:nvSpPr>
        <p:spPr/>
        <p:txBody>
          <a:bodyPr/>
          <a:lstStyle/>
          <a:p>
            <a:fld id="{E4526BFC-E8C8-41FB-82E8-2A9C280B1B1D}" type="slidenum">
              <a:rPr lang="en-US" altLang="zh-CN" smtClean="0"/>
              <a:pPr/>
              <a:t>2</a:t>
            </a:fld>
            <a:endParaRPr lang="en-US" altLang="zh-CN" dirty="0"/>
          </a:p>
        </p:txBody>
      </p:sp>
      <p:sp>
        <p:nvSpPr>
          <p:cNvPr id="5" name="TextBox 15"/>
          <p:cNvSpPr>
            <a:spLocks noChangeArrowheads="1"/>
          </p:cNvSpPr>
          <p:nvPr/>
        </p:nvSpPr>
        <p:spPr bwMode="auto">
          <a:xfrm>
            <a:off x="2304752" y="2420888"/>
            <a:ext cx="5429250" cy="510778"/>
          </a:xfrm>
          <a:prstGeom prst="roundRect">
            <a:avLst>
              <a:gd name="adj" fmla="val 16667"/>
            </a:avLst>
          </a:prstGeom>
          <a:solidFill>
            <a:srgbClr val="FFC000"/>
          </a:solidFill>
          <a:ln w="9525">
            <a:noFill/>
            <a:miter lim="800000"/>
            <a:headEnd/>
            <a:tailEnd/>
          </a:ln>
        </p:spPr>
        <p:txBody>
          <a:bodyPr>
            <a:spAutoFit/>
          </a:bodyPr>
          <a:lstStyle/>
          <a:p>
            <a:r>
              <a:rPr lang="zh-CN" altLang="en-US" sz="2400" b="1" dirty="0" smtClean="0">
                <a:latin typeface="+mn-ea"/>
                <a:ea typeface="+mn-ea"/>
              </a:rPr>
              <a:t>物联网市场分析</a:t>
            </a:r>
            <a:endParaRPr lang="zh-CN" altLang="en-US" sz="2400" b="1" dirty="0">
              <a:latin typeface="+mn-ea"/>
              <a:ea typeface="+mn-ea"/>
            </a:endParaRPr>
          </a:p>
        </p:txBody>
      </p:sp>
      <p:sp>
        <p:nvSpPr>
          <p:cNvPr id="6" name="TextBox 15"/>
          <p:cNvSpPr txBox="1">
            <a:spLocks noChangeArrowheads="1"/>
          </p:cNvSpPr>
          <p:nvPr/>
        </p:nvSpPr>
        <p:spPr bwMode="auto">
          <a:xfrm>
            <a:off x="2304752" y="3063830"/>
            <a:ext cx="5435600" cy="510778"/>
          </a:xfrm>
          <a:prstGeom prst="roundRect">
            <a:avLst/>
          </a:prstGeom>
          <a:solidFill>
            <a:schemeClr val="bg2">
              <a:lumMod val="75000"/>
            </a:schemeClr>
          </a:solidFill>
          <a:ln w="9525">
            <a:noFill/>
            <a:miter lim="800000"/>
            <a:headEnd/>
            <a:tailEnd/>
          </a:ln>
          <a:effectLst/>
        </p:spPr>
        <p:txBody>
          <a:bodyPr>
            <a:spAutoFit/>
          </a:bodyPr>
          <a:lstStyle/>
          <a:p>
            <a:pPr>
              <a:defRPr/>
            </a:pPr>
            <a:r>
              <a:rPr lang="zh-CN" altLang="en-US" sz="2400" b="1" dirty="0" smtClean="0">
                <a:solidFill>
                  <a:schemeClr val="bg1"/>
                </a:solidFill>
                <a:latin typeface="微软雅黑" pitchFamily="34" charset="-122"/>
                <a:ea typeface="微软雅黑" pitchFamily="34" charset="-122"/>
              </a:rPr>
              <a:t>中国移动</a:t>
            </a:r>
            <a:r>
              <a:rPr lang="en-US" altLang="zh-CN" sz="2400" b="1" dirty="0" err="1" smtClean="0">
                <a:solidFill>
                  <a:schemeClr val="bg1"/>
                </a:solidFill>
                <a:latin typeface="微软雅黑" pitchFamily="34" charset="-122"/>
                <a:ea typeface="微软雅黑" pitchFamily="34" charset="-122"/>
              </a:rPr>
              <a:t>IoT</a:t>
            </a:r>
            <a:r>
              <a:rPr lang="zh-CN" altLang="en-US" sz="2400" b="1" dirty="0" smtClean="0">
                <a:solidFill>
                  <a:schemeClr val="bg1"/>
                </a:solidFill>
                <a:latin typeface="微软雅黑" pitchFamily="34" charset="-122"/>
                <a:ea typeface="微软雅黑" pitchFamily="34" charset="-122"/>
              </a:rPr>
              <a:t>需求分析</a:t>
            </a:r>
          </a:p>
        </p:txBody>
      </p:sp>
      <p:sp>
        <p:nvSpPr>
          <p:cNvPr id="7" name="TextBox 15"/>
          <p:cNvSpPr txBox="1">
            <a:spLocks noChangeArrowheads="1"/>
          </p:cNvSpPr>
          <p:nvPr/>
        </p:nvSpPr>
        <p:spPr bwMode="auto">
          <a:xfrm>
            <a:off x="2304752" y="3706772"/>
            <a:ext cx="5435600" cy="510778"/>
          </a:xfrm>
          <a:prstGeom prst="roundRect">
            <a:avLst/>
          </a:prstGeom>
          <a:solidFill>
            <a:schemeClr val="bg2">
              <a:lumMod val="75000"/>
            </a:schemeClr>
          </a:solidFill>
          <a:ln w="9525">
            <a:noFill/>
            <a:miter lim="800000"/>
            <a:headEnd/>
            <a:tailEnd/>
          </a:ln>
          <a:effectLst/>
        </p:spPr>
        <p:txBody>
          <a:bodyPr>
            <a:spAutoFit/>
          </a:bodyPr>
          <a:lstStyle/>
          <a:p>
            <a:pPr>
              <a:defRPr/>
            </a:pPr>
            <a:r>
              <a:rPr lang="zh-CN" altLang="en-US" sz="2400" b="1" dirty="0" smtClean="0">
                <a:solidFill>
                  <a:schemeClr val="bg1"/>
                </a:solidFill>
                <a:latin typeface="微软雅黑" pitchFamily="34" charset="-122"/>
                <a:ea typeface="微软雅黑" pitchFamily="34" charset="-122"/>
              </a:rPr>
              <a:t>卓望市场进入策略</a:t>
            </a:r>
          </a:p>
        </p:txBody>
      </p:sp>
      <p:sp>
        <p:nvSpPr>
          <p:cNvPr id="8" name="AutoShape 16"/>
          <p:cNvSpPr>
            <a:spLocks noChangeArrowheads="1"/>
          </p:cNvSpPr>
          <p:nvPr/>
        </p:nvSpPr>
        <p:spPr bwMode="auto">
          <a:xfrm>
            <a:off x="1518934" y="2420888"/>
            <a:ext cx="642937" cy="500063"/>
          </a:xfrm>
          <a:prstGeom prst="roundRect">
            <a:avLst>
              <a:gd name="adj" fmla="val 16667"/>
            </a:avLst>
          </a:prstGeom>
          <a:solidFill>
            <a:srgbClr val="FFC000"/>
          </a:solidFill>
          <a:ln w="9525" algn="ctr">
            <a:noFill/>
            <a:round/>
            <a:headEnd/>
            <a:tailEnd/>
          </a:ln>
        </p:spPr>
        <p:txBody>
          <a:bodyPr anchor="ctr"/>
          <a:lstStyle/>
          <a:p>
            <a:pPr algn="ctr">
              <a:defRPr/>
            </a:pPr>
            <a:r>
              <a:rPr lang="en-US" altLang="zh-CN" sz="2400" b="1" dirty="0" smtClean="0">
                <a:latin typeface="微软雅黑" pitchFamily="34" charset="-122"/>
                <a:ea typeface="微软雅黑" pitchFamily="34" charset="-122"/>
              </a:rPr>
              <a:t>1</a:t>
            </a:r>
            <a:endParaRPr lang="zh-CN" altLang="en-US" sz="2400" b="1" dirty="0">
              <a:latin typeface="微软雅黑" pitchFamily="34" charset="-122"/>
              <a:ea typeface="微软雅黑" pitchFamily="34" charset="-122"/>
            </a:endParaRPr>
          </a:p>
        </p:txBody>
      </p:sp>
      <p:sp>
        <p:nvSpPr>
          <p:cNvPr id="9" name="AutoShape 16"/>
          <p:cNvSpPr>
            <a:spLocks noChangeArrowheads="1"/>
          </p:cNvSpPr>
          <p:nvPr/>
        </p:nvSpPr>
        <p:spPr bwMode="auto">
          <a:xfrm>
            <a:off x="1525307" y="3073353"/>
            <a:ext cx="642937" cy="500063"/>
          </a:xfrm>
          <a:prstGeom prst="roundRect">
            <a:avLst>
              <a:gd name="adj" fmla="val 16667"/>
            </a:avLst>
          </a:prstGeom>
          <a:solidFill>
            <a:schemeClr val="bg2">
              <a:lumMod val="75000"/>
            </a:schemeClr>
          </a:solidFill>
          <a:ln w="9525" algn="ctr">
            <a:noFill/>
            <a:round/>
            <a:headEnd/>
            <a:tailEnd/>
          </a:ln>
        </p:spPr>
        <p:txBody>
          <a:bodyPr anchor="ctr"/>
          <a:lstStyle/>
          <a:p>
            <a:pPr algn="ctr">
              <a:defRPr/>
            </a:pPr>
            <a:r>
              <a:rPr lang="en-US" altLang="zh-CN" sz="2400" b="1" dirty="0" smtClean="0">
                <a:solidFill>
                  <a:schemeClr val="bg1"/>
                </a:solidFill>
                <a:latin typeface="微软雅黑" pitchFamily="34" charset="-122"/>
                <a:ea typeface="微软雅黑" pitchFamily="34" charset="-122"/>
              </a:rPr>
              <a:t>2</a:t>
            </a:r>
            <a:endParaRPr lang="zh-CN" altLang="en-US" sz="2400" b="1" dirty="0">
              <a:solidFill>
                <a:schemeClr val="bg1"/>
              </a:solidFill>
              <a:latin typeface="微软雅黑" pitchFamily="34" charset="-122"/>
              <a:ea typeface="微软雅黑" pitchFamily="34" charset="-122"/>
            </a:endParaRPr>
          </a:p>
        </p:txBody>
      </p:sp>
      <p:sp>
        <p:nvSpPr>
          <p:cNvPr id="10" name="AutoShape 16"/>
          <p:cNvSpPr>
            <a:spLocks noChangeArrowheads="1"/>
          </p:cNvSpPr>
          <p:nvPr/>
        </p:nvSpPr>
        <p:spPr bwMode="auto">
          <a:xfrm>
            <a:off x="1518934" y="3706772"/>
            <a:ext cx="642937" cy="500063"/>
          </a:xfrm>
          <a:prstGeom prst="roundRect">
            <a:avLst>
              <a:gd name="adj" fmla="val 16667"/>
            </a:avLst>
          </a:prstGeom>
          <a:solidFill>
            <a:schemeClr val="bg2">
              <a:lumMod val="75000"/>
            </a:schemeClr>
          </a:solidFill>
          <a:ln w="9525" algn="ctr">
            <a:noFill/>
            <a:round/>
            <a:headEnd/>
            <a:tailEnd/>
          </a:ln>
        </p:spPr>
        <p:txBody>
          <a:bodyPr anchor="ctr"/>
          <a:lstStyle/>
          <a:p>
            <a:pPr algn="ctr">
              <a:defRPr/>
            </a:pPr>
            <a:r>
              <a:rPr lang="en-US" altLang="zh-CN" sz="2400" b="1" dirty="0" smtClean="0">
                <a:solidFill>
                  <a:schemeClr val="bg1"/>
                </a:solidFill>
                <a:latin typeface="微软雅黑" pitchFamily="34" charset="-122"/>
                <a:ea typeface="微软雅黑" pitchFamily="34" charset="-122"/>
              </a:rPr>
              <a:t>3</a:t>
            </a:r>
            <a:endParaRPr lang="zh-CN" altLang="en-US" sz="2400" b="1" dirty="0">
              <a:solidFill>
                <a:schemeClr val="bg1"/>
              </a:solidFill>
              <a:latin typeface="微软雅黑" pitchFamily="34" charset="-122"/>
              <a:ea typeface="微软雅黑" pitchFamily="34" charset="-122"/>
            </a:endParaRPr>
          </a:p>
        </p:txBody>
      </p:sp>
      <p:sp>
        <p:nvSpPr>
          <p:cNvPr id="11" name="TextBox 15"/>
          <p:cNvSpPr txBox="1">
            <a:spLocks noChangeArrowheads="1"/>
          </p:cNvSpPr>
          <p:nvPr/>
        </p:nvSpPr>
        <p:spPr bwMode="auto">
          <a:xfrm>
            <a:off x="2333482" y="4358382"/>
            <a:ext cx="5435600" cy="510778"/>
          </a:xfrm>
          <a:prstGeom prst="roundRect">
            <a:avLst/>
          </a:prstGeom>
          <a:solidFill>
            <a:schemeClr val="bg2">
              <a:lumMod val="75000"/>
            </a:schemeClr>
          </a:solidFill>
          <a:ln w="9525">
            <a:noFill/>
            <a:miter lim="800000"/>
            <a:headEnd/>
            <a:tailEnd/>
          </a:ln>
          <a:effectLst/>
        </p:spPr>
        <p:txBody>
          <a:bodyPr>
            <a:spAutoFit/>
          </a:bodyPr>
          <a:lstStyle/>
          <a:p>
            <a:pPr>
              <a:defRPr/>
            </a:pPr>
            <a:r>
              <a:rPr lang="zh-CN" altLang="en-US" sz="2400" b="1" dirty="0" smtClean="0">
                <a:solidFill>
                  <a:schemeClr val="bg1"/>
                </a:solidFill>
                <a:latin typeface="微软雅黑" pitchFamily="34" charset="-122"/>
                <a:ea typeface="微软雅黑" pitchFamily="34" charset="-122"/>
              </a:rPr>
              <a:t>待决策问题</a:t>
            </a:r>
          </a:p>
        </p:txBody>
      </p:sp>
      <p:sp>
        <p:nvSpPr>
          <p:cNvPr id="12" name="AutoShape 16"/>
          <p:cNvSpPr>
            <a:spLocks noChangeArrowheads="1"/>
          </p:cNvSpPr>
          <p:nvPr/>
        </p:nvSpPr>
        <p:spPr bwMode="auto">
          <a:xfrm>
            <a:off x="1547664" y="4358382"/>
            <a:ext cx="642937" cy="500063"/>
          </a:xfrm>
          <a:prstGeom prst="roundRect">
            <a:avLst>
              <a:gd name="adj" fmla="val 16667"/>
            </a:avLst>
          </a:prstGeom>
          <a:solidFill>
            <a:schemeClr val="bg2">
              <a:lumMod val="75000"/>
            </a:schemeClr>
          </a:solidFill>
          <a:ln w="9525" algn="ctr">
            <a:noFill/>
            <a:round/>
            <a:headEnd/>
            <a:tailEnd/>
          </a:ln>
        </p:spPr>
        <p:txBody>
          <a:bodyPr anchor="ctr"/>
          <a:lstStyle/>
          <a:p>
            <a:pPr algn="ctr">
              <a:defRPr/>
            </a:pPr>
            <a:r>
              <a:rPr lang="en-US" altLang="zh-CN" sz="2400" b="1" dirty="0">
                <a:solidFill>
                  <a:schemeClr val="bg1"/>
                </a:solidFill>
                <a:latin typeface="微软雅黑" pitchFamily="34" charset="-122"/>
                <a:ea typeface="微软雅黑" pitchFamily="34" charset="-122"/>
              </a:rPr>
              <a:t>4</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3015368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灯片编号占位符 2"/>
          <p:cNvSpPr>
            <a:spLocks noGrp="1"/>
          </p:cNvSpPr>
          <p:nvPr>
            <p:ph type="sldNum" sz="quarter" idx="12"/>
          </p:nvPr>
        </p:nvSpPr>
        <p:spPr/>
        <p:txBody>
          <a:bodyPr/>
          <a:lstStyle/>
          <a:p>
            <a:fld id="{E4526BFC-E8C8-41FB-82E8-2A9C280B1B1D}" type="slidenum">
              <a:rPr lang="en-US" altLang="zh-CN" smtClean="0"/>
              <a:pPr/>
              <a:t>20</a:t>
            </a:fld>
            <a:endParaRPr lang="en-US" altLang="zh-CN" dirty="0"/>
          </a:p>
        </p:txBody>
      </p:sp>
      <p:sp>
        <p:nvSpPr>
          <p:cNvPr id="5" name="TextBox 15"/>
          <p:cNvSpPr>
            <a:spLocks noChangeArrowheads="1"/>
          </p:cNvSpPr>
          <p:nvPr/>
        </p:nvSpPr>
        <p:spPr bwMode="auto">
          <a:xfrm>
            <a:off x="2304752" y="2420888"/>
            <a:ext cx="5429250" cy="510778"/>
          </a:xfrm>
          <a:prstGeom prst="roundRect">
            <a:avLst>
              <a:gd name="adj" fmla="val 16667"/>
            </a:avLst>
          </a:prstGeom>
          <a:solidFill>
            <a:schemeClr val="bg2">
              <a:lumMod val="75000"/>
            </a:schemeClr>
          </a:solidFill>
          <a:ln w="9525">
            <a:noFill/>
            <a:miter lim="800000"/>
            <a:headEnd/>
            <a:tailEnd/>
          </a:ln>
          <a:effectLst/>
        </p:spPr>
        <p:txBody>
          <a:bodyPr>
            <a:spAutoFit/>
          </a:bodyPr>
          <a:lstStyle/>
          <a:p>
            <a:pPr>
              <a:defRPr/>
            </a:pPr>
            <a:r>
              <a:rPr lang="zh-CN" altLang="en-US" sz="2400" b="1" dirty="0" smtClean="0">
                <a:solidFill>
                  <a:schemeClr val="bg1"/>
                </a:solidFill>
                <a:latin typeface="微软雅黑" pitchFamily="34" charset="-122"/>
                <a:ea typeface="微软雅黑" pitchFamily="34" charset="-122"/>
              </a:rPr>
              <a:t>物联网市场分析</a:t>
            </a:r>
            <a:endParaRPr lang="zh-CN" altLang="en-US" sz="2400" b="1" dirty="0">
              <a:solidFill>
                <a:schemeClr val="bg1"/>
              </a:solidFill>
              <a:latin typeface="微软雅黑" pitchFamily="34" charset="-122"/>
              <a:ea typeface="微软雅黑" pitchFamily="34" charset="-122"/>
            </a:endParaRPr>
          </a:p>
        </p:txBody>
      </p:sp>
      <p:sp>
        <p:nvSpPr>
          <p:cNvPr id="6" name="TextBox 15"/>
          <p:cNvSpPr txBox="1">
            <a:spLocks noChangeArrowheads="1"/>
          </p:cNvSpPr>
          <p:nvPr/>
        </p:nvSpPr>
        <p:spPr bwMode="auto">
          <a:xfrm>
            <a:off x="2304752" y="3063830"/>
            <a:ext cx="5435600" cy="510778"/>
          </a:xfrm>
          <a:prstGeom prst="roundRect">
            <a:avLst/>
          </a:prstGeom>
          <a:solidFill>
            <a:schemeClr val="bg2">
              <a:lumMod val="75000"/>
            </a:schemeClr>
          </a:solidFill>
          <a:ln w="9525">
            <a:noFill/>
            <a:miter lim="800000"/>
            <a:headEnd/>
            <a:tailEnd/>
          </a:ln>
          <a:effectLst/>
        </p:spPr>
        <p:txBody>
          <a:bodyPr>
            <a:spAutoFit/>
          </a:bodyPr>
          <a:lstStyle/>
          <a:p>
            <a:pPr>
              <a:defRPr/>
            </a:pPr>
            <a:r>
              <a:rPr lang="zh-CN" altLang="en-US" sz="2400" b="1" dirty="0" smtClean="0">
                <a:solidFill>
                  <a:schemeClr val="bg1"/>
                </a:solidFill>
                <a:latin typeface="微软雅黑" pitchFamily="34" charset="-122"/>
                <a:ea typeface="微软雅黑" pitchFamily="34" charset="-122"/>
              </a:rPr>
              <a:t>中国移动</a:t>
            </a:r>
            <a:r>
              <a:rPr lang="en-US" altLang="zh-CN" sz="2400" b="1" dirty="0" err="1" smtClean="0">
                <a:solidFill>
                  <a:schemeClr val="bg1"/>
                </a:solidFill>
                <a:latin typeface="微软雅黑" pitchFamily="34" charset="-122"/>
                <a:ea typeface="微软雅黑" pitchFamily="34" charset="-122"/>
              </a:rPr>
              <a:t>IoT</a:t>
            </a:r>
            <a:r>
              <a:rPr lang="zh-CN" altLang="en-US" sz="2400" b="1" dirty="0" smtClean="0">
                <a:solidFill>
                  <a:schemeClr val="bg1"/>
                </a:solidFill>
                <a:latin typeface="微软雅黑" pitchFamily="34" charset="-122"/>
                <a:ea typeface="微软雅黑" pitchFamily="34" charset="-122"/>
              </a:rPr>
              <a:t>需求分析</a:t>
            </a:r>
          </a:p>
        </p:txBody>
      </p:sp>
      <p:sp>
        <p:nvSpPr>
          <p:cNvPr id="7" name="TextBox 15"/>
          <p:cNvSpPr txBox="1">
            <a:spLocks noChangeArrowheads="1"/>
          </p:cNvSpPr>
          <p:nvPr/>
        </p:nvSpPr>
        <p:spPr bwMode="auto">
          <a:xfrm>
            <a:off x="2304752" y="3706772"/>
            <a:ext cx="5435600" cy="510778"/>
          </a:xfrm>
          <a:prstGeom prst="roundRect">
            <a:avLst/>
          </a:prstGeom>
          <a:solidFill>
            <a:srgbClr val="FFC000"/>
          </a:solidFill>
          <a:ln w="9525">
            <a:noFill/>
            <a:miter lim="800000"/>
            <a:headEnd/>
            <a:tailEnd/>
          </a:ln>
        </p:spPr>
        <p:txBody>
          <a:bodyPr>
            <a:spAutoFit/>
          </a:bodyPr>
          <a:lstStyle/>
          <a:p>
            <a:pPr>
              <a:defRPr/>
            </a:pPr>
            <a:r>
              <a:rPr lang="zh-CN" altLang="en-US" sz="2400" b="1" dirty="0" smtClean="0">
                <a:latin typeface="+mn-ea"/>
                <a:ea typeface="+mn-ea"/>
              </a:rPr>
              <a:t>卓望市场进入策略</a:t>
            </a:r>
          </a:p>
        </p:txBody>
      </p:sp>
      <p:sp>
        <p:nvSpPr>
          <p:cNvPr id="8" name="AutoShape 16"/>
          <p:cNvSpPr>
            <a:spLocks noChangeArrowheads="1"/>
          </p:cNvSpPr>
          <p:nvPr/>
        </p:nvSpPr>
        <p:spPr bwMode="auto">
          <a:xfrm>
            <a:off x="1518934" y="2420888"/>
            <a:ext cx="642937" cy="500063"/>
          </a:xfrm>
          <a:prstGeom prst="roundRect">
            <a:avLst>
              <a:gd name="adj" fmla="val 16667"/>
            </a:avLst>
          </a:prstGeom>
          <a:solidFill>
            <a:schemeClr val="bg2">
              <a:lumMod val="75000"/>
            </a:schemeClr>
          </a:solidFill>
          <a:ln w="9525" algn="ctr">
            <a:noFill/>
            <a:round/>
            <a:headEnd/>
            <a:tailEnd/>
          </a:ln>
        </p:spPr>
        <p:txBody>
          <a:bodyPr anchor="ctr"/>
          <a:lstStyle/>
          <a:p>
            <a:pPr algn="ctr">
              <a:defRPr/>
            </a:pPr>
            <a:r>
              <a:rPr lang="en-US" altLang="zh-CN" sz="2400" b="1" dirty="0" smtClean="0">
                <a:solidFill>
                  <a:schemeClr val="bg1"/>
                </a:solidFill>
                <a:latin typeface="微软雅黑" pitchFamily="34" charset="-122"/>
                <a:ea typeface="微软雅黑" pitchFamily="34" charset="-122"/>
              </a:rPr>
              <a:t>1</a:t>
            </a:r>
            <a:endParaRPr lang="zh-CN" altLang="en-US" sz="2400" b="1" dirty="0">
              <a:solidFill>
                <a:schemeClr val="bg1"/>
              </a:solidFill>
              <a:latin typeface="微软雅黑" pitchFamily="34" charset="-122"/>
              <a:ea typeface="微软雅黑" pitchFamily="34" charset="-122"/>
            </a:endParaRPr>
          </a:p>
        </p:txBody>
      </p:sp>
      <p:sp>
        <p:nvSpPr>
          <p:cNvPr id="9" name="AutoShape 16"/>
          <p:cNvSpPr>
            <a:spLocks noChangeArrowheads="1"/>
          </p:cNvSpPr>
          <p:nvPr/>
        </p:nvSpPr>
        <p:spPr bwMode="auto">
          <a:xfrm>
            <a:off x="1525307" y="3073353"/>
            <a:ext cx="642937" cy="500063"/>
          </a:xfrm>
          <a:prstGeom prst="roundRect">
            <a:avLst>
              <a:gd name="adj" fmla="val 16667"/>
            </a:avLst>
          </a:prstGeom>
          <a:solidFill>
            <a:schemeClr val="bg2">
              <a:lumMod val="75000"/>
            </a:schemeClr>
          </a:solidFill>
          <a:ln w="9525" algn="ctr">
            <a:noFill/>
            <a:round/>
            <a:headEnd/>
            <a:tailEnd/>
          </a:ln>
        </p:spPr>
        <p:txBody>
          <a:bodyPr anchor="ctr"/>
          <a:lstStyle/>
          <a:p>
            <a:pPr algn="ctr">
              <a:defRPr/>
            </a:pPr>
            <a:r>
              <a:rPr lang="en-US" altLang="zh-CN" sz="2400" b="1" dirty="0" smtClean="0">
                <a:solidFill>
                  <a:schemeClr val="bg1"/>
                </a:solidFill>
                <a:latin typeface="微软雅黑" pitchFamily="34" charset="-122"/>
                <a:ea typeface="微软雅黑" pitchFamily="34" charset="-122"/>
              </a:rPr>
              <a:t>2</a:t>
            </a:r>
            <a:endParaRPr lang="zh-CN" altLang="en-US" sz="2400" b="1" dirty="0" smtClean="0">
              <a:solidFill>
                <a:schemeClr val="bg1"/>
              </a:solidFill>
              <a:latin typeface="微软雅黑" pitchFamily="34" charset="-122"/>
              <a:ea typeface="微软雅黑" pitchFamily="34" charset="-122"/>
            </a:endParaRPr>
          </a:p>
        </p:txBody>
      </p:sp>
      <p:sp>
        <p:nvSpPr>
          <p:cNvPr id="10" name="AutoShape 16"/>
          <p:cNvSpPr>
            <a:spLocks noChangeArrowheads="1"/>
          </p:cNvSpPr>
          <p:nvPr/>
        </p:nvSpPr>
        <p:spPr bwMode="auto">
          <a:xfrm>
            <a:off x="1518934" y="3706772"/>
            <a:ext cx="642937" cy="500063"/>
          </a:xfrm>
          <a:prstGeom prst="roundRect">
            <a:avLst>
              <a:gd name="adj" fmla="val 16667"/>
            </a:avLst>
          </a:prstGeom>
          <a:solidFill>
            <a:srgbClr val="FFC000"/>
          </a:solidFill>
          <a:ln w="9525" algn="ctr">
            <a:noFill/>
            <a:round/>
            <a:headEnd/>
            <a:tailEnd/>
          </a:ln>
        </p:spPr>
        <p:txBody>
          <a:bodyPr anchor="ctr"/>
          <a:lstStyle/>
          <a:p>
            <a:pPr algn="ctr">
              <a:defRPr/>
            </a:pPr>
            <a:r>
              <a:rPr lang="en-US" altLang="zh-CN" sz="2400" b="1" dirty="0" smtClean="0">
                <a:latin typeface="微软雅黑" pitchFamily="34" charset="-122"/>
                <a:ea typeface="微软雅黑" pitchFamily="34" charset="-122"/>
              </a:rPr>
              <a:t>3</a:t>
            </a:r>
            <a:endParaRPr lang="zh-CN" altLang="en-US" sz="2400" b="1" dirty="0">
              <a:latin typeface="微软雅黑" pitchFamily="34" charset="-122"/>
              <a:ea typeface="微软雅黑" pitchFamily="34" charset="-122"/>
            </a:endParaRPr>
          </a:p>
        </p:txBody>
      </p:sp>
      <p:sp>
        <p:nvSpPr>
          <p:cNvPr id="11" name="TextBox 15"/>
          <p:cNvSpPr txBox="1">
            <a:spLocks noChangeArrowheads="1"/>
          </p:cNvSpPr>
          <p:nvPr/>
        </p:nvSpPr>
        <p:spPr bwMode="auto">
          <a:xfrm>
            <a:off x="2333482" y="4358382"/>
            <a:ext cx="5435600" cy="510778"/>
          </a:xfrm>
          <a:prstGeom prst="roundRect">
            <a:avLst/>
          </a:prstGeom>
          <a:solidFill>
            <a:schemeClr val="bg2">
              <a:lumMod val="75000"/>
            </a:schemeClr>
          </a:solidFill>
          <a:ln w="9525">
            <a:noFill/>
            <a:miter lim="800000"/>
            <a:headEnd/>
            <a:tailEnd/>
          </a:ln>
          <a:effectLst/>
        </p:spPr>
        <p:txBody>
          <a:bodyPr>
            <a:spAutoFit/>
          </a:bodyPr>
          <a:lstStyle/>
          <a:p>
            <a:pPr>
              <a:defRPr/>
            </a:pPr>
            <a:r>
              <a:rPr lang="zh-CN" altLang="en-US" sz="2400" b="1" dirty="0" smtClean="0">
                <a:solidFill>
                  <a:schemeClr val="bg1"/>
                </a:solidFill>
                <a:latin typeface="微软雅黑" pitchFamily="34" charset="-122"/>
                <a:ea typeface="微软雅黑" pitchFamily="34" charset="-122"/>
              </a:rPr>
              <a:t>待决策问题</a:t>
            </a:r>
          </a:p>
        </p:txBody>
      </p:sp>
      <p:sp>
        <p:nvSpPr>
          <p:cNvPr id="12" name="AutoShape 16"/>
          <p:cNvSpPr>
            <a:spLocks noChangeArrowheads="1"/>
          </p:cNvSpPr>
          <p:nvPr/>
        </p:nvSpPr>
        <p:spPr bwMode="auto">
          <a:xfrm>
            <a:off x="1547664" y="4358382"/>
            <a:ext cx="642937" cy="500063"/>
          </a:xfrm>
          <a:prstGeom prst="roundRect">
            <a:avLst>
              <a:gd name="adj" fmla="val 16667"/>
            </a:avLst>
          </a:prstGeom>
          <a:solidFill>
            <a:schemeClr val="bg2">
              <a:lumMod val="75000"/>
            </a:schemeClr>
          </a:solidFill>
          <a:ln w="9525" algn="ctr">
            <a:noFill/>
            <a:round/>
            <a:headEnd/>
            <a:tailEnd/>
          </a:ln>
        </p:spPr>
        <p:txBody>
          <a:bodyPr anchor="ctr"/>
          <a:lstStyle/>
          <a:p>
            <a:pPr algn="ctr">
              <a:defRPr/>
            </a:pPr>
            <a:r>
              <a:rPr lang="en-US" altLang="zh-CN" sz="2400" b="1" dirty="0">
                <a:solidFill>
                  <a:schemeClr val="bg1"/>
                </a:solidFill>
                <a:latin typeface="微软雅黑" pitchFamily="34" charset="-122"/>
                <a:ea typeface="微软雅黑" pitchFamily="34" charset="-122"/>
              </a:rPr>
              <a:t>4</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3015368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6"/>
          <p:cNvSpPr>
            <a:spLocks noGrp="1" noChangeArrowheads="1"/>
          </p:cNvSpPr>
          <p:nvPr>
            <p:ph type="sldNum" sz="quarter" idx="10"/>
          </p:nvPr>
        </p:nvSpPr>
        <p:spPr>
          <a:ln/>
        </p:spPr>
        <p:txBody>
          <a:bodyPr/>
          <a:lstStyle/>
          <a:p>
            <a:pPr>
              <a:defRPr/>
            </a:pPr>
            <a:fld id="{D5F6B4F9-490D-4FF1-93B5-03868BC30AB3}" type="slidenum">
              <a:rPr lang="en-US" altLang="zh-CN"/>
              <a:pPr>
                <a:defRPr/>
              </a:pPr>
              <a:t>21</a:t>
            </a:fld>
            <a:endParaRPr lang="en-US" altLang="zh-CN" dirty="0"/>
          </a:p>
        </p:txBody>
      </p:sp>
      <p:sp>
        <p:nvSpPr>
          <p:cNvPr id="8194" name="Rectangle 2"/>
          <p:cNvSpPr>
            <a:spLocks noGrp="1" noChangeArrowheads="1"/>
          </p:cNvSpPr>
          <p:nvPr>
            <p:ph type="title"/>
          </p:nvPr>
        </p:nvSpPr>
        <p:spPr/>
        <p:txBody>
          <a:bodyPr/>
          <a:lstStyle/>
          <a:p>
            <a:r>
              <a:rPr lang="zh-CN" altLang="en-US" dirty="0" smtClean="0"/>
              <a:t>公司在</a:t>
            </a:r>
            <a:r>
              <a:rPr lang="en-US" altLang="zh-CN" dirty="0" err="1" smtClean="0"/>
              <a:t>IoT</a:t>
            </a:r>
            <a:r>
              <a:rPr lang="zh-CN" altLang="en-US" dirty="0" smtClean="0"/>
              <a:t>方面积累和能力</a:t>
            </a:r>
          </a:p>
        </p:txBody>
      </p:sp>
      <p:sp>
        <p:nvSpPr>
          <p:cNvPr id="8197" name="矩形 47"/>
          <p:cNvSpPr>
            <a:spLocks noChangeArrowheads="1"/>
          </p:cNvSpPr>
          <p:nvPr/>
        </p:nvSpPr>
        <p:spPr bwMode="auto">
          <a:xfrm>
            <a:off x="1285852" y="4896634"/>
            <a:ext cx="1303338" cy="801688"/>
          </a:xfrm>
          <a:prstGeom prst="rect">
            <a:avLst/>
          </a:prstGeom>
          <a:noFill/>
          <a:ln w="25400" algn="ctr">
            <a:solidFill>
              <a:srgbClr val="003366"/>
            </a:solidFill>
            <a:miter lim="800000"/>
            <a:headEnd/>
            <a:tailEnd/>
          </a:ln>
          <a:extLst>
            <a:ext uri="{909E8E84-426E-40DD-AFC4-6F175D3DCCD1}">
              <a14:hiddenFill xmlns:a14="http://schemas.microsoft.com/office/drawing/2010/main">
                <a:solidFill>
                  <a:srgbClr val="FFFFFF"/>
                </a:solidFill>
              </a14:hiddenFill>
            </a:ext>
          </a:extLst>
        </p:spPr>
        <p:txBody>
          <a:bodyPr lIns="35997" tIns="71993" rIns="35997" bIns="71993" anchor="ctr"/>
          <a:lstStyle/>
          <a:p>
            <a:r>
              <a:rPr lang="zh-CN" altLang="en-US" sz="1600" b="1">
                <a:latin typeface="微软雅黑" pitchFamily="34" charset="-122"/>
                <a:ea typeface="微软雅黑" pitchFamily="34" charset="-122"/>
              </a:rPr>
              <a:t>移动互联网</a:t>
            </a:r>
          </a:p>
        </p:txBody>
      </p:sp>
      <p:sp>
        <p:nvSpPr>
          <p:cNvPr id="8198" name="矩形 49"/>
          <p:cNvSpPr>
            <a:spLocks noChangeArrowheads="1"/>
          </p:cNvSpPr>
          <p:nvPr/>
        </p:nvSpPr>
        <p:spPr bwMode="auto">
          <a:xfrm>
            <a:off x="4000496" y="4896634"/>
            <a:ext cx="1303338" cy="801688"/>
          </a:xfrm>
          <a:prstGeom prst="rect">
            <a:avLst/>
          </a:prstGeom>
          <a:noFill/>
          <a:ln w="25400" algn="ctr">
            <a:solidFill>
              <a:srgbClr val="003366"/>
            </a:solidFill>
            <a:miter lim="800000"/>
            <a:headEnd/>
            <a:tailEnd/>
          </a:ln>
          <a:extLst>
            <a:ext uri="{909E8E84-426E-40DD-AFC4-6F175D3DCCD1}">
              <a14:hiddenFill xmlns:a14="http://schemas.microsoft.com/office/drawing/2010/main">
                <a:solidFill>
                  <a:srgbClr val="FFFFFF"/>
                </a:solidFill>
              </a14:hiddenFill>
            </a:ext>
          </a:extLst>
        </p:spPr>
        <p:txBody>
          <a:bodyPr lIns="35997" tIns="71993" rIns="35997" bIns="71993" anchor="ctr"/>
          <a:lstStyle/>
          <a:p>
            <a:r>
              <a:rPr lang="zh-CN" altLang="en-US" sz="1600" b="1">
                <a:latin typeface="微软雅黑" pitchFamily="34" charset="-122"/>
                <a:ea typeface="微软雅黑" pitchFamily="34" charset="-122"/>
              </a:rPr>
              <a:t>行业</a:t>
            </a:r>
            <a:r>
              <a:rPr lang="en-US" altLang="zh-CN" sz="1600" b="1">
                <a:latin typeface="微软雅黑" pitchFamily="34" charset="-122"/>
                <a:ea typeface="微软雅黑" pitchFamily="34" charset="-122"/>
              </a:rPr>
              <a:t>ICT</a:t>
            </a:r>
          </a:p>
        </p:txBody>
      </p:sp>
      <p:sp>
        <p:nvSpPr>
          <p:cNvPr id="8199" name="矩形 39"/>
          <p:cNvSpPr>
            <a:spLocks noChangeArrowheads="1"/>
          </p:cNvSpPr>
          <p:nvPr/>
        </p:nvSpPr>
        <p:spPr bwMode="auto">
          <a:xfrm>
            <a:off x="6715140" y="4896634"/>
            <a:ext cx="1303338" cy="801688"/>
          </a:xfrm>
          <a:prstGeom prst="rect">
            <a:avLst/>
          </a:prstGeom>
          <a:noFill/>
          <a:ln w="25400" algn="ctr">
            <a:solidFill>
              <a:srgbClr val="003366"/>
            </a:solidFill>
            <a:miter lim="800000"/>
            <a:headEnd/>
            <a:tailEnd/>
          </a:ln>
          <a:extLst>
            <a:ext uri="{909E8E84-426E-40DD-AFC4-6F175D3DCCD1}">
              <a14:hiddenFill xmlns:a14="http://schemas.microsoft.com/office/drawing/2010/main">
                <a:solidFill>
                  <a:srgbClr val="FFFFFF"/>
                </a:solidFill>
              </a14:hiddenFill>
            </a:ext>
          </a:extLst>
        </p:spPr>
        <p:txBody>
          <a:bodyPr lIns="35997" tIns="71993" rIns="35997" bIns="71993" anchor="ctr"/>
          <a:lstStyle/>
          <a:p>
            <a:r>
              <a:rPr lang="zh-CN" altLang="en-US" sz="1600" b="1">
                <a:latin typeface="微软雅黑" pitchFamily="34" charset="-122"/>
                <a:ea typeface="微软雅黑" pitchFamily="34" charset="-122"/>
              </a:rPr>
              <a:t>业务与管理平台</a:t>
            </a:r>
          </a:p>
        </p:txBody>
      </p:sp>
      <p:sp>
        <p:nvSpPr>
          <p:cNvPr id="8201" name="Rectangle 18"/>
          <p:cNvSpPr>
            <a:spLocks noChangeArrowheads="1"/>
          </p:cNvSpPr>
          <p:nvPr/>
        </p:nvSpPr>
        <p:spPr bwMode="auto">
          <a:xfrm>
            <a:off x="7291388" y="4040972"/>
            <a:ext cx="1697037"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432" tIns="45716" rIns="91432" bIns="45716" anchor="ctr"/>
          <a:lstStyle/>
          <a:p>
            <a:pPr marL="85725" indent="-85725" algn="l">
              <a:spcBef>
                <a:spcPct val="30000"/>
              </a:spcBef>
              <a:buFontTx/>
              <a:buChar char="•"/>
            </a:pPr>
            <a:r>
              <a:rPr lang="zh-CN" altLang="en-US" sz="1400">
                <a:latin typeface="微软雅黑" pitchFamily="34" charset="-122"/>
                <a:ea typeface="微软雅黑" pitchFamily="34" charset="-122"/>
              </a:rPr>
              <a:t>平台能力：如业务管理平台，测试及服务</a:t>
            </a:r>
          </a:p>
        </p:txBody>
      </p:sp>
      <p:sp>
        <p:nvSpPr>
          <p:cNvPr id="8202" name="Rectangle 21"/>
          <p:cNvSpPr>
            <a:spLocks noChangeArrowheads="1"/>
          </p:cNvSpPr>
          <p:nvPr/>
        </p:nvSpPr>
        <p:spPr bwMode="auto">
          <a:xfrm>
            <a:off x="174625" y="2508243"/>
            <a:ext cx="985838"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1432" tIns="45716" rIns="91432" bIns="45716" anchor="ctr"/>
          <a:lstStyle/>
          <a:p>
            <a:pPr algn="l">
              <a:spcBef>
                <a:spcPct val="30000"/>
              </a:spcBef>
            </a:pPr>
            <a:r>
              <a:rPr lang="zh-CN" altLang="en-US" sz="1600" b="1">
                <a:latin typeface="微软雅黑" pitchFamily="34" charset="-122"/>
                <a:ea typeface="微软雅黑" pitchFamily="34" charset="-122"/>
              </a:rPr>
              <a:t>客户侧能力</a:t>
            </a:r>
            <a:endParaRPr lang="zh-CN" altLang="en-US" sz="1600">
              <a:latin typeface="微软雅黑" pitchFamily="34" charset="-122"/>
              <a:ea typeface="微软雅黑" pitchFamily="34" charset="-122"/>
            </a:endParaRPr>
          </a:p>
        </p:txBody>
      </p:sp>
      <p:sp>
        <p:nvSpPr>
          <p:cNvPr id="8203" name="Rectangle 18"/>
          <p:cNvSpPr>
            <a:spLocks noChangeArrowheads="1"/>
          </p:cNvSpPr>
          <p:nvPr/>
        </p:nvSpPr>
        <p:spPr bwMode="auto">
          <a:xfrm>
            <a:off x="174625" y="4228297"/>
            <a:ext cx="985838"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432" tIns="45716" rIns="91432" bIns="45716" anchor="ctr"/>
          <a:lstStyle/>
          <a:p>
            <a:pPr algn="l">
              <a:spcBef>
                <a:spcPct val="30000"/>
              </a:spcBef>
            </a:pPr>
            <a:r>
              <a:rPr lang="zh-CN" altLang="en-US" sz="1600" b="1">
                <a:latin typeface="微软雅黑" pitchFamily="34" charset="-122"/>
                <a:ea typeface="微软雅黑" pitchFamily="34" charset="-122"/>
              </a:rPr>
              <a:t>平台层面能力</a:t>
            </a:r>
            <a:endParaRPr lang="zh-CN" altLang="en-US" sz="1600">
              <a:latin typeface="微软雅黑" pitchFamily="34" charset="-122"/>
              <a:ea typeface="微软雅黑" pitchFamily="34" charset="-122"/>
            </a:endParaRPr>
          </a:p>
        </p:txBody>
      </p:sp>
      <p:sp>
        <p:nvSpPr>
          <p:cNvPr id="8204" name="Rectangle 19"/>
          <p:cNvSpPr>
            <a:spLocks noChangeArrowheads="1"/>
          </p:cNvSpPr>
          <p:nvPr/>
        </p:nvSpPr>
        <p:spPr bwMode="auto">
          <a:xfrm>
            <a:off x="174625" y="3353584"/>
            <a:ext cx="985838"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1432" tIns="45716" rIns="91432" bIns="45716" anchor="ctr"/>
          <a:lstStyle/>
          <a:p>
            <a:pPr algn="l">
              <a:spcBef>
                <a:spcPct val="30000"/>
              </a:spcBef>
            </a:pPr>
            <a:r>
              <a:rPr lang="zh-CN" altLang="en-US" sz="1600" b="1">
                <a:latin typeface="微软雅黑" pitchFamily="34" charset="-122"/>
                <a:ea typeface="微软雅黑" pitchFamily="34" charset="-122"/>
              </a:rPr>
              <a:t>功能层面能力</a:t>
            </a:r>
            <a:endParaRPr lang="zh-CN" altLang="en-US" sz="1600">
              <a:latin typeface="微软雅黑" pitchFamily="34" charset="-122"/>
              <a:ea typeface="微软雅黑" pitchFamily="34" charset="-122"/>
            </a:endParaRPr>
          </a:p>
        </p:txBody>
      </p:sp>
      <p:sp>
        <p:nvSpPr>
          <p:cNvPr id="8206" name="Line 17"/>
          <p:cNvSpPr>
            <a:spLocks noChangeShapeType="1"/>
          </p:cNvSpPr>
          <p:nvPr/>
        </p:nvSpPr>
        <p:spPr bwMode="auto">
          <a:xfrm>
            <a:off x="1160463" y="4040972"/>
            <a:ext cx="76835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7" name="Rectangle 19"/>
          <p:cNvSpPr>
            <a:spLocks noChangeArrowheads="1"/>
          </p:cNvSpPr>
          <p:nvPr/>
        </p:nvSpPr>
        <p:spPr bwMode="auto">
          <a:xfrm>
            <a:off x="5988050" y="3505984"/>
            <a:ext cx="13033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1432" tIns="45716" rIns="91432" bIns="45716" anchor="ctr"/>
          <a:lstStyle/>
          <a:p>
            <a:pPr marL="85725" indent="-85725" algn="l">
              <a:spcBef>
                <a:spcPct val="30000"/>
              </a:spcBef>
              <a:buFontTx/>
              <a:buChar char="•"/>
            </a:pPr>
            <a:r>
              <a:rPr lang="en-US" altLang="zh-CN" sz="1400" dirty="0" smtClean="0">
                <a:latin typeface="微软雅黑" pitchFamily="34" charset="-122"/>
                <a:ea typeface="微软雅黑" pitchFamily="34" charset="-122"/>
              </a:rPr>
              <a:t>CA</a:t>
            </a:r>
          </a:p>
          <a:p>
            <a:pPr marL="85725" indent="-85725" algn="l">
              <a:spcBef>
                <a:spcPct val="30000"/>
              </a:spcBef>
              <a:buFontTx/>
              <a:buChar char="•"/>
            </a:pPr>
            <a:r>
              <a:rPr lang="zh-CN" altLang="en-US" sz="1400" dirty="0">
                <a:latin typeface="微软雅黑" pitchFamily="34" charset="-122"/>
                <a:ea typeface="微软雅黑" pitchFamily="34" charset="-122"/>
              </a:rPr>
              <a:t>安全</a:t>
            </a:r>
          </a:p>
        </p:txBody>
      </p:sp>
      <p:sp>
        <p:nvSpPr>
          <p:cNvPr id="8209" name="Rectangle 21"/>
          <p:cNvSpPr>
            <a:spLocks noChangeArrowheads="1"/>
          </p:cNvSpPr>
          <p:nvPr/>
        </p:nvSpPr>
        <p:spPr bwMode="auto">
          <a:xfrm>
            <a:off x="2882900" y="2357430"/>
            <a:ext cx="12985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1432" tIns="45716" rIns="91432" bIns="45716" anchor="ctr"/>
          <a:lstStyle/>
          <a:p>
            <a:pPr marL="85725" indent="-85725" algn="l">
              <a:spcBef>
                <a:spcPct val="30000"/>
              </a:spcBef>
              <a:buFontTx/>
              <a:buChar char="•"/>
            </a:pPr>
            <a:r>
              <a:rPr lang="en-US" altLang="zh-CN" sz="1400" dirty="0">
                <a:latin typeface="微软雅黑" pitchFamily="34" charset="-122"/>
                <a:ea typeface="微软雅黑" pitchFamily="34" charset="-122"/>
              </a:rPr>
              <a:t>UI/UE</a:t>
            </a:r>
            <a:r>
              <a:rPr lang="zh-CN" altLang="en-US" sz="1400" dirty="0">
                <a:latin typeface="微软雅黑" pitchFamily="34" charset="-122"/>
                <a:ea typeface="微软雅黑" pitchFamily="34" charset="-122"/>
              </a:rPr>
              <a:t>、客户端能力、终端测试与适配能力</a:t>
            </a:r>
          </a:p>
        </p:txBody>
      </p:sp>
      <p:sp>
        <p:nvSpPr>
          <p:cNvPr id="8210" name="Rectangle 19"/>
          <p:cNvSpPr>
            <a:spLocks noChangeArrowheads="1"/>
          </p:cNvSpPr>
          <p:nvPr/>
        </p:nvSpPr>
        <p:spPr bwMode="auto">
          <a:xfrm>
            <a:off x="1330325" y="3505984"/>
            <a:ext cx="13033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1432" tIns="45716" rIns="91432" bIns="45716" anchor="ctr"/>
          <a:lstStyle/>
          <a:p>
            <a:pPr marL="85725" indent="-85725" algn="l">
              <a:spcBef>
                <a:spcPct val="30000"/>
              </a:spcBef>
              <a:buFontTx/>
              <a:buChar char="•"/>
            </a:pPr>
            <a:r>
              <a:rPr lang="zh-CN" altLang="en-US" sz="1400" dirty="0" smtClean="0">
                <a:latin typeface="微软雅黑" pitchFamily="34" charset="-122"/>
                <a:ea typeface="微软雅黑" pitchFamily="34" charset="-122"/>
              </a:rPr>
              <a:t>门户</a:t>
            </a:r>
            <a:endParaRPr lang="zh-CN" altLang="en-US" sz="1400" dirty="0">
              <a:latin typeface="微软雅黑" pitchFamily="34" charset="-122"/>
              <a:ea typeface="微软雅黑" pitchFamily="34" charset="-122"/>
            </a:endParaRPr>
          </a:p>
        </p:txBody>
      </p:sp>
      <p:sp>
        <p:nvSpPr>
          <p:cNvPr id="8211" name="Line 22"/>
          <p:cNvSpPr>
            <a:spLocks noChangeShapeType="1"/>
          </p:cNvSpPr>
          <p:nvPr/>
        </p:nvSpPr>
        <p:spPr bwMode="auto">
          <a:xfrm>
            <a:off x="1157288" y="3356759"/>
            <a:ext cx="76835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2" name="Rectangle 21"/>
          <p:cNvSpPr>
            <a:spLocks noChangeArrowheads="1"/>
          </p:cNvSpPr>
          <p:nvPr/>
        </p:nvSpPr>
        <p:spPr bwMode="auto">
          <a:xfrm>
            <a:off x="4435475" y="2408230"/>
            <a:ext cx="13033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1432" tIns="45716" rIns="91432" bIns="45716" anchor="ctr"/>
          <a:lstStyle/>
          <a:p>
            <a:pPr marL="85725" indent="-85725" algn="l">
              <a:spcBef>
                <a:spcPct val="30000"/>
              </a:spcBef>
              <a:buFontTx/>
              <a:buChar char="•"/>
            </a:pPr>
            <a:r>
              <a:rPr lang="zh-CN" altLang="en-US" sz="1400" dirty="0">
                <a:latin typeface="微软雅黑" pitchFamily="34" charset="-122"/>
                <a:ea typeface="微软雅黑" pitchFamily="34" charset="-122"/>
              </a:rPr>
              <a:t>整合营销能力</a:t>
            </a:r>
          </a:p>
        </p:txBody>
      </p:sp>
      <p:sp>
        <p:nvSpPr>
          <p:cNvPr id="152601" name="Line 25"/>
          <p:cNvSpPr>
            <a:spLocks noChangeShapeType="1"/>
          </p:cNvSpPr>
          <p:nvPr/>
        </p:nvSpPr>
        <p:spPr bwMode="auto">
          <a:xfrm>
            <a:off x="1157288" y="2357430"/>
            <a:ext cx="7683500" cy="0"/>
          </a:xfrm>
          <a:prstGeom prst="line">
            <a:avLst/>
          </a:prstGeom>
          <a:noFill/>
          <a:ln w="12700">
            <a:solidFill>
              <a:schemeClr val="tx1"/>
            </a:solidFill>
            <a:round/>
            <a:headEnd/>
            <a:tailEnd/>
          </a:ln>
          <a:effectLst>
            <a:prstShdw prst="shdw17" dist="17961" dir="2700000">
              <a:schemeClr val="tx1">
                <a:gamma/>
                <a:shade val="60000"/>
                <a:invGamma/>
              </a:schemeClr>
            </a:prstShdw>
          </a:effectLst>
        </p:spPr>
        <p:txBody>
          <a:bodyPr/>
          <a:lstStyle/>
          <a:p>
            <a:pPr>
              <a:defRPr/>
            </a:pPr>
            <a:endParaRPr lang="zh-CN" altLang="en-US"/>
          </a:p>
        </p:txBody>
      </p:sp>
      <p:sp>
        <p:nvSpPr>
          <p:cNvPr id="8216" name="Text Box 27"/>
          <p:cNvSpPr txBox="1">
            <a:spLocks noChangeArrowheads="1"/>
          </p:cNvSpPr>
          <p:nvPr/>
        </p:nvSpPr>
        <p:spPr bwMode="auto">
          <a:xfrm>
            <a:off x="358775" y="6000768"/>
            <a:ext cx="8485188" cy="400110"/>
          </a:xfrm>
          <a:prstGeom prst="rect">
            <a:avLst/>
          </a:prstGeom>
          <a:solidFill>
            <a:srgbClr val="003366"/>
          </a:solidFill>
          <a:ln>
            <a:noFill/>
          </a:ln>
          <a:effectLst>
            <a:prstShdw prst="shdw17" dist="17961" dir="2700000">
              <a:srgbClr val="001F3D"/>
            </a:prstShdw>
          </a:effectLst>
          <a:extLs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spcBef>
                <a:spcPct val="50000"/>
              </a:spcBef>
            </a:pPr>
            <a:r>
              <a:rPr lang="zh-CN" altLang="en-US" sz="2000" b="1" dirty="0">
                <a:solidFill>
                  <a:schemeClr val="bg1"/>
                </a:solidFill>
                <a:ea typeface="微软雅黑" pitchFamily="34" charset="-122"/>
              </a:rPr>
              <a:t>卓</a:t>
            </a:r>
            <a:r>
              <a:rPr lang="zh-CN" altLang="en-US" sz="2000" b="1" dirty="0" smtClean="0">
                <a:solidFill>
                  <a:schemeClr val="bg1"/>
                </a:solidFill>
                <a:ea typeface="微软雅黑" pitchFamily="34" charset="-122"/>
              </a:rPr>
              <a:t>望在物联网方面有相关技术，行业经验，但没有成熟的产品和项目团队</a:t>
            </a:r>
            <a:endParaRPr lang="zh-CN" altLang="en-US" sz="2000" b="1" dirty="0">
              <a:solidFill>
                <a:schemeClr val="bg1"/>
              </a:solidFill>
              <a:ea typeface="微软雅黑" pitchFamily="34" charset="-122"/>
            </a:endParaRPr>
          </a:p>
        </p:txBody>
      </p:sp>
      <p:sp>
        <p:nvSpPr>
          <p:cNvPr id="8217" name="Text Box 4"/>
          <p:cNvSpPr txBox="1">
            <a:spLocks noChangeArrowheads="1"/>
          </p:cNvSpPr>
          <p:nvPr/>
        </p:nvSpPr>
        <p:spPr bwMode="auto">
          <a:xfrm>
            <a:off x="276224" y="1023938"/>
            <a:ext cx="8867775" cy="1283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91432" tIns="45716" rIns="91432" bIns="45716">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l" eaLnBrk="1" hangingPunct="1">
              <a:lnSpc>
                <a:spcPct val="110000"/>
              </a:lnSpc>
              <a:spcBef>
                <a:spcPct val="50000"/>
              </a:spcBef>
              <a:buFont typeface="Arial" pitchFamily="34" charset="0"/>
              <a:buChar char="•"/>
            </a:pPr>
            <a:r>
              <a:rPr lang="zh-CN" altLang="en-US" sz="1800" b="1" dirty="0" smtClean="0">
                <a:ea typeface="微软雅黑" pitchFamily="34" charset="-122"/>
              </a:rPr>
              <a:t>在</a:t>
            </a:r>
            <a:r>
              <a:rPr lang="en-US" altLang="zh-CN" sz="1800" b="1" dirty="0" err="1" smtClean="0">
                <a:ea typeface="微软雅黑" pitchFamily="34" charset="-122"/>
              </a:rPr>
              <a:t>OneNet</a:t>
            </a:r>
            <a:r>
              <a:rPr lang="zh-CN" altLang="en-US" sz="1800" b="1" dirty="0" smtClean="0">
                <a:ea typeface="微软雅黑" pitchFamily="34" charset="-122"/>
              </a:rPr>
              <a:t>和</a:t>
            </a:r>
            <a:r>
              <a:rPr lang="en-US" altLang="zh-CN" sz="1800" b="1" dirty="0" smtClean="0">
                <a:ea typeface="微软雅黑" pitchFamily="34" charset="-122"/>
              </a:rPr>
              <a:t>CMP</a:t>
            </a:r>
            <a:r>
              <a:rPr lang="zh-CN" altLang="en-US" sz="1800" b="1" dirty="0" smtClean="0">
                <a:ea typeface="微软雅黑" pitchFamily="34" charset="-122"/>
              </a:rPr>
              <a:t>方面，卓望在局数据，</a:t>
            </a:r>
            <a:r>
              <a:rPr lang="en-US" altLang="zh-CN" sz="1800" b="1" dirty="0" smtClean="0">
                <a:ea typeface="微软雅黑" pitchFamily="34" charset="-122"/>
              </a:rPr>
              <a:t>MISC</a:t>
            </a:r>
            <a:r>
              <a:rPr lang="zh-CN" altLang="en-US" sz="1800" b="1" dirty="0" smtClean="0">
                <a:ea typeface="微软雅黑" pitchFamily="34" charset="-122"/>
              </a:rPr>
              <a:t>，能力开放方面具有相关技术积累</a:t>
            </a:r>
            <a:endParaRPr lang="en-US" altLang="zh-CN" sz="1800" b="1" dirty="0" smtClean="0">
              <a:ea typeface="微软雅黑" pitchFamily="34" charset="-122"/>
            </a:endParaRPr>
          </a:p>
          <a:p>
            <a:pPr algn="l" eaLnBrk="1" hangingPunct="1">
              <a:lnSpc>
                <a:spcPct val="110000"/>
              </a:lnSpc>
              <a:spcBef>
                <a:spcPct val="50000"/>
              </a:spcBef>
              <a:buFont typeface="Arial" pitchFamily="34" charset="0"/>
              <a:buChar char="•"/>
            </a:pPr>
            <a:r>
              <a:rPr lang="zh-CN" altLang="en-US" sz="1800" b="1" dirty="0" smtClean="0">
                <a:ea typeface="微软雅黑" pitchFamily="34" charset="-122"/>
              </a:rPr>
              <a:t>在各省</a:t>
            </a:r>
            <a:r>
              <a:rPr lang="en-US" altLang="zh-CN" sz="1800" b="1" dirty="0" err="1" smtClean="0">
                <a:ea typeface="微软雅黑" pitchFamily="34" charset="-122"/>
              </a:rPr>
              <a:t>IoT</a:t>
            </a:r>
            <a:r>
              <a:rPr lang="zh-CN" altLang="en-US" sz="1800" b="1" dirty="0" smtClean="0">
                <a:ea typeface="微软雅黑" pitchFamily="34" charset="-122"/>
              </a:rPr>
              <a:t>支撑方面，我们有贵州移动的物联网支撑平台经验</a:t>
            </a:r>
            <a:endParaRPr lang="en-US" altLang="zh-CN" sz="1800" b="1" dirty="0" smtClean="0">
              <a:ea typeface="微软雅黑" pitchFamily="34" charset="-122"/>
            </a:endParaRPr>
          </a:p>
          <a:p>
            <a:pPr algn="l" eaLnBrk="1" hangingPunct="1">
              <a:lnSpc>
                <a:spcPct val="110000"/>
              </a:lnSpc>
              <a:spcBef>
                <a:spcPct val="50000"/>
              </a:spcBef>
              <a:buFont typeface="Arial" pitchFamily="34" charset="0"/>
              <a:buChar char="•"/>
            </a:pPr>
            <a:r>
              <a:rPr lang="zh-CN" altLang="en-US" sz="1800" b="1" dirty="0" smtClean="0">
                <a:ea typeface="微软雅黑" pitchFamily="34" charset="-122"/>
              </a:rPr>
              <a:t>在行业方面，我们在智慧城市，智慧家庭，移动医疗等方面有相关物联网行业经验</a:t>
            </a:r>
            <a:endParaRPr lang="zh-CN" altLang="en-US" sz="1800" b="1" dirty="0">
              <a:ea typeface="微软雅黑" pitchFamily="34" charset="-122"/>
            </a:endParaRPr>
          </a:p>
        </p:txBody>
      </p:sp>
      <p:sp>
        <p:nvSpPr>
          <p:cNvPr id="8218" name="Line 29"/>
          <p:cNvSpPr>
            <a:spLocks noChangeShapeType="1"/>
          </p:cNvSpPr>
          <p:nvPr/>
        </p:nvSpPr>
        <p:spPr bwMode="auto">
          <a:xfrm>
            <a:off x="1160463" y="4814084"/>
            <a:ext cx="76835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9" name="Rectangle 18"/>
          <p:cNvSpPr>
            <a:spLocks noChangeArrowheads="1"/>
          </p:cNvSpPr>
          <p:nvPr/>
        </p:nvSpPr>
        <p:spPr bwMode="auto">
          <a:xfrm>
            <a:off x="1185863" y="4015572"/>
            <a:ext cx="1447800"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432" tIns="45716" rIns="91432" bIns="45716" anchor="ctr"/>
          <a:lstStyle/>
          <a:p>
            <a:pPr marL="85725" indent="-85725" algn="l">
              <a:spcBef>
                <a:spcPct val="30000"/>
              </a:spcBef>
              <a:buFontTx/>
              <a:buChar char="•"/>
            </a:pPr>
            <a:r>
              <a:rPr lang="zh-CN" altLang="en-US" sz="1400">
                <a:latin typeface="微软雅黑" pitchFamily="34" charset="-122"/>
                <a:ea typeface="微软雅黑" pitchFamily="34" charset="-122"/>
              </a:rPr>
              <a:t>平台能力：平台运营与支撑</a:t>
            </a:r>
          </a:p>
        </p:txBody>
      </p:sp>
      <p:sp>
        <p:nvSpPr>
          <p:cNvPr id="8220" name="Rectangle 18"/>
          <p:cNvSpPr>
            <a:spLocks noChangeArrowheads="1"/>
          </p:cNvSpPr>
          <p:nvPr/>
        </p:nvSpPr>
        <p:spPr bwMode="auto">
          <a:xfrm>
            <a:off x="2882900" y="4047322"/>
            <a:ext cx="1303338"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432" tIns="45716" rIns="91432" bIns="45716" anchor="ctr"/>
          <a:lstStyle/>
          <a:p>
            <a:pPr marL="85725" indent="-85725" algn="l">
              <a:spcBef>
                <a:spcPct val="30000"/>
              </a:spcBef>
              <a:buFontTx/>
              <a:buChar char="•"/>
            </a:pPr>
            <a:r>
              <a:rPr lang="zh-CN" altLang="en-US" sz="1400">
                <a:latin typeface="微软雅黑" pitchFamily="34" charset="-122"/>
                <a:ea typeface="微软雅黑" pitchFamily="34" charset="-122"/>
              </a:rPr>
              <a:t>平台能力：开发与运营</a:t>
            </a:r>
          </a:p>
        </p:txBody>
      </p:sp>
      <p:sp>
        <p:nvSpPr>
          <p:cNvPr id="8221" name="Rectangle 18"/>
          <p:cNvSpPr>
            <a:spLocks noChangeArrowheads="1"/>
          </p:cNvSpPr>
          <p:nvPr/>
        </p:nvSpPr>
        <p:spPr bwMode="auto">
          <a:xfrm>
            <a:off x="4435475" y="4047322"/>
            <a:ext cx="1303338"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432" tIns="45716" rIns="91432" bIns="45716" anchor="ctr"/>
          <a:lstStyle/>
          <a:p>
            <a:pPr marL="85725" indent="-85725" algn="l">
              <a:spcBef>
                <a:spcPct val="30000"/>
              </a:spcBef>
              <a:buFontTx/>
              <a:buChar char="•"/>
            </a:pPr>
            <a:r>
              <a:rPr lang="zh-CN" altLang="en-US" sz="1400">
                <a:latin typeface="微软雅黑" pitchFamily="34" charset="-122"/>
                <a:ea typeface="微软雅黑" pitchFamily="34" charset="-122"/>
              </a:rPr>
              <a:t>营销服务的平台化支撑</a:t>
            </a:r>
          </a:p>
        </p:txBody>
      </p:sp>
      <p:sp>
        <p:nvSpPr>
          <p:cNvPr id="30" name="Rectangle 21"/>
          <p:cNvSpPr>
            <a:spLocks noChangeArrowheads="1"/>
          </p:cNvSpPr>
          <p:nvPr/>
        </p:nvSpPr>
        <p:spPr bwMode="auto">
          <a:xfrm>
            <a:off x="1401217" y="2382036"/>
            <a:ext cx="148168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1432" tIns="45716" rIns="91432" bIns="45716" anchor="ctr"/>
          <a:lstStyle/>
          <a:p>
            <a:pPr marL="85725" indent="-85725" algn="l">
              <a:spcBef>
                <a:spcPct val="30000"/>
              </a:spcBef>
              <a:buFontTx/>
              <a:buChar char="•"/>
            </a:pPr>
            <a:r>
              <a:rPr lang="zh-CN" altLang="en-US" sz="1400" dirty="0" smtClean="0">
                <a:latin typeface="微软雅黑" pitchFamily="34" charset="-122"/>
                <a:ea typeface="微软雅黑" pitchFamily="34" charset="-122"/>
              </a:rPr>
              <a:t>移动和非移动市场综合开拓能力、全网业务支撑</a:t>
            </a:r>
            <a:endParaRPr lang="zh-CN" altLang="en-US" sz="1400" dirty="0">
              <a:latin typeface="微软雅黑" pitchFamily="34" charset="-122"/>
              <a:ea typeface="微软雅黑" pitchFamily="34" charset="-122"/>
            </a:endParaRPr>
          </a:p>
        </p:txBody>
      </p:sp>
      <p:sp>
        <p:nvSpPr>
          <p:cNvPr id="2" name="矩形 1"/>
          <p:cNvSpPr/>
          <p:nvPr/>
        </p:nvSpPr>
        <p:spPr>
          <a:xfrm rot="2014591">
            <a:off x="5874370" y="2992428"/>
            <a:ext cx="2834034" cy="722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待产品和技术负责人补充</a:t>
            </a:r>
            <a:endParaRPr lang="zh-CN" altLang="en-US" dirty="0">
              <a:solidFill>
                <a:srgbClr val="FF0000"/>
              </a:solidFill>
            </a:endParaRPr>
          </a:p>
        </p:txBody>
      </p:sp>
    </p:spTree>
    <p:extLst>
      <p:ext uri="{BB962C8B-B14F-4D97-AF65-F5344CB8AC3E}">
        <p14:creationId xmlns:p14="http://schemas.microsoft.com/office/powerpoint/2010/main" val="383575956"/>
      </p:ext>
    </p:extLst>
  </p:cSld>
  <p:clrMapOvr>
    <a:masterClrMapping/>
  </p:clrMapOvr>
  <p:transition spd="med">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建议公司在</a:t>
            </a:r>
            <a:r>
              <a:rPr lang="en-US" altLang="zh-CN" dirty="0" err="1" smtClean="0"/>
              <a:t>IoT</a:t>
            </a:r>
            <a:r>
              <a:rPr lang="zh-CN" altLang="en-US" dirty="0" smtClean="0"/>
              <a:t>领域的策略</a:t>
            </a:r>
            <a:endParaRPr lang="zh-CN" altLang="en-US" dirty="0"/>
          </a:p>
        </p:txBody>
      </p:sp>
      <p:sp>
        <p:nvSpPr>
          <p:cNvPr id="8" name="矩形 7"/>
          <p:cNvSpPr/>
          <p:nvPr/>
        </p:nvSpPr>
        <p:spPr>
          <a:xfrm>
            <a:off x="714348" y="1026367"/>
            <a:ext cx="7715304" cy="830997"/>
          </a:xfrm>
          <a:prstGeom prst="rect">
            <a:avLst/>
          </a:prstGeom>
        </p:spPr>
        <p:txBody>
          <a:bodyPr wrap="square">
            <a:spAutoFit/>
          </a:bodyPr>
          <a:lstStyle/>
          <a:p>
            <a:r>
              <a:rPr lang="zh-CN" altLang="en-US" sz="2400" b="1" dirty="0" smtClean="0"/>
              <a:t>坚决地进入此领域，并作为公司的战略性发展方向</a:t>
            </a:r>
            <a:endParaRPr lang="en-US" altLang="zh-CN" sz="2400" b="1" dirty="0" smtClean="0"/>
          </a:p>
          <a:p>
            <a:r>
              <a:rPr lang="zh-CN" altLang="zh-CN" sz="2400" b="1" dirty="0" smtClean="0"/>
              <a:t>立足物联网基地，服务各省移动，突破行业市场应用</a:t>
            </a:r>
            <a:endParaRPr lang="zh-CN" altLang="en-US" sz="2400" dirty="0"/>
          </a:p>
        </p:txBody>
      </p:sp>
      <p:sp>
        <p:nvSpPr>
          <p:cNvPr id="43" name="Rectangle 5"/>
          <p:cNvSpPr>
            <a:spLocks noChangeArrowheads="1"/>
          </p:cNvSpPr>
          <p:nvPr/>
        </p:nvSpPr>
        <p:spPr bwMode="auto">
          <a:xfrm>
            <a:off x="1190625" y="2075011"/>
            <a:ext cx="7153275" cy="1333500"/>
          </a:xfrm>
          <a:prstGeom prst="rect">
            <a:avLst/>
          </a:prstGeom>
          <a:solidFill>
            <a:srgbClr val="FFFFFF"/>
          </a:solidFill>
          <a:ln w="9525" algn="ctr">
            <a:solidFill>
              <a:srgbClr val="80808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zh-CN" sz="16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立足物联网基地</a:t>
            </a:r>
            <a:r>
              <a:rPr kumimoji="0" lang="zh-CN"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a:t>
            </a:r>
            <a:endParaRPr kumimoji="0" lang="en-US"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积极争取</a:t>
            </a:r>
            <a:r>
              <a:rPr kumimoji="0" lang="en-US"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CMP</a:t>
            </a:r>
            <a:r>
              <a:rPr kumimoji="0" lang="zh-CN"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平台建设的机会，尤其是在运营支撑，</a:t>
            </a:r>
            <a:r>
              <a:rPr kumimoji="0" lang="en-US"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ESIM</a:t>
            </a:r>
            <a:r>
              <a:rPr kumimoji="0" lang="zh-CN"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卡等方面能够与物联网基地进行直接合作，或者通过公开招投标的方式获得运营支撑等子项目的机会，通过高层拜访，获得</a:t>
            </a:r>
            <a:r>
              <a:rPr kumimoji="0" lang="en-US" altLang="zh-CN" sz="1600" b="0" i="0" u="none" strike="noStrike" kern="0" cap="none" spc="0" normalizeH="0" baseline="0" noProof="0" dirty="0" err="1" smtClean="0">
                <a:ln>
                  <a:noFill/>
                </a:ln>
                <a:solidFill>
                  <a:sysClr val="windowText" lastClr="000000"/>
                </a:solidFill>
                <a:effectLst/>
                <a:uLnTx/>
                <a:uFillTx/>
                <a:latin typeface="微软雅黑" pitchFamily="34" charset="-122"/>
                <a:ea typeface="微软雅黑" pitchFamily="34" charset="-122"/>
              </a:rPr>
              <a:t>eSIM</a:t>
            </a:r>
            <a:r>
              <a:rPr kumimoji="0" lang="zh-CN"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卡规范的制定，将卓望</a:t>
            </a:r>
            <a:r>
              <a:rPr kumimoji="0" lang="en-US"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CMCA</a:t>
            </a:r>
            <a:r>
              <a:rPr kumimoji="0" lang="zh-CN"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直接纳入规范。</a:t>
            </a:r>
          </a:p>
        </p:txBody>
      </p:sp>
      <p:sp>
        <p:nvSpPr>
          <p:cNvPr id="44" name="Rectangle 6"/>
          <p:cNvSpPr>
            <a:spLocks noChangeArrowheads="1"/>
          </p:cNvSpPr>
          <p:nvPr/>
        </p:nvSpPr>
        <p:spPr bwMode="auto">
          <a:xfrm>
            <a:off x="1190625" y="3600599"/>
            <a:ext cx="7153275" cy="1333500"/>
          </a:xfrm>
          <a:prstGeom prst="rect">
            <a:avLst/>
          </a:prstGeom>
          <a:solidFill>
            <a:srgbClr val="FFFFFF"/>
          </a:solidFill>
          <a:ln w="9525" algn="ctr">
            <a:solidFill>
              <a:srgbClr val="80808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zh-CN" sz="16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服务各省移动</a:t>
            </a:r>
            <a:r>
              <a:rPr kumimoji="0" lang="zh-CN"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a:t>
            </a:r>
            <a:endParaRPr kumimoji="0" lang="en-US"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以终端管理为抓手，为各省移动提供贴切的物联网服务支撑平台，同时如果能获得物联网基地</a:t>
            </a:r>
            <a:r>
              <a:rPr kumimoji="0" lang="en-US"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CMP</a:t>
            </a:r>
            <a:r>
              <a:rPr kumimoji="0" lang="zh-CN"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平台的核心接口，将更有利于卓望在各省的支撑平台的建设机会。</a:t>
            </a:r>
          </a:p>
        </p:txBody>
      </p:sp>
      <p:sp>
        <p:nvSpPr>
          <p:cNvPr id="45" name="Rectangle 8"/>
          <p:cNvSpPr>
            <a:spLocks noChangeArrowheads="1"/>
          </p:cNvSpPr>
          <p:nvPr/>
        </p:nvSpPr>
        <p:spPr bwMode="auto">
          <a:xfrm>
            <a:off x="1190625" y="5119836"/>
            <a:ext cx="7153275" cy="1333500"/>
          </a:xfrm>
          <a:prstGeom prst="rect">
            <a:avLst/>
          </a:prstGeom>
          <a:solidFill>
            <a:srgbClr val="FFFFFF"/>
          </a:solidFill>
          <a:ln w="9525" algn="ctr">
            <a:solidFill>
              <a:srgbClr val="80808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zh-CN" sz="16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突破面向行业</a:t>
            </a:r>
            <a:r>
              <a:rPr kumimoji="0" lang="zh-CN"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a:t>
            </a:r>
            <a:endParaRPr kumimoji="0" lang="en-US"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获得物联网基地</a:t>
            </a:r>
            <a:r>
              <a:rPr kumimoji="0" lang="en-US" altLang="zh-CN" sz="1600" b="0" i="0" u="none" strike="noStrike" kern="0" cap="none" spc="0" normalizeH="0" baseline="0" noProof="0" dirty="0" err="1" smtClean="0">
                <a:ln>
                  <a:noFill/>
                </a:ln>
                <a:solidFill>
                  <a:sysClr val="windowText" lastClr="000000"/>
                </a:solidFill>
                <a:effectLst/>
                <a:uLnTx/>
                <a:uFillTx/>
                <a:latin typeface="微软雅黑" pitchFamily="34" charset="-122"/>
                <a:ea typeface="微软雅黑" pitchFamily="34" charset="-122"/>
              </a:rPr>
              <a:t>OneNet</a:t>
            </a:r>
            <a:r>
              <a:rPr kumimoji="0" lang="zh-CN"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平台的核心合作伙伴，并且能够拿到物联网的核心资源和价格优势，借助卓望的集成能力，与移动政企，行业集成商紧密合作，进入行业物联网的集成服务。</a:t>
            </a:r>
          </a:p>
        </p:txBody>
      </p:sp>
      <p:sp>
        <p:nvSpPr>
          <p:cNvPr id="46" name="Rectangle 9"/>
          <p:cNvSpPr>
            <a:spLocks noChangeArrowheads="1"/>
          </p:cNvSpPr>
          <p:nvPr/>
        </p:nvSpPr>
        <p:spPr bwMode="auto">
          <a:xfrm>
            <a:off x="822325" y="2075011"/>
            <a:ext cx="368300" cy="1333500"/>
          </a:xfrm>
          <a:prstGeom prst="rect">
            <a:avLst/>
          </a:prstGeom>
          <a:solidFill>
            <a:srgbClr val="3366CC"/>
          </a:solidFill>
          <a:ln w="9525" algn="ctr">
            <a:solidFill>
              <a:srgbClr val="808080"/>
            </a:solidFill>
            <a:miter lim="800000"/>
            <a:headEnd/>
            <a:tailEn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FFFFFF"/>
                </a:solidFill>
                <a:effectLst>
                  <a:outerShdw blurRad="38100" dist="38100" dir="2700000" algn="tl">
                    <a:srgbClr val="000000"/>
                  </a:outerShdw>
                </a:effectLst>
                <a:uLnTx/>
                <a:uFillTx/>
                <a:latin typeface="微软雅黑" pitchFamily="34" charset="-122"/>
                <a:ea typeface="微软雅黑" pitchFamily="34" charset="-122"/>
              </a:rPr>
              <a:t>支撑</a:t>
            </a:r>
          </a:p>
        </p:txBody>
      </p:sp>
      <p:sp>
        <p:nvSpPr>
          <p:cNvPr id="47" name="Rectangle 10"/>
          <p:cNvSpPr>
            <a:spLocks noChangeArrowheads="1"/>
          </p:cNvSpPr>
          <p:nvPr/>
        </p:nvSpPr>
        <p:spPr bwMode="auto">
          <a:xfrm>
            <a:off x="822325" y="3600599"/>
            <a:ext cx="368300" cy="1333500"/>
          </a:xfrm>
          <a:prstGeom prst="rect">
            <a:avLst/>
          </a:prstGeom>
          <a:solidFill>
            <a:srgbClr val="3366CC"/>
          </a:solidFill>
          <a:ln w="9525" algn="ctr">
            <a:solidFill>
              <a:srgbClr val="808080"/>
            </a:solidFill>
            <a:miter lim="800000"/>
            <a:headEnd/>
            <a:tailEn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FFFFFF"/>
                </a:solidFill>
                <a:effectLst>
                  <a:outerShdw blurRad="38100" dist="38100" dir="2700000" algn="tl">
                    <a:srgbClr val="000000"/>
                  </a:outerShdw>
                </a:effectLst>
                <a:uLnTx/>
                <a:uFillTx/>
                <a:latin typeface="微软雅黑" pitchFamily="34" charset="-122"/>
                <a:ea typeface="微软雅黑" pitchFamily="34" charset="-122"/>
              </a:rPr>
              <a:t>合作</a:t>
            </a:r>
          </a:p>
        </p:txBody>
      </p:sp>
      <p:sp>
        <p:nvSpPr>
          <p:cNvPr id="48" name="Rectangle 11"/>
          <p:cNvSpPr>
            <a:spLocks noChangeArrowheads="1"/>
          </p:cNvSpPr>
          <p:nvPr/>
        </p:nvSpPr>
        <p:spPr bwMode="auto">
          <a:xfrm>
            <a:off x="822325" y="5119836"/>
            <a:ext cx="368300" cy="1333500"/>
          </a:xfrm>
          <a:prstGeom prst="rect">
            <a:avLst/>
          </a:prstGeom>
          <a:solidFill>
            <a:srgbClr val="3366CC"/>
          </a:solidFill>
          <a:ln w="9525" algn="ctr">
            <a:solidFill>
              <a:srgbClr val="808080"/>
            </a:solidFill>
            <a:miter lim="800000"/>
            <a:headEnd/>
            <a:tailEn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微软雅黑" pitchFamily="34" charset="-122"/>
                <a:ea typeface="微软雅黑" pitchFamily="34" charset="-122"/>
              </a:rPr>
              <a:t>拓展</a:t>
            </a:r>
            <a:endParaRPr kumimoji="0" lang="zh-CN" altLang="en-US" sz="1600" b="1" i="0" u="none" strike="noStrike" kern="0" cap="none" spc="0" normalizeH="0" baseline="0" noProof="0" dirty="0">
              <a:ln>
                <a:noFill/>
              </a:ln>
              <a:solidFill>
                <a:srgbClr val="FFFFFF"/>
              </a:solidFill>
              <a:effectLst>
                <a:outerShdw blurRad="38100" dist="38100" dir="2700000" algn="tl">
                  <a:srgbClr val="000000"/>
                </a:outerShdw>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40734054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面向移动的建议和策略</a:t>
            </a:r>
            <a:endParaRPr lang="zh-CN" altLang="en-US" dirty="0"/>
          </a:p>
        </p:txBody>
      </p:sp>
      <p:graphicFrame>
        <p:nvGraphicFramePr>
          <p:cNvPr id="5" name="图示 4"/>
          <p:cNvGraphicFramePr/>
          <p:nvPr>
            <p:extLst>
              <p:ext uri="{D42A27DB-BD31-4B8C-83A1-F6EECF244321}">
                <p14:modId xmlns:p14="http://schemas.microsoft.com/office/powerpoint/2010/main" val="2421991844"/>
              </p:ext>
            </p:extLst>
          </p:nvPr>
        </p:nvGraphicFramePr>
        <p:xfrm>
          <a:off x="-285784" y="2428868"/>
          <a:ext cx="828680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4929190" y="1857364"/>
            <a:ext cx="1357322" cy="51435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latin typeface="+mn-ea"/>
            </a:endParaRPr>
          </a:p>
        </p:txBody>
      </p:sp>
      <p:sp>
        <p:nvSpPr>
          <p:cNvPr id="8" name="TextBox 7"/>
          <p:cNvSpPr txBox="1"/>
          <p:nvPr/>
        </p:nvSpPr>
        <p:spPr>
          <a:xfrm>
            <a:off x="4929190" y="1928802"/>
            <a:ext cx="1338828" cy="369332"/>
          </a:xfrm>
          <a:prstGeom prst="rect">
            <a:avLst/>
          </a:prstGeom>
          <a:noFill/>
        </p:spPr>
        <p:txBody>
          <a:bodyPr wrap="none" rtlCol="0">
            <a:spAutoFit/>
          </a:bodyPr>
          <a:lstStyle/>
          <a:p>
            <a:r>
              <a:rPr lang="zh-CN" altLang="en-US" dirty="0" smtClean="0">
                <a:latin typeface="+mn-ea"/>
                <a:ea typeface="+mn-ea"/>
              </a:rPr>
              <a:t>安全项目组</a:t>
            </a:r>
            <a:endParaRPr lang="zh-CN" altLang="en-US" dirty="0">
              <a:latin typeface="+mn-ea"/>
              <a:ea typeface="+mn-ea"/>
            </a:endParaRPr>
          </a:p>
        </p:txBody>
      </p:sp>
      <p:sp>
        <p:nvSpPr>
          <p:cNvPr id="9" name="等腰三角形 8"/>
          <p:cNvSpPr/>
          <p:nvPr/>
        </p:nvSpPr>
        <p:spPr>
          <a:xfrm rot="5400000">
            <a:off x="4429124" y="3929066"/>
            <a:ext cx="5072098" cy="928694"/>
          </a:xfrm>
          <a:prstGeom prst="triangl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latin typeface="+mn-ea"/>
            </a:endParaRPr>
          </a:p>
        </p:txBody>
      </p:sp>
      <p:sp>
        <p:nvSpPr>
          <p:cNvPr id="10" name="TextBox 9"/>
          <p:cNvSpPr txBox="1"/>
          <p:nvPr/>
        </p:nvSpPr>
        <p:spPr>
          <a:xfrm>
            <a:off x="5072066" y="3643314"/>
            <a:ext cx="1214446" cy="1477328"/>
          </a:xfrm>
          <a:prstGeom prst="rect">
            <a:avLst/>
          </a:prstGeom>
          <a:noFill/>
        </p:spPr>
        <p:txBody>
          <a:bodyPr wrap="square" rtlCol="0">
            <a:spAutoFit/>
          </a:bodyPr>
          <a:lstStyle/>
          <a:p>
            <a:r>
              <a:rPr lang="zh-CN" altLang="en-US" dirty="0" smtClean="0">
                <a:latin typeface="+mn-ea"/>
                <a:ea typeface="+mn-ea"/>
              </a:rPr>
              <a:t>通过具体项目将安全技术渗透到相关项目中</a:t>
            </a:r>
            <a:endParaRPr lang="zh-CN" altLang="en-US" dirty="0">
              <a:latin typeface="+mn-ea"/>
              <a:ea typeface="+mn-ea"/>
            </a:endParaRPr>
          </a:p>
        </p:txBody>
      </p:sp>
      <p:sp>
        <p:nvSpPr>
          <p:cNvPr id="11" name="TextBox 10"/>
          <p:cNvSpPr txBox="1"/>
          <p:nvPr/>
        </p:nvSpPr>
        <p:spPr>
          <a:xfrm>
            <a:off x="6572264" y="3286124"/>
            <a:ext cx="571536" cy="2031325"/>
          </a:xfrm>
          <a:prstGeom prst="rect">
            <a:avLst/>
          </a:prstGeom>
          <a:noFill/>
        </p:spPr>
        <p:txBody>
          <a:bodyPr wrap="square" rtlCol="0">
            <a:spAutoFit/>
          </a:bodyPr>
          <a:lstStyle/>
          <a:p>
            <a:r>
              <a:rPr lang="zh-CN" altLang="en-US" dirty="0" smtClean="0">
                <a:latin typeface="+mn-ea"/>
                <a:ea typeface="+mn-ea"/>
              </a:rPr>
              <a:t>统</a:t>
            </a:r>
            <a:endParaRPr lang="en-US" altLang="zh-CN" dirty="0" smtClean="0">
              <a:latin typeface="+mn-ea"/>
              <a:ea typeface="+mn-ea"/>
            </a:endParaRPr>
          </a:p>
          <a:p>
            <a:r>
              <a:rPr lang="zh-CN" altLang="en-US" dirty="0" smtClean="0">
                <a:latin typeface="+mn-ea"/>
                <a:ea typeface="+mn-ea"/>
              </a:rPr>
              <a:t>一</a:t>
            </a:r>
            <a:endParaRPr lang="en-US" altLang="zh-CN" dirty="0" smtClean="0">
              <a:latin typeface="+mn-ea"/>
              <a:ea typeface="+mn-ea"/>
            </a:endParaRPr>
          </a:p>
          <a:p>
            <a:r>
              <a:rPr lang="zh-CN" altLang="en-US" dirty="0" smtClean="0">
                <a:latin typeface="+mn-ea"/>
                <a:ea typeface="+mn-ea"/>
              </a:rPr>
              <a:t>的</a:t>
            </a:r>
            <a:endParaRPr lang="en-US" altLang="zh-CN" dirty="0" smtClean="0">
              <a:latin typeface="+mn-ea"/>
              <a:ea typeface="+mn-ea"/>
            </a:endParaRPr>
          </a:p>
          <a:p>
            <a:r>
              <a:rPr lang="zh-CN" altLang="en-US" dirty="0" smtClean="0">
                <a:latin typeface="+mn-ea"/>
                <a:ea typeface="+mn-ea"/>
              </a:rPr>
              <a:t>项</a:t>
            </a:r>
            <a:endParaRPr lang="en-US" altLang="zh-CN" dirty="0" smtClean="0">
              <a:latin typeface="+mn-ea"/>
              <a:ea typeface="+mn-ea"/>
            </a:endParaRPr>
          </a:p>
          <a:p>
            <a:r>
              <a:rPr lang="zh-CN" altLang="en-US" dirty="0" smtClean="0">
                <a:latin typeface="+mn-ea"/>
                <a:ea typeface="+mn-ea"/>
              </a:rPr>
              <a:t>目</a:t>
            </a:r>
            <a:endParaRPr lang="en-US" altLang="zh-CN" dirty="0" smtClean="0">
              <a:latin typeface="+mn-ea"/>
              <a:ea typeface="+mn-ea"/>
            </a:endParaRPr>
          </a:p>
          <a:p>
            <a:r>
              <a:rPr lang="zh-CN" altLang="en-US" dirty="0" smtClean="0">
                <a:latin typeface="+mn-ea"/>
                <a:ea typeface="+mn-ea"/>
              </a:rPr>
              <a:t>团</a:t>
            </a:r>
            <a:endParaRPr lang="en-US" altLang="zh-CN" dirty="0" smtClean="0">
              <a:latin typeface="+mn-ea"/>
              <a:ea typeface="+mn-ea"/>
            </a:endParaRPr>
          </a:p>
          <a:p>
            <a:r>
              <a:rPr lang="zh-CN" altLang="en-US" dirty="0" smtClean="0">
                <a:latin typeface="+mn-ea"/>
                <a:ea typeface="+mn-ea"/>
              </a:rPr>
              <a:t>队</a:t>
            </a:r>
            <a:endParaRPr lang="zh-CN" altLang="en-US" dirty="0">
              <a:latin typeface="+mn-ea"/>
              <a:ea typeface="+mn-ea"/>
            </a:endParaRPr>
          </a:p>
        </p:txBody>
      </p:sp>
      <p:sp>
        <p:nvSpPr>
          <p:cNvPr id="12" name="矩形 11"/>
          <p:cNvSpPr/>
          <p:nvPr/>
        </p:nvSpPr>
        <p:spPr>
          <a:xfrm>
            <a:off x="357158" y="1071546"/>
            <a:ext cx="7715304" cy="923330"/>
          </a:xfrm>
          <a:prstGeom prst="rect">
            <a:avLst/>
          </a:prstGeom>
        </p:spPr>
        <p:txBody>
          <a:bodyPr wrap="square">
            <a:spAutoFit/>
          </a:bodyPr>
          <a:lstStyle/>
          <a:p>
            <a:r>
              <a:rPr lang="zh-CN" altLang="en-US" dirty="0" smtClean="0">
                <a:latin typeface="+mn-ea"/>
                <a:ea typeface="+mn-ea"/>
              </a:rPr>
              <a:t>整合公司技术和产品资源，在基地方面，成为物联网基地平台的重要支撑者，在省移动，成为省移动的物联网业务支撑产品的提供者和优秀物联网应用解决方案的提供者</a:t>
            </a:r>
            <a:endParaRPr lang="zh-CN" altLang="en-US" dirty="0">
              <a:latin typeface="+mn-ea"/>
              <a:ea typeface="+mn-ea"/>
            </a:endParaRPr>
          </a:p>
        </p:txBody>
      </p:sp>
      <p:sp>
        <p:nvSpPr>
          <p:cNvPr id="13" name="椭圆 12"/>
          <p:cNvSpPr/>
          <p:nvPr/>
        </p:nvSpPr>
        <p:spPr>
          <a:xfrm>
            <a:off x="7929586" y="2357430"/>
            <a:ext cx="928694" cy="378621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smtClean="0">
                <a:latin typeface="+mn-ea"/>
              </a:rPr>
              <a:t>中国移动的物联网市场</a:t>
            </a:r>
            <a:endParaRPr lang="en-US" altLang="zh-CN" dirty="0" smtClean="0">
              <a:latin typeface="+mn-ea"/>
            </a:endParaRPr>
          </a:p>
        </p:txBody>
      </p:sp>
    </p:spTree>
    <p:extLst>
      <p:ext uri="{BB962C8B-B14F-4D97-AF65-F5344CB8AC3E}">
        <p14:creationId xmlns:p14="http://schemas.microsoft.com/office/powerpoint/2010/main" val="24093895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0"/>
            <a:ext cx="6858000" cy="838200"/>
          </a:xfrm>
        </p:spPr>
        <p:txBody>
          <a:bodyPr/>
          <a:lstStyle/>
          <a:p>
            <a:r>
              <a:rPr lang="zh-CN" altLang="en-US" dirty="0" smtClean="0"/>
              <a:t>面向行业市场的策略和建议</a:t>
            </a:r>
            <a:endParaRPr lang="zh-CN" altLang="en-US" dirty="0"/>
          </a:p>
        </p:txBody>
      </p:sp>
      <p:graphicFrame>
        <p:nvGraphicFramePr>
          <p:cNvPr id="4" name="图示 3"/>
          <p:cNvGraphicFramePr/>
          <p:nvPr>
            <p:extLst>
              <p:ext uri="{D42A27DB-BD31-4B8C-83A1-F6EECF244321}">
                <p14:modId xmlns:p14="http://schemas.microsoft.com/office/powerpoint/2010/main" val="3471467303"/>
              </p:ext>
            </p:extLst>
          </p:nvPr>
        </p:nvGraphicFramePr>
        <p:xfrm>
          <a:off x="5292080" y="-27384"/>
          <a:ext cx="2664296" cy="1728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6"/>
          <p:cNvSpPr>
            <a:spLocks noGrp="1" noChangeArrowheads="1"/>
          </p:cNvSpPr>
          <p:nvPr>
            <p:ph type="sldNum" sz="quarter" idx="4294967295"/>
          </p:nvPr>
        </p:nvSpPr>
        <p:spPr>
          <a:xfrm>
            <a:off x="6553200" y="6245225"/>
            <a:ext cx="2133600" cy="476250"/>
          </a:xfrm>
          <a:prstGeom prst="rect">
            <a:avLst/>
          </a:prstGeom>
          <a:ln/>
        </p:spPr>
        <p:txBody>
          <a:bodyPr/>
          <a:lstStyle/>
          <a:p>
            <a:pPr>
              <a:defRPr/>
            </a:pPr>
            <a:fld id="{EA5CB6CA-5DEC-42D4-A4C9-67C2EA67FCAF}" type="slidenum">
              <a:rPr lang="en-US" altLang="zh-CN"/>
              <a:pPr>
                <a:defRPr/>
              </a:pPr>
              <a:t>24</a:t>
            </a:fld>
            <a:endParaRPr lang="en-US" altLang="zh-CN" dirty="0"/>
          </a:p>
        </p:txBody>
      </p:sp>
      <p:sp>
        <p:nvSpPr>
          <p:cNvPr id="10" name="Text Box 4"/>
          <p:cNvSpPr txBox="1">
            <a:spLocks noChangeArrowheads="1"/>
          </p:cNvSpPr>
          <p:nvPr/>
        </p:nvSpPr>
        <p:spPr bwMode="auto">
          <a:xfrm>
            <a:off x="132209" y="908720"/>
            <a:ext cx="9264327" cy="397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91432" tIns="45716" rIns="91432" bIns="45716">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l" eaLnBrk="1" hangingPunct="1">
              <a:lnSpc>
                <a:spcPct val="110000"/>
              </a:lnSpc>
              <a:spcBef>
                <a:spcPct val="50000"/>
              </a:spcBef>
            </a:pPr>
            <a:r>
              <a:rPr lang="zh-CN" altLang="en-US" sz="1800" b="1" dirty="0" smtClean="0">
                <a:ea typeface="微软雅黑" pitchFamily="34" charset="-122"/>
              </a:rPr>
              <a:t>卓望公司在物流快递、智慧城市、</a:t>
            </a:r>
            <a:r>
              <a:rPr lang="en-US" altLang="zh-CN" sz="1800" b="1" dirty="0" smtClean="0">
                <a:ea typeface="微软雅黑" pitchFamily="34" charset="-122"/>
              </a:rPr>
              <a:t>ICT</a:t>
            </a:r>
            <a:r>
              <a:rPr lang="zh-CN" altLang="en-US" sz="1800" b="1" dirty="0" smtClean="0">
                <a:ea typeface="微软雅黑" pitchFamily="34" charset="-122"/>
              </a:rPr>
              <a:t>、业务管理平台均具备</a:t>
            </a:r>
            <a:r>
              <a:rPr lang="zh-CN" altLang="en-US" sz="1800" b="1" dirty="0">
                <a:ea typeface="微软雅黑" pitchFamily="34" charset="-122"/>
              </a:rPr>
              <a:t>经</a:t>
            </a:r>
            <a:r>
              <a:rPr lang="zh-CN" altLang="en-US" sz="1800" b="1" dirty="0" smtClean="0">
                <a:ea typeface="微软雅黑" pitchFamily="34" charset="-122"/>
              </a:rPr>
              <a:t>验和积累：</a:t>
            </a:r>
            <a:endParaRPr lang="zh-CN" altLang="en-US" sz="1800" b="1" dirty="0">
              <a:ea typeface="微软雅黑" pitchFamily="34" charset="-122"/>
            </a:endParaRPr>
          </a:p>
        </p:txBody>
      </p:sp>
      <p:grpSp>
        <p:nvGrpSpPr>
          <p:cNvPr id="11" name="Group 22"/>
          <p:cNvGrpSpPr>
            <a:grpSpLocks/>
          </p:cNvGrpSpPr>
          <p:nvPr/>
        </p:nvGrpSpPr>
        <p:grpSpPr bwMode="auto">
          <a:xfrm>
            <a:off x="276225" y="1266750"/>
            <a:ext cx="8669338" cy="2795588"/>
            <a:chOff x="136" y="948"/>
            <a:chExt cx="5461" cy="1761"/>
          </a:xfrm>
        </p:grpSpPr>
        <p:sp>
          <p:nvSpPr>
            <p:cNvPr id="15" name="矩形 46"/>
            <p:cNvSpPr>
              <a:spLocks noChangeArrowheads="1"/>
            </p:cNvSpPr>
            <p:nvPr/>
          </p:nvSpPr>
          <p:spPr bwMode="auto">
            <a:xfrm>
              <a:off x="136" y="948"/>
              <a:ext cx="1043" cy="411"/>
            </a:xfrm>
            <a:prstGeom prst="rect">
              <a:avLst/>
            </a:prstGeom>
            <a:solidFill>
              <a:srgbClr val="003366"/>
            </a:solidFill>
            <a:ln w="25400" algn="ctr">
              <a:solidFill>
                <a:srgbClr val="003366"/>
              </a:solidFill>
              <a:miter lim="800000"/>
              <a:headEnd/>
              <a:tailEnd/>
            </a:ln>
          </p:spPr>
          <p:txBody>
            <a:bodyPr lIns="35997" tIns="71993" rIns="35997" bIns="71993" anchor="ctr"/>
            <a:lstStyle/>
            <a:p>
              <a:r>
                <a:rPr lang="zh-CN" altLang="en-US" sz="1600" b="1" dirty="0" smtClean="0">
                  <a:solidFill>
                    <a:schemeClr val="bg1"/>
                  </a:solidFill>
                  <a:latin typeface="微软雅黑" pitchFamily="34" charset="-122"/>
                  <a:ea typeface="微软雅黑" pitchFamily="34" charset="-122"/>
                </a:rPr>
                <a:t>邮政和物流</a:t>
              </a:r>
              <a:endParaRPr lang="zh-CN" altLang="en-US" sz="1600" b="1" dirty="0">
                <a:solidFill>
                  <a:schemeClr val="bg1"/>
                </a:solidFill>
                <a:latin typeface="微软雅黑" pitchFamily="34" charset="-122"/>
                <a:ea typeface="微软雅黑" pitchFamily="34" charset="-122"/>
              </a:endParaRPr>
            </a:p>
          </p:txBody>
        </p:sp>
        <p:sp>
          <p:nvSpPr>
            <p:cNvPr id="16" name="矩形 47"/>
            <p:cNvSpPr>
              <a:spLocks noChangeArrowheads="1"/>
            </p:cNvSpPr>
            <p:nvPr/>
          </p:nvSpPr>
          <p:spPr bwMode="auto">
            <a:xfrm>
              <a:off x="1240" y="948"/>
              <a:ext cx="1043" cy="411"/>
            </a:xfrm>
            <a:prstGeom prst="rect">
              <a:avLst/>
            </a:prstGeom>
            <a:solidFill>
              <a:srgbClr val="003366"/>
            </a:solidFill>
            <a:ln w="25400" algn="ctr">
              <a:solidFill>
                <a:srgbClr val="003366"/>
              </a:solidFill>
              <a:miter lim="800000"/>
              <a:headEnd/>
              <a:tailEnd/>
            </a:ln>
          </p:spPr>
          <p:txBody>
            <a:bodyPr lIns="35997" tIns="71993" rIns="35997" bIns="71993" anchor="ctr"/>
            <a:lstStyle/>
            <a:p>
              <a:r>
                <a:rPr lang="zh-CN" altLang="en-US" sz="1600" b="1" dirty="0" smtClean="0">
                  <a:solidFill>
                    <a:srgbClr val="FF0000"/>
                  </a:solidFill>
                  <a:latin typeface="微软雅黑" pitchFamily="34" charset="-122"/>
                  <a:ea typeface="微软雅黑" pitchFamily="34" charset="-122"/>
                </a:rPr>
                <a:t>智慧城市</a:t>
              </a:r>
              <a:endParaRPr lang="zh-CN" altLang="en-US" sz="1600" b="1" dirty="0">
                <a:solidFill>
                  <a:srgbClr val="FF0000"/>
                </a:solidFill>
                <a:latin typeface="微软雅黑" pitchFamily="34" charset="-122"/>
                <a:ea typeface="微软雅黑" pitchFamily="34" charset="-122"/>
              </a:endParaRPr>
            </a:p>
          </p:txBody>
        </p:sp>
        <p:sp>
          <p:nvSpPr>
            <p:cNvPr id="19" name="矩形 49"/>
            <p:cNvSpPr>
              <a:spLocks noChangeArrowheads="1"/>
            </p:cNvSpPr>
            <p:nvPr/>
          </p:nvSpPr>
          <p:spPr bwMode="auto">
            <a:xfrm>
              <a:off x="3449" y="948"/>
              <a:ext cx="1043" cy="411"/>
            </a:xfrm>
            <a:prstGeom prst="rect">
              <a:avLst/>
            </a:prstGeom>
            <a:solidFill>
              <a:srgbClr val="003366"/>
            </a:solidFill>
            <a:ln w="25400" algn="ctr">
              <a:solidFill>
                <a:srgbClr val="003366"/>
              </a:solidFill>
              <a:miter lim="800000"/>
              <a:headEnd/>
              <a:tailEnd/>
            </a:ln>
          </p:spPr>
          <p:txBody>
            <a:bodyPr lIns="35997" tIns="71993" rIns="35997" bIns="71993" anchor="ctr"/>
            <a:lstStyle/>
            <a:p>
              <a:r>
                <a:rPr lang="zh-CN" altLang="en-US" sz="1600" b="1" dirty="0">
                  <a:solidFill>
                    <a:srgbClr val="FF0000"/>
                  </a:solidFill>
                  <a:latin typeface="微软雅黑" pitchFamily="34" charset="-122"/>
                  <a:ea typeface="微软雅黑" pitchFamily="34" charset="-122"/>
                </a:rPr>
                <a:t>行业</a:t>
              </a:r>
              <a:r>
                <a:rPr lang="en-US" altLang="zh-CN" sz="1600" b="1" dirty="0" smtClean="0">
                  <a:solidFill>
                    <a:srgbClr val="FF0000"/>
                  </a:solidFill>
                  <a:latin typeface="微软雅黑" pitchFamily="34" charset="-122"/>
                  <a:ea typeface="微软雅黑" pitchFamily="34" charset="-122"/>
                </a:rPr>
                <a:t>ICT</a:t>
              </a:r>
              <a:r>
                <a:rPr lang="zh-CN" altLang="en-US" sz="1600" b="1" dirty="0" smtClean="0">
                  <a:solidFill>
                    <a:srgbClr val="FF0000"/>
                  </a:solidFill>
                  <a:latin typeface="微软雅黑" pitchFamily="34" charset="-122"/>
                  <a:ea typeface="微软雅黑" pitchFamily="34" charset="-122"/>
                </a:rPr>
                <a:t>和安全</a:t>
              </a:r>
              <a:endParaRPr lang="en-US" altLang="zh-CN" sz="1600" b="1" dirty="0">
                <a:solidFill>
                  <a:srgbClr val="FF0000"/>
                </a:solidFill>
                <a:latin typeface="微软雅黑" pitchFamily="34" charset="-122"/>
                <a:ea typeface="微软雅黑" pitchFamily="34" charset="-122"/>
              </a:endParaRPr>
            </a:p>
          </p:txBody>
        </p:sp>
        <p:sp>
          <p:nvSpPr>
            <p:cNvPr id="20" name="矩形 39"/>
            <p:cNvSpPr>
              <a:spLocks noChangeArrowheads="1"/>
            </p:cNvSpPr>
            <p:nvPr/>
          </p:nvSpPr>
          <p:spPr bwMode="auto">
            <a:xfrm>
              <a:off x="4554" y="948"/>
              <a:ext cx="1043" cy="411"/>
            </a:xfrm>
            <a:prstGeom prst="rect">
              <a:avLst/>
            </a:prstGeom>
            <a:solidFill>
              <a:srgbClr val="003366"/>
            </a:solidFill>
            <a:ln w="25400" algn="ctr">
              <a:solidFill>
                <a:srgbClr val="003366"/>
              </a:solidFill>
              <a:miter lim="800000"/>
              <a:headEnd/>
              <a:tailEnd/>
            </a:ln>
          </p:spPr>
          <p:txBody>
            <a:bodyPr lIns="35997" tIns="71993" rIns="35997" bIns="71993" anchor="ctr"/>
            <a:lstStyle/>
            <a:p>
              <a:r>
                <a:rPr lang="zh-CN" altLang="en-US" sz="1600" b="1" dirty="0">
                  <a:solidFill>
                    <a:srgbClr val="FF0000"/>
                  </a:solidFill>
                  <a:latin typeface="微软雅黑" pitchFamily="34" charset="-122"/>
                  <a:ea typeface="微软雅黑" pitchFamily="34" charset="-122"/>
                </a:rPr>
                <a:t>业务与管理平台</a:t>
              </a:r>
            </a:p>
          </p:txBody>
        </p:sp>
        <p:sp>
          <p:nvSpPr>
            <p:cNvPr id="21" name="矩形 52"/>
            <p:cNvSpPr>
              <a:spLocks noChangeArrowheads="1"/>
            </p:cNvSpPr>
            <p:nvPr/>
          </p:nvSpPr>
          <p:spPr bwMode="auto">
            <a:xfrm>
              <a:off x="2345" y="948"/>
              <a:ext cx="1043" cy="411"/>
            </a:xfrm>
            <a:prstGeom prst="rect">
              <a:avLst/>
            </a:prstGeom>
            <a:solidFill>
              <a:srgbClr val="003366"/>
            </a:solidFill>
            <a:ln w="25400" algn="ctr">
              <a:solidFill>
                <a:srgbClr val="003366"/>
              </a:solidFill>
              <a:miter lim="800000"/>
              <a:headEnd/>
              <a:tailEnd/>
            </a:ln>
          </p:spPr>
          <p:txBody>
            <a:bodyPr lIns="35997" tIns="71993" rIns="35997" bIns="71993" anchor="ctr"/>
            <a:lstStyle/>
            <a:p>
              <a:r>
                <a:rPr lang="zh-CN" altLang="en-US" sz="1600" b="1" dirty="0" smtClean="0">
                  <a:solidFill>
                    <a:schemeClr val="bg1"/>
                  </a:solidFill>
                  <a:latin typeface="微软雅黑" pitchFamily="34" charset="-122"/>
                  <a:ea typeface="微软雅黑" pitchFamily="34" charset="-122"/>
                </a:rPr>
                <a:t>远程医疗</a:t>
              </a:r>
              <a:endParaRPr lang="zh-CN" altLang="en-US" sz="1600" b="1" dirty="0">
                <a:solidFill>
                  <a:schemeClr val="bg1"/>
                </a:solidFill>
                <a:latin typeface="微软雅黑" pitchFamily="34" charset="-122"/>
                <a:ea typeface="微软雅黑" pitchFamily="34" charset="-122"/>
              </a:endParaRPr>
            </a:p>
          </p:txBody>
        </p:sp>
        <p:sp>
          <p:nvSpPr>
            <p:cNvPr id="22" name="Rectangle 10"/>
            <p:cNvSpPr>
              <a:spLocks noChangeArrowheads="1"/>
            </p:cNvSpPr>
            <p:nvPr/>
          </p:nvSpPr>
          <p:spPr bwMode="auto">
            <a:xfrm>
              <a:off x="136" y="1366"/>
              <a:ext cx="1043" cy="1343"/>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1432" tIns="45716" rIns="91432" bIns="45716"/>
            <a:lstStyle/>
            <a:p>
              <a:pPr marL="174625" indent="-174625" algn="l">
                <a:spcBef>
                  <a:spcPct val="30000"/>
                </a:spcBef>
                <a:buFontTx/>
                <a:buChar char="•"/>
              </a:pPr>
              <a:r>
                <a:rPr lang="zh-CN" altLang="en-US" sz="1200" dirty="0" smtClean="0">
                  <a:latin typeface="微软雅黑" pitchFamily="34" charset="-122"/>
                  <a:ea typeface="微软雅黑" pitchFamily="34" charset="-122"/>
                </a:rPr>
                <a:t>邮政总局项目</a:t>
              </a:r>
              <a:endParaRPr lang="zh-CN" altLang="en-US" sz="1200" dirty="0">
                <a:latin typeface="微软雅黑" pitchFamily="34" charset="-122"/>
                <a:ea typeface="微软雅黑" pitchFamily="34" charset="-122"/>
              </a:endParaRPr>
            </a:p>
            <a:p>
              <a:pPr marL="174625" indent="-174625" algn="l">
                <a:spcBef>
                  <a:spcPct val="30000"/>
                </a:spcBef>
                <a:buFontTx/>
                <a:buChar char="•"/>
              </a:pPr>
              <a:r>
                <a:rPr lang="zh-CN" altLang="en-US" sz="1200" dirty="0" smtClean="0">
                  <a:latin typeface="微软雅黑" pitchFamily="34" charset="-122"/>
                  <a:ea typeface="微软雅黑" pitchFamily="34" charset="-122"/>
                </a:rPr>
                <a:t>质码项目</a:t>
              </a:r>
              <a:endParaRPr lang="en-US" altLang="zh-CN" sz="1200" dirty="0" smtClean="0">
                <a:latin typeface="微软雅黑" pitchFamily="34" charset="-122"/>
                <a:ea typeface="微软雅黑" pitchFamily="34" charset="-122"/>
              </a:endParaRPr>
            </a:p>
            <a:p>
              <a:pPr algn="l">
                <a:spcBef>
                  <a:spcPct val="30000"/>
                </a:spcBef>
              </a:pPr>
              <a:endParaRPr lang="zh-CN" altLang="en-US" sz="1200" dirty="0">
                <a:latin typeface="微软雅黑" pitchFamily="34" charset="-122"/>
                <a:ea typeface="微软雅黑" pitchFamily="34" charset="-122"/>
              </a:endParaRPr>
            </a:p>
            <a:p>
              <a:pPr marL="174625" indent="-174625" algn="l">
                <a:spcBef>
                  <a:spcPct val="30000"/>
                </a:spcBef>
                <a:buFontTx/>
                <a:buChar char="•"/>
              </a:pPr>
              <a:endParaRPr lang="zh-CN" altLang="en-US" sz="1200" dirty="0">
                <a:latin typeface="微软雅黑" pitchFamily="34" charset="-122"/>
                <a:ea typeface="微软雅黑" pitchFamily="34" charset="-122"/>
              </a:endParaRPr>
            </a:p>
          </p:txBody>
        </p:sp>
        <p:sp>
          <p:nvSpPr>
            <p:cNvPr id="23" name="Rectangle 11"/>
            <p:cNvSpPr>
              <a:spLocks noChangeArrowheads="1"/>
            </p:cNvSpPr>
            <p:nvPr/>
          </p:nvSpPr>
          <p:spPr bwMode="auto">
            <a:xfrm>
              <a:off x="1240" y="1366"/>
              <a:ext cx="1043" cy="1343"/>
            </a:xfrm>
            <a:prstGeom prst="rect">
              <a:avLst/>
            </a:prstGeom>
            <a:noFill/>
            <a:ln w="12700" algn="ctr">
              <a:solidFill>
                <a:srgbClr val="003366"/>
              </a:solidFill>
              <a:miter lim="800000"/>
              <a:headEnd/>
              <a:tailEnd/>
            </a:ln>
            <a:extLst>
              <a:ext uri="{909E8E84-426E-40DD-AFC4-6F175D3DCCD1}">
                <a14:hiddenFill xmlns:a14="http://schemas.microsoft.com/office/drawing/2010/main">
                  <a:solidFill>
                    <a:srgbClr val="FFFFFF"/>
                  </a:solidFill>
                </a14:hiddenFill>
              </a:ext>
            </a:extLst>
          </p:spPr>
          <p:txBody>
            <a:bodyPr lIns="91432" tIns="45716" rIns="91432" bIns="45716"/>
            <a:lstStyle/>
            <a:p>
              <a:pPr marL="174625" indent="-174625" algn="l">
                <a:spcBef>
                  <a:spcPct val="30000"/>
                </a:spcBef>
                <a:buFontTx/>
                <a:buChar char="•"/>
              </a:pPr>
              <a:r>
                <a:rPr lang="zh-CN" altLang="en-US" sz="1200" dirty="0">
                  <a:latin typeface="微软雅黑" pitchFamily="34" charset="-122"/>
                  <a:ea typeface="微软雅黑" pitchFamily="34" charset="-122"/>
                </a:rPr>
                <a:t>多</a:t>
              </a:r>
              <a:r>
                <a:rPr lang="zh-CN" altLang="en-US" sz="1200" dirty="0" smtClean="0">
                  <a:latin typeface="微软雅黑" pitchFamily="34" charset="-122"/>
                  <a:ea typeface="微软雅黑" pitchFamily="34" charset="-122"/>
                </a:rPr>
                <a:t>个智慧城市项目建设经验</a:t>
              </a:r>
              <a:endParaRPr lang="en-US" altLang="zh-CN" sz="1200" dirty="0" smtClean="0">
                <a:latin typeface="微软雅黑" pitchFamily="34" charset="-122"/>
                <a:ea typeface="微软雅黑" pitchFamily="34" charset="-122"/>
              </a:endParaRPr>
            </a:p>
            <a:p>
              <a:pPr marL="174625" indent="-174625" algn="l">
                <a:spcBef>
                  <a:spcPct val="30000"/>
                </a:spcBef>
                <a:buFontTx/>
                <a:buChar char="•"/>
              </a:pPr>
              <a:r>
                <a:rPr lang="zh-CN" altLang="en-US" sz="1200" dirty="0" smtClean="0">
                  <a:latin typeface="微软雅黑" pitchFamily="34" charset="-122"/>
                  <a:ea typeface="微软雅黑" pitchFamily="34" charset="-122"/>
                </a:rPr>
                <a:t>家庭业务及拓展的社区服务项目方案</a:t>
              </a:r>
              <a:endParaRPr lang="en-US" altLang="zh-CN" sz="1200" dirty="0" smtClean="0">
                <a:latin typeface="微软雅黑" pitchFamily="34" charset="-122"/>
                <a:ea typeface="微软雅黑" pitchFamily="34" charset="-122"/>
              </a:endParaRPr>
            </a:p>
            <a:p>
              <a:pPr marL="174625" indent="-174625" algn="l">
                <a:spcBef>
                  <a:spcPct val="30000"/>
                </a:spcBef>
                <a:buFontTx/>
                <a:buChar char="•"/>
              </a:pPr>
              <a:r>
                <a:rPr lang="zh-CN" altLang="en-US" sz="1200" dirty="0" smtClean="0">
                  <a:latin typeface="微软雅黑" pitchFamily="34" charset="-122"/>
                  <a:ea typeface="微软雅黑" pitchFamily="34" charset="-122"/>
                </a:rPr>
                <a:t>智能设备接入和管理有项目运营经验</a:t>
              </a:r>
              <a:endParaRPr lang="en-US" altLang="zh-CN" sz="1200" dirty="0" smtClean="0">
                <a:latin typeface="微软雅黑" pitchFamily="34" charset="-122"/>
                <a:ea typeface="微软雅黑" pitchFamily="34" charset="-122"/>
              </a:endParaRPr>
            </a:p>
            <a:p>
              <a:pPr marL="174625" indent="-174625" algn="l">
                <a:spcBef>
                  <a:spcPct val="30000"/>
                </a:spcBef>
                <a:buFontTx/>
                <a:buChar char="•"/>
              </a:pPr>
              <a:r>
                <a:rPr lang="zh-CN" altLang="en-US" sz="1200" dirty="0">
                  <a:latin typeface="微软雅黑" pitchFamily="34" charset="-122"/>
                  <a:ea typeface="微软雅黑" pitchFamily="34" charset="-122"/>
                </a:rPr>
                <a:t>新农</a:t>
              </a:r>
              <a:r>
                <a:rPr lang="zh-CN" altLang="en-US" sz="1200" dirty="0" smtClean="0">
                  <a:latin typeface="微软雅黑" pitchFamily="34" charset="-122"/>
                  <a:ea typeface="微软雅黑" pitchFamily="34" charset="-122"/>
                </a:rPr>
                <a:t>合项目经验</a:t>
              </a:r>
              <a:endParaRPr lang="en-US" altLang="zh-CN" sz="1200" dirty="0" smtClean="0">
                <a:latin typeface="微软雅黑" pitchFamily="34" charset="-122"/>
                <a:ea typeface="微软雅黑" pitchFamily="34" charset="-122"/>
              </a:endParaRPr>
            </a:p>
            <a:p>
              <a:pPr algn="l">
                <a:spcBef>
                  <a:spcPct val="30000"/>
                </a:spcBef>
              </a:pPr>
              <a:endParaRPr lang="en-US" altLang="zh-CN" sz="1200" dirty="0">
                <a:latin typeface="微软雅黑" pitchFamily="34" charset="-122"/>
                <a:ea typeface="微软雅黑" pitchFamily="34" charset="-122"/>
              </a:endParaRPr>
            </a:p>
          </p:txBody>
        </p:sp>
        <p:sp>
          <p:nvSpPr>
            <p:cNvPr id="24" name="Rectangle 12"/>
            <p:cNvSpPr>
              <a:spLocks noChangeArrowheads="1"/>
            </p:cNvSpPr>
            <p:nvPr/>
          </p:nvSpPr>
          <p:spPr bwMode="auto">
            <a:xfrm>
              <a:off x="2345" y="1366"/>
              <a:ext cx="1043" cy="1343"/>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1432" tIns="45716" rIns="91432" bIns="45716"/>
            <a:lstStyle/>
            <a:p>
              <a:pPr marL="174625" indent="-174625" algn="l">
                <a:spcBef>
                  <a:spcPct val="30000"/>
                </a:spcBef>
                <a:buFontTx/>
                <a:buChar char="•"/>
              </a:pPr>
              <a:r>
                <a:rPr lang="zh-CN" altLang="en-US" sz="1200" dirty="0" smtClean="0">
                  <a:latin typeface="微软雅黑" pitchFamily="34" charset="-122"/>
                  <a:ea typeface="微软雅黑" pitchFamily="34" charset="-122"/>
                </a:rPr>
                <a:t>前期有远程医疗平台方案和经验</a:t>
              </a:r>
              <a:endParaRPr lang="zh-CN" altLang="en-US" sz="1200" dirty="0">
                <a:latin typeface="微软雅黑" pitchFamily="34" charset="-122"/>
                <a:ea typeface="微软雅黑" pitchFamily="34" charset="-122"/>
              </a:endParaRPr>
            </a:p>
            <a:p>
              <a:pPr marL="174625" indent="-174625" algn="l">
                <a:spcBef>
                  <a:spcPct val="30000"/>
                </a:spcBef>
                <a:buFontTx/>
                <a:buChar char="•"/>
              </a:pPr>
              <a:r>
                <a:rPr lang="zh-CN" altLang="en-US" sz="1200" dirty="0">
                  <a:latin typeface="微软雅黑" pitchFamily="34" charset="-122"/>
                  <a:ea typeface="微软雅黑" pitchFamily="34" charset="-122"/>
                </a:rPr>
                <a:t>医疗</a:t>
              </a:r>
              <a:r>
                <a:rPr lang="zh-CN" altLang="en-US" sz="1200" dirty="0" smtClean="0">
                  <a:latin typeface="微软雅黑" pitchFamily="34" charset="-122"/>
                  <a:ea typeface="微软雅黑" pitchFamily="34" charset="-122"/>
                </a:rPr>
                <a:t>云建设经验</a:t>
              </a:r>
              <a:endParaRPr lang="en-US" altLang="zh-CN" sz="1200" dirty="0" smtClean="0">
                <a:latin typeface="微软雅黑" pitchFamily="34" charset="-122"/>
                <a:ea typeface="微软雅黑" pitchFamily="34" charset="-122"/>
              </a:endParaRPr>
            </a:p>
            <a:p>
              <a:pPr marL="174625" indent="-174625">
                <a:spcBef>
                  <a:spcPct val="30000"/>
                </a:spcBef>
                <a:buFontTx/>
                <a:buChar char="•"/>
              </a:pPr>
              <a:r>
                <a:rPr lang="zh-CN" altLang="en-US" sz="1200" dirty="0">
                  <a:latin typeface="微软雅黑" pitchFamily="34" charset="-122"/>
                  <a:ea typeface="微软雅黑" pitchFamily="34" charset="-122"/>
                </a:rPr>
                <a:t>新农合项目</a:t>
              </a:r>
              <a:r>
                <a:rPr lang="zh-CN" altLang="en-US" sz="1200" dirty="0" smtClean="0">
                  <a:latin typeface="微软雅黑" pitchFamily="34" charset="-122"/>
                  <a:ea typeface="微软雅黑" pitchFamily="34" charset="-122"/>
                </a:rPr>
                <a:t>经验</a:t>
              </a:r>
              <a:endParaRPr lang="en-US" altLang="zh-CN" sz="1200" dirty="0" smtClean="0">
                <a:latin typeface="微软雅黑" pitchFamily="34" charset="-122"/>
                <a:ea typeface="微软雅黑" pitchFamily="34" charset="-122"/>
              </a:endParaRPr>
            </a:p>
            <a:p>
              <a:pPr marL="174625" indent="-174625">
                <a:spcBef>
                  <a:spcPct val="30000"/>
                </a:spcBef>
                <a:buFontTx/>
                <a:buChar char="•"/>
              </a:pPr>
              <a:r>
                <a:rPr lang="en-US" altLang="zh-CN" sz="1200" dirty="0">
                  <a:latin typeface="微软雅黑" pitchFamily="34" charset="-122"/>
                  <a:ea typeface="微软雅黑" pitchFamily="34" charset="-122"/>
                </a:rPr>
                <a:t>*GE</a:t>
              </a:r>
              <a:r>
                <a:rPr lang="zh-CN" altLang="en-US" sz="1200" dirty="0">
                  <a:latin typeface="微软雅黑" pitchFamily="34" charset="-122"/>
                  <a:ea typeface="微软雅黑" pitchFamily="34" charset="-122"/>
                </a:rPr>
                <a:t>项目</a:t>
              </a:r>
            </a:p>
            <a:p>
              <a:pPr marL="174625" indent="-174625">
                <a:spcBef>
                  <a:spcPct val="30000"/>
                </a:spcBef>
                <a:buFontTx/>
                <a:buChar char="•"/>
              </a:pPr>
              <a:endParaRPr lang="en-US" altLang="zh-CN" sz="1200" dirty="0">
                <a:latin typeface="微软雅黑" pitchFamily="34" charset="-122"/>
                <a:ea typeface="微软雅黑" pitchFamily="34" charset="-122"/>
              </a:endParaRPr>
            </a:p>
            <a:p>
              <a:pPr marL="174625" indent="-174625" algn="l">
                <a:spcBef>
                  <a:spcPct val="30000"/>
                </a:spcBef>
                <a:buFontTx/>
                <a:buChar char="•"/>
              </a:pPr>
              <a:endParaRPr lang="en-US" altLang="zh-CN" sz="1200" dirty="0" smtClean="0">
                <a:latin typeface="微软雅黑" pitchFamily="34" charset="-122"/>
                <a:ea typeface="微软雅黑" pitchFamily="34" charset="-122"/>
              </a:endParaRPr>
            </a:p>
            <a:p>
              <a:pPr marL="174625" indent="-174625" algn="l">
                <a:spcBef>
                  <a:spcPct val="30000"/>
                </a:spcBef>
                <a:buFontTx/>
                <a:buChar char="•"/>
              </a:pPr>
              <a:endParaRPr lang="zh-CN" altLang="en-US" sz="1200" dirty="0">
                <a:latin typeface="微软雅黑" pitchFamily="34" charset="-122"/>
                <a:ea typeface="微软雅黑" pitchFamily="34" charset="-122"/>
              </a:endParaRPr>
            </a:p>
            <a:p>
              <a:pPr algn="l">
                <a:spcBef>
                  <a:spcPct val="30000"/>
                </a:spcBef>
              </a:pPr>
              <a:endParaRPr lang="zh-CN" altLang="en-US" sz="1200" dirty="0">
                <a:latin typeface="微软雅黑" pitchFamily="34" charset="-122"/>
                <a:ea typeface="微软雅黑" pitchFamily="34" charset="-122"/>
              </a:endParaRPr>
            </a:p>
            <a:p>
              <a:pPr marL="174625" indent="-174625" algn="l">
                <a:spcBef>
                  <a:spcPct val="30000"/>
                </a:spcBef>
                <a:buFontTx/>
                <a:buChar char="•"/>
              </a:pPr>
              <a:endParaRPr lang="zh-CN" altLang="en-US" sz="1200" dirty="0">
                <a:latin typeface="微软雅黑" pitchFamily="34" charset="-122"/>
                <a:ea typeface="微软雅黑" pitchFamily="34" charset="-122"/>
              </a:endParaRPr>
            </a:p>
          </p:txBody>
        </p:sp>
        <p:sp>
          <p:nvSpPr>
            <p:cNvPr id="25" name="Rectangle 13"/>
            <p:cNvSpPr>
              <a:spLocks noChangeArrowheads="1"/>
            </p:cNvSpPr>
            <p:nvPr/>
          </p:nvSpPr>
          <p:spPr bwMode="auto">
            <a:xfrm>
              <a:off x="3449" y="1366"/>
              <a:ext cx="1043" cy="134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1432" tIns="45716" rIns="91432" bIns="45716"/>
            <a:lstStyle/>
            <a:p>
              <a:pPr marL="174625" indent="-174625" algn="l">
                <a:spcBef>
                  <a:spcPct val="30000"/>
                </a:spcBef>
                <a:buFontTx/>
                <a:buChar char="•"/>
              </a:pPr>
              <a:r>
                <a:rPr lang="en-US" altLang="zh-CN" sz="1200" dirty="0" smtClean="0">
                  <a:latin typeface="微软雅黑" pitchFamily="34" charset="-122"/>
                  <a:ea typeface="微软雅黑" pitchFamily="34" charset="-122"/>
                </a:rPr>
                <a:t>CA</a:t>
              </a:r>
              <a:r>
                <a:rPr lang="zh-CN" altLang="en-US" sz="1200" dirty="0" smtClean="0">
                  <a:latin typeface="微软雅黑" pitchFamily="34" charset="-122"/>
                  <a:ea typeface="微软雅黑" pitchFamily="34" charset="-122"/>
                </a:rPr>
                <a:t>和安全项目</a:t>
              </a:r>
              <a:endParaRPr lang="en-US" altLang="zh-CN" sz="1200" dirty="0">
                <a:latin typeface="微软雅黑" pitchFamily="34" charset="-122"/>
                <a:ea typeface="微软雅黑" pitchFamily="34" charset="-122"/>
              </a:endParaRPr>
            </a:p>
            <a:p>
              <a:pPr marL="174625" indent="-174625" algn="l">
                <a:spcBef>
                  <a:spcPct val="30000"/>
                </a:spcBef>
                <a:buFontTx/>
                <a:buChar char="•"/>
              </a:pPr>
              <a:r>
                <a:rPr lang="zh-CN" altLang="en-US" sz="1200" dirty="0" smtClean="0">
                  <a:latin typeface="微软雅黑" pitchFamily="34" charset="-122"/>
                  <a:ea typeface="微软雅黑" pitchFamily="34" charset="-122"/>
                </a:rPr>
                <a:t>基于大数据安全项目方案和经验</a:t>
              </a:r>
              <a:endParaRPr lang="zh-CN" altLang="en-US" sz="1200" dirty="0">
                <a:latin typeface="微软雅黑" pitchFamily="34" charset="-122"/>
                <a:ea typeface="微软雅黑" pitchFamily="34" charset="-122"/>
              </a:endParaRPr>
            </a:p>
            <a:p>
              <a:pPr marL="174625" indent="-174625" algn="l">
                <a:spcBef>
                  <a:spcPct val="30000"/>
                </a:spcBef>
                <a:buFontTx/>
                <a:buChar char="•"/>
              </a:pPr>
              <a:r>
                <a:rPr lang="zh-CN" altLang="en-US" sz="1200" dirty="0" smtClean="0">
                  <a:latin typeface="微软雅黑" pitchFamily="34" charset="-122"/>
                  <a:ea typeface="微软雅黑" pitchFamily="34" charset="-122"/>
                </a:rPr>
                <a:t>客户端安全方案</a:t>
              </a:r>
              <a:endParaRPr lang="en-US" altLang="zh-CN" sz="1200" dirty="0" smtClean="0">
                <a:latin typeface="微软雅黑" pitchFamily="34" charset="-122"/>
                <a:ea typeface="微软雅黑" pitchFamily="34" charset="-122"/>
              </a:endParaRPr>
            </a:p>
            <a:p>
              <a:pPr marL="174625" indent="-174625" algn="l">
                <a:spcBef>
                  <a:spcPct val="30000"/>
                </a:spcBef>
                <a:buFontTx/>
                <a:buChar char="•"/>
              </a:pPr>
              <a:r>
                <a:rPr lang="zh-CN" altLang="en-US" sz="1200" dirty="0" smtClean="0">
                  <a:latin typeface="微软雅黑" pitchFamily="34" charset="-122"/>
                  <a:ea typeface="微软雅黑" pitchFamily="34" charset="-122"/>
                </a:rPr>
                <a:t>大数据平台和方案</a:t>
              </a:r>
              <a:endParaRPr lang="zh-CN" altLang="en-US" sz="1200" dirty="0">
                <a:latin typeface="微软雅黑" pitchFamily="34" charset="-122"/>
                <a:ea typeface="微软雅黑" pitchFamily="34" charset="-122"/>
              </a:endParaRPr>
            </a:p>
            <a:p>
              <a:pPr marL="174625" indent="-174625" algn="l">
                <a:spcBef>
                  <a:spcPct val="30000"/>
                </a:spcBef>
                <a:buFontTx/>
                <a:buChar char="•"/>
              </a:pPr>
              <a:r>
                <a:rPr lang="zh-CN" altLang="en-US" sz="1200" dirty="0">
                  <a:latin typeface="微软雅黑" pitchFamily="34" charset="-122"/>
                  <a:ea typeface="微软雅黑" pitchFamily="34" charset="-122"/>
                </a:rPr>
                <a:t>云</a:t>
              </a:r>
              <a:r>
                <a:rPr lang="zh-CN" altLang="en-US" sz="1200" dirty="0" smtClean="0">
                  <a:latin typeface="微软雅黑" pitchFamily="34" charset="-122"/>
                  <a:ea typeface="微软雅黑" pitchFamily="34" charset="-122"/>
                </a:rPr>
                <a:t>服务项目</a:t>
              </a:r>
              <a:endParaRPr lang="en-US" altLang="zh-CN" sz="1200" dirty="0" smtClean="0">
                <a:latin typeface="微软雅黑" pitchFamily="34" charset="-122"/>
                <a:ea typeface="微软雅黑" pitchFamily="34" charset="-122"/>
              </a:endParaRPr>
            </a:p>
            <a:p>
              <a:pPr marL="174625" indent="-174625" algn="l">
                <a:spcBef>
                  <a:spcPct val="30000"/>
                </a:spcBef>
                <a:buFontTx/>
                <a:buChar char="•"/>
              </a:pPr>
              <a:endParaRPr lang="zh-CN" altLang="en-US" sz="1200" dirty="0">
                <a:latin typeface="微软雅黑" pitchFamily="34" charset="-122"/>
                <a:ea typeface="微软雅黑" pitchFamily="34" charset="-122"/>
              </a:endParaRPr>
            </a:p>
            <a:p>
              <a:pPr marL="174625" indent="-174625" algn="l">
                <a:spcBef>
                  <a:spcPct val="30000"/>
                </a:spcBef>
                <a:buFontTx/>
                <a:buChar char="•"/>
              </a:pPr>
              <a:endParaRPr lang="zh-CN" altLang="en-US" sz="1200" dirty="0">
                <a:latin typeface="微软雅黑" pitchFamily="34" charset="-122"/>
                <a:ea typeface="微软雅黑" pitchFamily="34" charset="-122"/>
              </a:endParaRPr>
            </a:p>
          </p:txBody>
        </p:sp>
        <p:sp>
          <p:nvSpPr>
            <p:cNvPr id="27" name="Rectangle 15"/>
            <p:cNvSpPr>
              <a:spLocks noChangeArrowheads="1"/>
            </p:cNvSpPr>
            <p:nvPr/>
          </p:nvSpPr>
          <p:spPr bwMode="auto">
            <a:xfrm>
              <a:off x="4554" y="1366"/>
              <a:ext cx="1043" cy="1343"/>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1432" tIns="45716" rIns="91432" bIns="45716"/>
            <a:lstStyle/>
            <a:p>
              <a:pPr marL="174625" indent="-174625" algn="l">
                <a:spcBef>
                  <a:spcPct val="30000"/>
                </a:spcBef>
                <a:buFontTx/>
                <a:buChar char="•"/>
              </a:pPr>
              <a:r>
                <a:rPr lang="zh-CN" altLang="en-US" sz="1200">
                  <a:latin typeface="微软雅黑" pitchFamily="34" charset="-122"/>
                  <a:ea typeface="微软雅黑" pitchFamily="34" charset="-122"/>
                </a:rPr>
                <a:t>业务控制产品</a:t>
              </a:r>
            </a:p>
            <a:p>
              <a:pPr marL="174625" indent="-174625" algn="l">
                <a:spcBef>
                  <a:spcPct val="30000"/>
                </a:spcBef>
                <a:buFontTx/>
                <a:buChar char="•"/>
              </a:pPr>
              <a:r>
                <a:rPr lang="zh-CN" altLang="en-US" sz="1200">
                  <a:latin typeface="微软雅黑" pitchFamily="34" charset="-122"/>
                  <a:ea typeface="微软雅黑" pitchFamily="34" charset="-122"/>
                </a:rPr>
                <a:t>业务管理产品</a:t>
              </a:r>
            </a:p>
            <a:p>
              <a:pPr marL="174625" indent="-174625" algn="l">
                <a:spcBef>
                  <a:spcPct val="30000"/>
                </a:spcBef>
                <a:buFontTx/>
                <a:buChar char="•"/>
              </a:pPr>
              <a:r>
                <a:rPr lang="zh-CN" altLang="en-US" sz="1200">
                  <a:latin typeface="微软雅黑" pitchFamily="34" charset="-122"/>
                  <a:ea typeface="微软雅黑" pitchFamily="34" charset="-122"/>
                </a:rPr>
                <a:t>营销支撑产品</a:t>
              </a:r>
            </a:p>
            <a:p>
              <a:pPr marL="174625" indent="-174625" algn="l">
                <a:spcBef>
                  <a:spcPct val="30000"/>
                </a:spcBef>
                <a:buFontTx/>
                <a:buChar char="•"/>
              </a:pPr>
              <a:r>
                <a:rPr lang="zh-CN" altLang="en-US" sz="1200">
                  <a:latin typeface="微软雅黑" pitchFamily="34" charset="-122"/>
                  <a:ea typeface="微软雅黑" pitchFamily="34" charset="-122"/>
                </a:rPr>
                <a:t>云业务支撑产品</a:t>
              </a:r>
            </a:p>
            <a:p>
              <a:pPr marL="174625" indent="-174625" algn="l">
                <a:spcBef>
                  <a:spcPct val="30000"/>
                </a:spcBef>
                <a:buFontTx/>
                <a:buChar char="•"/>
              </a:pPr>
              <a:r>
                <a:rPr lang="zh-CN" altLang="en-US" sz="1200">
                  <a:latin typeface="微软雅黑" pitchFamily="34" charset="-122"/>
                  <a:ea typeface="微软雅黑" pitchFamily="34" charset="-122"/>
                </a:rPr>
                <a:t>测试产品与解决方案</a:t>
              </a:r>
            </a:p>
            <a:p>
              <a:pPr marL="174625" indent="-174625" algn="l">
                <a:spcBef>
                  <a:spcPct val="30000"/>
                </a:spcBef>
                <a:buFontTx/>
                <a:buChar char="•"/>
              </a:pPr>
              <a:r>
                <a:rPr lang="zh-CN" altLang="en-US" sz="1200">
                  <a:latin typeface="微软雅黑" pitchFamily="34" charset="-122"/>
                  <a:ea typeface="微软雅黑" pitchFamily="34" charset="-122"/>
                </a:rPr>
                <a:t>运维基础服务</a:t>
              </a:r>
            </a:p>
            <a:p>
              <a:pPr marL="174625" indent="-174625" algn="l">
                <a:spcBef>
                  <a:spcPct val="30000"/>
                </a:spcBef>
                <a:buFontTx/>
                <a:buChar char="•"/>
              </a:pPr>
              <a:r>
                <a:rPr lang="zh-CN" altLang="en-US" sz="1200">
                  <a:latin typeface="微软雅黑" pitchFamily="34" charset="-122"/>
                  <a:ea typeface="微软雅黑" pitchFamily="34" charset="-122"/>
                </a:rPr>
                <a:t>质量安全服务</a:t>
              </a:r>
            </a:p>
            <a:p>
              <a:pPr marL="174625" indent="-174625" algn="l">
                <a:spcBef>
                  <a:spcPct val="30000"/>
                </a:spcBef>
                <a:buFontTx/>
                <a:buChar char="•"/>
              </a:pPr>
              <a:r>
                <a:rPr lang="zh-CN" altLang="en-US" sz="1200">
                  <a:latin typeface="微软雅黑" pitchFamily="34" charset="-122"/>
                  <a:ea typeface="微软雅黑" pitchFamily="34" charset="-122"/>
                </a:rPr>
                <a:t>平台运营支撑服务</a:t>
              </a:r>
            </a:p>
          </p:txBody>
        </p:sp>
      </p:grpSp>
      <p:grpSp>
        <p:nvGrpSpPr>
          <p:cNvPr id="29" name="Group 37"/>
          <p:cNvGrpSpPr>
            <a:grpSpLocks/>
          </p:cNvGrpSpPr>
          <p:nvPr/>
        </p:nvGrpSpPr>
        <p:grpSpPr bwMode="auto">
          <a:xfrm>
            <a:off x="1665288" y="4261247"/>
            <a:ext cx="5745162" cy="1803400"/>
            <a:chOff x="376" y="1034"/>
            <a:chExt cx="3619" cy="1136"/>
          </a:xfrm>
        </p:grpSpPr>
        <p:sp>
          <p:nvSpPr>
            <p:cNvPr id="30" name="AutoShape 23"/>
            <p:cNvSpPr>
              <a:spLocks noChangeArrowheads="1"/>
            </p:cNvSpPr>
            <p:nvPr/>
          </p:nvSpPr>
          <p:spPr bwMode="auto">
            <a:xfrm>
              <a:off x="1278" y="1034"/>
              <a:ext cx="1876" cy="265"/>
            </a:xfrm>
            <a:prstGeom prst="roundRect">
              <a:avLst>
                <a:gd name="adj" fmla="val 25282"/>
              </a:avLst>
            </a:prstGeom>
            <a:solidFill>
              <a:schemeClr val="accent1"/>
            </a:solidFill>
            <a:ln w="12700" algn="ctr">
              <a:solidFill>
                <a:schemeClr val="tx1"/>
              </a:solidFill>
              <a:prstDash val="dash"/>
              <a:round/>
              <a:headEnd/>
              <a:tailEnd/>
            </a:ln>
            <a:effectLst>
              <a:prstShdw prst="shdw17" dist="17961" dir="2700000">
                <a:schemeClr val="tx1">
                  <a:gamma/>
                  <a:shade val="60000"/>
                  <a:invGamma/>
                </a:schemeClr>
              </a:prstShdw>
            </a:effectLst>
          </p:spPr>
          <p:txBody>
            <a:bodyPr anchor="ctr"/>
            <a:lstStyle/>
            <a:p>
              <a:pPr algn="ctr">
                <a:defRPr/>
              </a:pPr>
              <a:r>
                <a:rPr lang="zh-CN" altLang="en-US" sz="1400" b="1">
                  <a:ea typeface="微软雅黑" pitchFamily="34" charset="-122"/>
                </a:rPr>
                <a:t>市场服务前端</a:t>
              </a:r>
            </a:p>
          </p:txBody>
        </p:sp>
        <p:sp>
          <p:nvSpPr>
            <p:cNvPr id="31" name="AutoShape 24"/>
            <p:cNvSpPr>
              <a:spLocks noChangeArrowheads="1"/>
            </p:cNvSpPr>
            <p:nvPr/>
          </p:nvSpPr>
          <p:spPr bwMode="auto">
            <a:xfrm>
              <a:off x="1278" y="1905"/>
              <a:ext cx="1876" cy="265"/>
            </a:xfrm>
            <a:prstGeom prst="roundRect">
              <a:avLst>
                <a:gd name="adj" fmla="val 25282"/>
              </a:avLst>
            </a:prstGeom>
            <a:solidFill>
              <a:schemeClr val="accent1"/>
            </a:solidFill>
            <a:ln w="12700" algn="ctr">
              <a:solidFill>
                <a:schemeClr val="tx1"/>
              </a:solidFill>
              <a:prstDash val="dash"/>
              <a:round/>
              <a:headEnd/>
              <a:tailEnd/>
            </a:ln>
            <a:effectLst>
              <a:prstShdw prst="shdw17" dist="17961" dir="2700000">
                <a:schemeClr val="tx1">
                  <a:gamma/>
                  <a:shade val="60000"/>
                  <a:invGamma/>
                </a:schemeClr>
              </a:prstShdw>
            </a:effectLst>
          </p:spPr>
          <p:txBody>
            <a:bodyPr anchor="ctr"/>
            <a:lstStyle/>
            <a:p>
              <a:pPr algn="ctr">
                <a:defRPr/>
              </a:pPr>
              <a:r>
                <a:rPr lang="zh-CN" altLang="en-US" sz="1400" b="1" dirty="0" smtClean="0">
                  <a:ea typeface="微软雅黑" pitchFamily="34" charset="-122"/>
                </a:rPr>
                <a:t>研发后端支撑</a:t>
              </a:r>
              <a:endParaRPr lang="zh-CN" altLang="en-US" sz="1400" b="1" dirty="0">
                <a:ea typeface="微软雅黑" pitchFamily="34" charset="-122"/>
              </a:endParaRPr>
            </a:p>
          </p:txBody>
        </p:sp>
        <p:sp>
          <p:nvSpPr>
            <p:cNvPr id="32" name="AutoShape 25"/>
            <p:cNvSpPr>
              <a:spLocks noChangeArrowheads="1"/>
            </p:cNvSpPr>
            <p:nvPr/>
          </p:nvSpPr>
          <p:spPr bwMode="auto">
            <a:xfrm>
              <a:off x="376" y="1425"/>
              <a:ext cx="794" cy="334"/>
            </a:xfrm>
            <a:prstGeom prst="roundRect">
              <a:avLst>
                <a:gd name="adj" fmla="val 16667"/>
              </a:avLst>
            </a:prstGeom>
            <a:solidFill>
              <a:srgbClr val="FFFF99"/>
            </a:solidFill>
            <a:ln w="28575" algn="ctr">
              <a:solidFill>
                <a:schemeClr val="tx1"/>
              </a:solidFill>
              <a:round/>
              <a:headEnd/>
              <a:tailEnd/>
            </a:ln>
            <a:effectLst>
              <a:prstShdw prst="shdw17" dist="17961" dir="2700000">
                <a:schemeClr val="tx1">
                  <a:gamma/>
                  <a:shade val="60000"/>
                  <a:invGamma/>
                </a:schemeClr>
              </a:prstShdw>
            </a:effectLst>
          </p:spPr>
          <p:txBody>
            <a:bodyPr anchor="ctr"/>
            <a:lstStyle/>
            <a:p>
              <a:pPr algn="ctr">
                <a:defRPr/>
              </a:pPr>
              <a:r>
                <a:rPr lang="zh-CN" altLang="en-US" sz="1400" b="1" dirty="0" smtClean="0">
                  <a:ea typeface="微软雅黑" pitchFamily="34" charset="-122"/>
                </a:rPr>
                <a:t>产品和研发</a:t>
              </a:r>
              <a:endParaRPr lang="zh-CN" altLang="en-US" sz="1400" b="1" dirty="0">
                <a:ea typeface="微软雅黑" pitchFamily="34" charset="-122"/>
              </a:endParaRPr>
            </a:p>
          </p:txBody>
        </p:sp>
        <p:sp>
          <p:nvSpPr>
            <p:cNvPr id="33" name="AutoShape 26"/>
            <p:cNvSpPr>
              <a:spLocks noChangeArrowheads="1"/>
            </p:cNvSpPr>
            <p:nvPr/>
          </p:nvSpPr>
          <p:spPr bwMode="auto">
            <a:xfrm>
              <a:off x="1819" y="1435"/>
              <a:ext cx="794" cy="334"/>
            </a:xfrm>
            <a:prstGeom prst="roundRect">
              <a:avLst>
                <a:gd name="adj" fmla="val 16667"/>
              </a:avLst>
            </a:prstGeom>
            <a:solidFill>
              <a:srgbClr val="FFFF99"/>
            </a:solidFill>
            <a:ln w="28575" algn="ctr">
              <a:solidFill>
                <a:schemeClr val="tx1"/>
              </a:solidFill>
              <a:round/>
              <a:headEnd/>
              <a:tailEnd/>
            </a:ln>
            <a:effectLst>
              <a:prstShdw prst="shdw17" dist="17961" dir="2700000">
                <a:schemeClr val="tx1">
                  <a:gamma/>
                  <a:shade val="60000"/>
                  <a:invGamma/>
                </a:schemeClr>
              </a:prstShdw>
            </a:effectLst>
          </p:spPr>
          <p:txBody>
            <a:bodyPr anchor="ctr"/>
            <a:lstStyle/>
            <a:p>
              <a:pPr algn="ctr">
                <a:defRPr/>
              </a:pPr>
              <a:r>
                <a:rPr lang="zh-CN" altLang="en-US" sz="1400" b="1" dirty="0" smtClean="0">
                  <a:ea typeface="微软雅黑" pitchFamily="34" charset="-122"/>
                </a:rPr>
                <a:t>物联网业务</a:t>
              </a:r>
              <a:endParaRPr lang="zh-CN" altLang="en-US" sz="1400" b="1" dirty="0">
                <a:ea typeface="微软雅黑" pitchFamily="34" charset="-122"/>
              </a:endParaRPr>
            </a:p>
          </p:txBody>
        </p:sp>
        <p:sp>
          <p:nvSpPr>
            <p:cNvPr id="34" name="AutoShape 27"/>
            <p:cNvSpPr>
              <a:spLocks noChangeArrowheads="1"/>
            </p:cNvSpPr>
            <p:nvPr/>
          </p:nvSpPr>
          <p:spPr bwMode="auto">
            <a:xfrm>
              <a:off x="3201" y="1425"/>
              <a:ext cx="794" cy="334"/>
            </a:xfrm>
            <a:prstGeom prst="roundRect">
              <a:avLst>
                <a:gd name="adj" fmla="val 16667"/>
              </a:avLst>
            </a:prstGeom>
            <a:solidFill>
              <a:srgbClr val="FFFF99"/>
            </a:solidFill>
            <a:ln w="28575" algn="ctr">
              <a:solidFill>
                <a:schemeClr val="tx1"/>
              </a:solidFill>
              <a:round/>
              <a:headEnd/>
              <a:tailEnd/>
            </a:ln>
            <a:effectLst>
              <a:prstShdw prst="shdw17" dist="17961" dir="2700000">
                <a:schemeClr val="tx1">
                  <a:gamma/>
                  <a:shade val="60000"/>
                  <a:invGamma/>
                </a:schemeClr>
              </a:prstShdw>
            </a:effectLst>
          </p:spPr>
          <p:txBody>
            <a:bodyPr anchor="ctr"/>
            <a:lstStyle/>
            <a:p>
              <a:pPr algn="ctr">
                <a:defRPr/>
              </a:pPr>
              <a:r>
                <a:rPr lang="zh-CN" altLang="en-US" sz="1400" b="1" dirty="0">
                  <a:ea typeface="微软雅黑" pitchFamily="34" charset="-122"/>
                </a:rPr>
                <a:t>平台、集成与服务</a:t>
              </a:r>
            </a:p>
          </p:txBody>
        </p:sp>
        <p:cxnSp>
          <p:nvCxnSpPr>
            <p:cNvPr id="35" name="AutoShape 28"/>
            <p:cNvCxnSpPr>
              <a:cxnSpLocks noChangeShapeType="1"/>
              <a:stCxn id="33" idx="2"/>
              <a:endCxn id="31" idx="0"/>
            </p:cNvCxnSpPr>
            <p:nvPr/>
          </p:nvCxnSpPr>
          <p:spPr bwMode="auto">
            <a:xfrm>
              <a:off x="2216" y="1769"/>
              <a:ext cx="0" cy="136"/>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36" name="AutoShape 29"/>
            <p:cNvCxnSpPr>
              <a:cxnSpLocks noChangeShapeType="1"/>
              <a:stCxn id="30" idx="2"/>
              <a:endCxn id="33" idx="0"/>
            </p:cNvCxnSpPr>
            <p:nvPr/>
          </p:nvCxnSpPr>
          <p:spPr bwMode="auto">
            <a:xfrm>
              <a:off x="2216" y="1299"/>
              <a:ext cx="0" cy="136"/>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37" name="AutoShape 30"/>
            <p:cNvCxnSpPr>
              <a:cxnSpLocks noChangeShapeType="1"/>
              <a:stCxn id="32" idx="0"/>
              <a:endCxn id="30" idx="2"/>
            </p:cNvCxnSpPr>
            <p:nvPr/>
          </p:nvCxnSpPr>
          <p:spPr bwMode="auto">
            <a:xfrm flipV="1">
              <a:off x="773" y="1299"/>
              <a:ext cx="1443" cy="126"/>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38" name="AutoShape 31"/>
            <p:cNvCxnSpPr>
              <a:cxnSpLocks noChangeShapeType="1"/>
              <a:stCxn id="32" idx="2"/>
              <a:endCxn id="31" idx="0"/>
            </p:cNvCxnSpPr>
            <p:nvPr/>
          </p:nvCxnSpPr>
          <p:spPr bwMode="auto">
            <a:xfrm>
              <a:off x="773" y="1759"/>
              <a:ext cx="1443" cy="146"/>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39" name="AutoShape 32"/>
            <p:cNvCxnSpPr>
              <a:cxnSpLocks noChangeShapeType="1"/>
              <a:stCxn id="31" idx="0"/>
              <a:endCxn id="34" idx="2"/>
            </p:cNvCxnSpPr>
            <p:nvPr/>
          </p:nvCxnSpPr>
          <p:spPr bwMode="auto">
            <a:xfrm flipV="1">
              <a:off x="2216" y="1759"/>
              <a:ext cx="1382" cy="146"/>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40" name="AutoShape 33"/>
            <p:cNvCxnSpPr>
              <a:cxnSpLocks noChangeShapeType="1"/>
              <a:stCxn id="30" idx="2"/>
              <a:endCxn id="34" idx="0"/>
            </p:cNvCxnSpPr>
            <p:nvPr/>
          </p:nvCxnSpPr>
          <p:spPr bwMode="auto">
            <a:xfrm>
              <a:off x="2216" y="1299"/>
              <a:ext cx="1382" cy="126"/>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
        <p:nvSpPr>
          <p:cNvPr id="41" name="Line 38"/>
          <p:cNvSpPr>
            <a:spLocks noChangeShapeType="1"/>
          </p:cNvSpPr>
          <p:nvPr/>
        </p:nvSpPr>
        <p:spPr bwMode="auto">
          <a:xfrm>
            <a:off x="276225" y="4221088"/>
            <a:ext cx="86693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39"/>
          <p:cNvSpPr>
            <a:spLocks noChangeShapeType="1"/>
          </p:cNvSpPr>
          <p:nvPr/>
        </p:nvSpPr>
        <p:spPr bwMode="auto">
          <a:xfrm>
            <a:off x="4586288" y="4079082"/>
            <a:ext cx="0" cy="17303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Text Box 40"/>
          <p:cNvSpPr txBox="1">
            <a:spLocks noChangeArrowheads="1"/>
          </p:cNvSpPr>
          <p:nvPr/>
        </p:nvSpPr>
        <p:spPr bwMode="auto">
          <a:xfrm>
            <a:off x="-177638" y="6151235"/>
            <a:ext cx="9577064" cy="707886"/>
          </a:xfrm>
          <a:prstGeom prst="rect">
            <a:avLst/>
          </a:prstGeom>
          <a:noFill/>
          <a:ln w="12700" algn="ctr">
            <a:noFill/>
            <a:miter lim="800000"/>
            <a:headEnd/>
            <a:tailEnd/>
          </a:ln>
          <a:effectLst>
            <a:prstShdw prst="shdw17" dist="17961" dir="2700000">
              <a:schemeClr val="accent1">
                <a:gamma/>
                <a:shade val="60000"/>
                <a:invGamma/>
              </a:schemeClr>
            </a:prstShdw>
          </a:effectLst>
        </p:spPr>
        <p:txBody>
          <a:bodyPr wrap="square">
            <a:spAutoFit/>
          </a:bodyPr>
          <a:lstStyle/>
          <a:p>
            <a:pPr algn="ctr">
              <a:spcBef>
                <a:spcPct val="50000"/>
              </a:spcBef>
              <a:defRPr/>
            </a:pPr>
            <a:r>
              <a:rPr lang="zh-CN" altLang="en-US" sz="1600" b="1" dirty="0" smtClean="0">
                <a:ea typeface="微软雅黑" pitchFamily="34" charset="-122"/>
              </a:rPr>
              <a:t>具备</a:t>
            </a:r>
            <a:r>
              <a:rPr lang="zh-CN" altLang="en-US" sz="1600" b="1" dirty="0">
                <a:ea typeface="微软雅黑" pitchFamily="34" charset="-122"/>
              </a:rPr>
              <a:t>端到端的支撑与业务</a:t>
            </a:r>
            <a:r>
              <a:rPr lang="zh-CN" altLang="en-US" sz="1600" b="1" dirty="0" smtClean="0">
                <a:ea typeface="微软雅黑" pitchFamily="34" charset="-122"/>
              </a:rPr>
              <a:t>体系，也是中国移动体系内唯一的</a:t>
            </a:r>
            <a:r>
              <a:rPr lang="en-US" altLang="zh-CN" sz="1600" b="1" dirty="0" err="1" smtClean="0">
                <a:ea typeface="微软雅黑" pitchFamily="34" charset="-122"/>
              </a:rPr>
              <a:t>Devops</a:t>
            </a:r>
            <a:r>
              <a:rPr lang="zh-CN" altLang="en-US" sz="1600" b="1" dirty="0" smtClean="0">
                <a:ea typeface="微软雅黑" pitchFamily="34" charset="-122"/>
              </a:rPr>
              <a:t>专业子公司，</a:t>
            </a:r>
            <a:endParaRPr lang="en-US" altLang="zh-CN" sz="1600" b="1" dirty="0" smtClean="0">
              <a:ea typeface="微软雅黑" pitchFamily="34" charset="-122"/>
            </a:endParaRPr>
          </a:p>
          <a:p>
            <a:pPr algn="ctr">
              <a:spcBef>
                <a:spcPct val="50000"/>
              </a:spcBef>
              <a:defRPr/>
            </a:pPr>
            <a:r>
              <a:rPr lang="zh-CN" altLang="en-US" sz="1600" b="1" dirty="0" smtClean="0">
                <a:ea typeface="微软雅黑" pitchFamily="34" charset="-122"/>
              </a:rPr>
              <a:t>在物联网行业拓展中有</a:t>
            </a:r>
            <a:r>
              <a:rPr lang="zh-CN" altLang="en-US" sz="1600" b="1" dirty="0">
                <a:ea typeface="微软雅黑" pitchFamily="34" charset="-122"/>
              </a:rPr>
              <a:t>一定</a:t>
            </a:r>
            <a:r>
              <a:rPr lang="zh-CN" altLang="en-US" sz="1600" b="1" dirty="0" smtClean="0">
                <a:ea typeface="微软雅黑" pitchFamily="34" charset="-122"/>
              </a:rPr>
              <a:t>优势</a:t>
            </a:r>
            <a:endParaRPr lang="zh-CN" altLang="en-US" sz="1600" b="1" dirty="0">
              <a:ea typeface="微软雅黑" pitchFamily="34" charset="-122"/>
            </a:endParaRPr>
          </a:p>
        </p:txBody>
      </p:sp>
      <p:sp>
        <p:nvSpPr>
          <p:cNvPr id="44" name="Text Box 41"/>
          <p:cNvSpPr txBox="1">
            <a:spLocks noChangeArrowheads="1"/>
          </p:cNvSpPr>
          <p:nvPr/>
        </p:nvSpPr>
        <p:spPr bwMode="auto">
          <a:xfrm>
            <a:off x="36669" y="4581128"/>
            <a:ext cx="1665288" cy="1708160"/>
          </a:xfrm>
          <a:prstGeom prst="rect">
            <a:avLst/>
          </a:prstGeom>
          <a:noFill/>
          <a:ln w="12700" algn="ctr">
            <a:noFill/>
            <a:miter lim="800000"/>
            <a:headEnd/>
            <a:tailEnd/>
          </a:ln>
          <a:effectLst>
            <a:prstShdw prst="shdw17" dist="17961" dir="2700000">
              <a:schemeClr val="accent1">
                <a:gamma/>
                <a:shade val="60000"/>
                <a:invGamma/>
              </a:schemeClr>
            </a:prstShdw>
          </a:effectLst>
        </p:spPr>
        <p:txBody>
          <a:bodyPr>
            <a:spAutoFit/>
          </a:bodyPr>
          <a:lstStyle/>
          <a:p>
            <a:pPr marL="185738" indent="-185738" algn="l">
              <a:spcBef>
                <a:spcPct val="50000"/>
              </a:spcBef>
              <a:buFontTx/>
              <a:buChar char="•"/>
              <a:defRPr/>
            </a:pPr>
            <a:r>
              <a:rPr lang="zh-CN" altLang="en-US" sz="1400" b="1" dirty="0" smtClean="0">
                <a:ea typeface="微软雅黑" pitchFamily="34" charset="-122"/>
              </a:rPr>
              <a:t>公司曾研发和运营物联网相关的产品</a:t>
            </a:r>
            <a:r>
              <a:rPr lang="zh-CN" altLang="en-US" sz="1400" b="1" dirty="0">
                <a:ea typeface="微软雅黑" pitchFamily="34" charset="-122"/>
              </a:rPr>
              <a:t>线众多；</a:t>
            </a:r>
          </a:p>
          <a:p>
            <a:pPr marL="185738" indent="-185738" algn="l">
              <a:spcBef>
                <a:spcPct val="50000"/>
              </a:spcBef>
              <a:buFontTx/>
              <a:buChar char="•"/>
              <a:defRPr/>
            </a:pPr>
            <a:r>
              <a:rPr lang="zh-CN" altLang="en-US" sz="1400" b="1" dirty="0" smtClean="0">
                <a:ea typeface="微软雅黑" pitchFamily="34" charset="-122"/>
              </a:rPr>
              <a:t>几乎所有的产品和服务都是自研，且大部分产品都是研发运营一体；</a:t>
            </a:r>
            <a:endParaRPr lang="zh-CN" altLang="en-US" sz="1400" b="1" dirty="0">
              <a:ea typeface="微软雅黑" pitchFamily="34" charset="-122"/>
            </a:endParaRPr>
          </a:p>
        </p:txBody>
      </p:sp>
      <p:sp>
        <p:nvSpPr>
          <p:cNvPr id="45" name="Text Box 42"/>
          <p:cNvSpPr txBox="1">
            <a:spLocks noChangeArrowheads="1"/>
          </p:cNvSpPr>
          <p:nvPr/>
        </p:nvSpPr>
        <p:spPr bwMode="auto">
          <a:xfrm>
            <a:off x="7410450" y="4658519"/>
            <a:ext cx="1665288" cy="1492716"/>
          </a:xfrm>
          <a:prstGeom prst="rect">
            <a:avLst/>
          </a:prstGeom>
          <a:noFill/>
          <a:ln w="12700" algn="ctr">
            <a:noFill/>
            <a:miter lim="800000"/>
            <a:headEnd/>
            <a:tailEnd/>
          </a:ln>
          <a:effectLst>
            <a:prstShdw prst="shdw17" dist="17961" dir="2700000">
              <a:schemeClr val="accent1">
                <a:gamma/>
                <a:shade val="60000"/>
                <a:invGamma/>
              </a:schemeClr>
            </a:prstShdw>
          </a:effectLst>
        </p:spPr>
        <p:txBody>
          <a:bodyPr>
            <a:spAutoFit/>
          </a:bodyPr>
          <a:lstStyle/>
          <a:p>
            <a:pPr marL="185738" indent="-185738" algn="l">
              <a:spcBef>
                <a:spcPct val="50000"/>
              </a:spcBef>
              <a:buFontTx/>
              <a:buChar char="•"/>
              <a:defRPr/>
            </a:pPr>
            <a:r>
              <a:rPr lang="zh-CN" altLang="en-US" sz="1400" b="1" dirty="0">
                <a:ea typeface="微软雅黑" pitchFamily="34" charset="-122"/>
              </a:rPr>
              <a:t>积累了支撑移动业务不同运营环节的能力和经验；</a:t>
            </a:r>
          </a:p>
          <a:p>
            <a:pPr marL="185738" indent="-185738" algn="l">
              <a:spcBef>
                <a:spcPct val="50000"/>
              </a:spcBef>
              <a:buFontTx/>
              <a:buChar char="•"/>
              <a:defRPr/>
            </a:pPr>
            <a:r>
              <a:rPr lang="zh-CN" altLang="en-US" sz="1400" b="1" dirty="0">
                <a:ea typeface="微软雅黑" pitchFamily="34" charset="-122"/>
              </a:rPr>
              <a:t>公司</a:t>
            </a:r>
            <a:r>
              <a:rPr lang="zh-CN" altLang="en-US" sz="1400" b="1" dirty="0" smtClean="0">
                <a:ea typeface="微软雅黑" pitchFamily="34" charset="-122"/>
              </a:rPr>
              <a:t>具备专业化</a:t>
            </a:r>
            <a:r>
              <a:rPr lang="zh-CN" altLang="en-US" sz="1400" b="1" dirty="0">
                <a:ea typeface="微软雅黑" pitchFamily="34" charset="-122"/>
              </a:rPr>
              <a:t>的团队和运作模式；</a:t>
            </a:r>
          </a:p>
        </p:txBody>
      </p:sp>
      <p:sp>
        <p:nvSpPr>
          <p:cNvPr id="46" name="Text Box 36"/>
          <p:cNvSpPr txBox="1">
            <a:spLocks noChangeArrowheads="1"/>
          </p:cNvSpPr>
          <p:nvPr/>
        </p:nvSpPr>
        <p:spPr bwMode="auto">
          <a:xfrm>
            <a:off x="276225" y="4278200"/>
            <a:ext cx="1271439" cy="33855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Lst>
        </p:spPr>
        <p:txBody>
          <a:bodyPr wrap="square">
            <a:spAutoFit/>
          </a:bodyPr>
          <a:lstStyle/>
          <a:p>
            <a:pPr>
              <a:spcBef>
                <a:spcPct val="50000"/>
              </a:spcBef>
            </a:pPr>
            <a:r>
              <a:rPr lang="zh-CN" altLang="en-US" sz="1600" b="1" u="sng" dirty="0" smtClean="0">
                <a:ea typeface="微软雅黑" pitchFamily="34" charset="-122"/>
              </a:rPr>
              <a:t>领域和研发</a:t>
            </a:r>
            <a:endParaRPr lang="zh-CN" altLang="en-US" sz="1600" b="1" u="sng" dirty="0">
              <a:ea typeface="微软雅黑" pitchFamily="34" charset="-122"/>
            </a:endParaRPr>
          </a:p>
        </p:txBody>
      </p:sp>
      <p:sp>
        <p:nvSpPr>
          <p:cNvPr id="47" name="Text Box 37"/>
          <p:cNvSpPr txBox="1">
            <a:spLocks noChangeArrowheads="1"/>
          </p:cNvSpPr>
          <p:nvPr/>
        </p:nvSpPr>
        <p:spPr bwMode="auto">
          <a:xfrm>
            <a:off x="7659688" y="4279107"/>
            <a:ext cx="1108075" cy="3365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Lst>
        </p:spPr>
        <p:txBody>
          <a:bodyPr>
            <a:spAutoFit/>
          </a:bodyPr>
          <a:lstStyle/>
          <a:p>
            <a:pPr>
              <a:spcBef>
                <a:spcPct val="50000"/>
              </a:spcBef>
            </a:pPr>
            <a:r>
              <a:rPr lang="zh-CN" altLang="en-US" sz="1600" b="1" u="sng">
                <a:ea typeface="微软雅黑" pitchFamily="34" charset="-122"/>
              </a:rPr>
              <a:t>优势</a:t>
            </a:r>
          </a:p>
        </p:txBody>
      </p:sp>
      <p:sp>
        <p:nvSpPr>
          <p:cNvPr id="5" name="TextBox 4"/>
          <p:cNvSpPr txBox="1"/>
          <p:nvPr/>
        </p:nvSpPr>
        <p:spPr>
          <a:xfrm rot="886341">
            <a:off x="2158543" y="3597290"/>
            <a:ext cx="1389063" cy="307777"/>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smtClean="0">
                <a:solidFill>
                  <a:schemeClr val="tx1"/>
                </a:solidFill>
              </a:rPr>
              <a:t>建议切入市场</a:t>
            </a:r>
            <a:endParaRPr lang="zh-CN" altLang="en-US" sz="1400" b="1" dirty="0">
              <a:solidFill>
                <a:schemeClr val="tx1"/>
              </a:solidFill>
            </a:endParaRPr>
          </a:p>
        </p:txBody>
      </p:sp>
      <p:sp>
        <p:nvSpPr>
          <p:cNvPr id="82" name="TextBox 81"/>
          <p:cNvSpPr txBox="1"/>
          <p:nvPr/>
        </p:nvSpPr>
        <p:spPr>
          <a:xfrm rot="886341">
            <a:off x="5614927" y="3528997"/>
            <a:ext cx="1389063" cy="307777"/>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smtClean="0">
                <a:solidFill>
                  <a:schemeClr val="tx1"/>
                </a:solidFill>
              </a:rPr>
              <a:t>建议切入市场</a:t>
            </a:r>
            <a:endParaRPr lang="zh-CN" altLang="en-US" sz="1400" b="1" dirty="0">
              <a:solidFill>
                <a:schemeClr val="tx1"/>
              </a:solidFill>
            </a:endParaRPr>
          </a:p>
        </p:txBody>
      </p:sp>
      <p:sp>
        <p:nvSpPr>
          <p:cNvPr id="83" name="TextBox 82"/>
          <p:cNvSpPr txBox="1"/>
          <p:nvPr/>
        </p:nvSpPr>
        <p:spPr>
          <a:xfrm rot="886341">
            <a:off x="7426732" y="3528997"/>
            <a:ext cx="1389063" cy="307777"/>
          </a:xfrm>
          <a:prstGeom prst="rect">
            <a:avLst/>
          </a:prstGeom>
          <a:solidFill>
            <a:schemeClr val="lt1">
              <a:alpha val="8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smtClean="0">
                <a:solidFill>
                  <a:schemeClr val="tx1"/>
                </a:solidFill>
              </a:rPr>
              <a:t>建议切入市场</a:t>
            </a:r>
            <a:endParaRPr lang="zh-CN" altLang="en-US" sz="1400" b="1" dirty="0">
              <a:solidFill>
                <a:schemeClr val="tx1"/>
              </a:solidFill>
            </a:endParaRPr>
          </a:p>
        </p:txBody>
      </p:sp>
      <p:sp>
        <p:nvSpPr>
          <p:cNvPr id="48" name="TextBox 47"/>
          <p:cNvSpPr txBox="1"/>
          <p:nvPr/>
        </p:nvSpPr>
        <p:spPr>
          <a:xfrm rot="886341">
            <a:off x="430351" y="3456989"/>
            <a:ext cx="1389063" cy="307777"/>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smtClean="0">
                <a:solidFill>
                  <a:schemeClr val="tx1"/>
                </a:solidFill>
              </a:rPr>
              <a:t>建议关注</a:t>
            </a:r>
            <a:r>
              <a:rPr lang="zh-CN" altLang="en-US" sz="1400" b="1" dirty="0" smtClean="0">
                <a:solidFill>
                  <a:schemeClr val="tx1"/>
                </a:solidFill>
              </a:rPr>
              <a:t>市场</a:t>
            </a:r>
            <a:endParaRPr lang="zh-CN" altLang="en-US" sz="1400" b="1" dirty="0">
              <a:solidFill>
                <a:schemeClr val="tx1"/>
              </a:solidFill>
            </a:endParaRPr>
          </a:p>
        </p:txBody>
      </p:sp>
      <p:sp>
        <p:nvSpPr>
          <p:cNvPr id="49" name="TextBox 48"/>
          <p:cNvSpPr txBox="1"/>
          <p:nvPr/>
        </p:nvSpPr>
        <p:spPr>
          <a:xfrm rot="886341">
            <a:off x="3940210" y="3528997"/>
            <a:ext cx="1389063" cy="307777"/>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b="1" dirty="0" smtClean="0">
                <a:solidFill>
                  <a:schemeClr val="tx1"/>
                </a:solidFill>
              </a:rPr>
              <a:t>建议关注</a:t>
            </a:r>
            <a:r>
              <a:rPr lang="zh-CN" altLang="en-US" sz="1400" b="1" dirty="0" smtClean="0">
                <a:solidFill>
                  <a:schemeClr val="tx1"/>
                </a:solidFill>
              </a:rPr>
              <a:t>市场</a:t>
            </a:r>
            <a:endParaRPr lang="zh-CN" altLang="en-US" sz="1400" b="1" dirty="0">
              <a:solidFill>
                <a:schemeClr val="tx1"/>
              </a:solidFill>
            </a:endParaRPr>
          </a:p>
        </p:txBody>
      </p:sp>
    </p:spTree>
    <p:extLst>
      <p:ext uri="{BB962C8B-B14F-4D97-AF65-F5344CB8AC3E}">
        <p14:creationId xmlns:p14="http://schemas.microsoft.com/office/powerpoint/2010/main" val="16521384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具体举措（项目，产品和技术）</a:t>
            </a:r>
            <a:endParaRPr lang="zh-CN" altLang="en-US" dirty="0"/>
          </a:p>
        </p:txBody>
      </p:sp>
      <p:sp>
        <p:nvSpPr>
          <p:cNvPr id="5" name="Rectangle 92"/>
          <p:cNvSpPr txBox="1">
            <a:spLocks noChangeArrowheads="1"/>
          </p:cNvSpPr>
          <p:nvPr/>
        </p:nvSpPr>
        <p:spPr bwMode="auto">
          <a:xfrm>
            <a:off x="261367" y="825599"/>
            <a:ext cx="8559105" cy="6477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chemeClr val="bg1"/>
                </a:solidFill>
                <a:latin typeface="+mj-lt"/>
                <a:ea typeface="+mj-ea"/>
                <a:cs typeface="+mj-cs"/>
              </a:defRPr>
            </a:lvl1pPr>
            <a:lvl2pPr algn="l" rtl="0" eaLnBrk="1" fontAlgn="base" hangingPunct="1">
              <a:spcBef>
                <a:spcPct val="0"/>
              </a:spcBef>
              <a:spcAft>
                <a:spcPct val="0"/>
              </a:spcAft>
              <a:defRPr sz="2800" b="1">
                <a:solidFill>
                  <a:schemeClr val="bg1"/>
                </a:solidFill>
                <a:latin typeface="微软雅黑" pitchFamily="34" charset="-122"/>
                <a:ea typeface="微软雅黑" pitchFamily="34" charset="-122"/>
                <a:cs typeface="宋体" pitchFamily="2" charset="-122"/>
              </a:defRPr>
            </a:lvl2pPr>
            <a:lvl3pPr algn="l" rtl="0" eaLnBrk="1" fontAlgn="base" hangingPunct="1">
              <a:spcBef>
                <a:spcPct val="0"/>
              </a:spcBef>
              <a:spcAft>
                <a:spcPct val="0"/>
              </a:spcAft>
              <a:defRPr sz="2800" b="1">
                <a:solidFill>
                  <a:schemeClr val="bg1"/>
                </a:solidFill>
                <a:latin typeface="微软雅黑" pitchFamily="34" charset="-122"/>
                <a:ea typeface="微软雅黑" pitchFamily="34" charset="-122"/>
                <a:cs typeface="宋体" pitchFamily="2" charset="-122"/>
              </a:defRPr>
            </a:lvl3pPr>
            <a:lvl4pPr algn="l" rtl="0" eaLnBrk="1" fontAlgn="base" hangingPunct="1">
              <a:spcBef>
                <a:spcPct val="0"/>
              </a:spcBef>
              <a:spcAft>
                <a:spcPct val="0"/>
              </a:spcAft>
              <a:defRPr sz="2800" b="1">
                <a:solidFill>
                  <a:schemeClr val="bg1"/>
                </a:solidFill>
                <a:latin typeface="微软雅黑" pitchFamily="34" charset="-122"/>
                <a:ea typeface="微软雅黑" pitchFamily="34" charset="-122"/>
                <a:cs typeface="宋体" pitchFamily="2" charset="-122"/>
              </a:defRPr>
            </a:lvl4pPr>
            <a:lvl5pPr algn="l" rtl="0" eaLnBrk="1" fontAlgn="base" hangingPunct="1">
              <a:spcBef>
                <a:spcPct val="0"/>
              </a:spcBef>
              <a:spcAft>
                <a:spcPct val="0"/>
              </a:spcAft>
              <a:defRPr sz="2800" b="1">
                <a:solidFill>
                  <a:schemeClr val="bg1"/>
                </a:solidFill>
                <a:latin typeface="微软雅黑" pitchFamily="34" charset="-122"/>
                <a:ea typeface="微软雅黑" pitchFamily="34" charset="-122"/>
                <a:cs typeface="宋体" pitchFamily="2" charset="-122"/>
              </a:defRPr>
            </a:lvl5pPr>
            <a:lvl6pPr marL="457200" algn="l" rtl="0" eaLnBrk="1" fontAlgn="base" hangingPunct="1">
              <a:spcBef>
                <a:spcPct val="0"/>
              </a:spcBef>
              <a:spcAft>
                <a:spcPct val="0"/>
              </a:spcAft>
              <a:defRPr sz="2800" b="1">
                <a:solidFill>
                  <a:schemeClr val="bg1"/>
                </a:solidFill>
                <a:latin typeface="微软雅黑" pitchFamily="34" charset="-122"/>
                <a:ea typeface="微软雅黑" pitchFamily="34" charset="-122"/>
                <a:cs typeface="宋体" pitchFamily="2" charset="-122"/>
              </a:defRPr>
            </a:lvl6pPr>
            <a:lvl7pPr marL="914400" algn="l" rtl="0" eaLnBrk="1" fontAlgn="base" hangingPunct="1">
              <a:spcBef>
                <a:spcPct val="0"/>
              </a:spcBef>
              <a:spcAft>
                <a:spcPct val="0"/>
              </a:spcAft>
              <a:defRPr sz="2800" b="1">
                <a:solidFill>
                  <a:schemeClr val="bg1"/>
                </a:solidFill>
                <a:latin typeface="微软雅黑" pitchFamily="34" charset="-122"/>
                <a:ea typeface="微软雅黑" pitchFamily="34" charset="-122"/>
                <a:cs typeface="宋体" pitchFamily="2" charset="-122"/>
              </a:defRPr>
            </a:lvl7pPr>
            <a:lvl8pPr marL="1371600" algn="l" rtl="0" eaLnBrk="1" fontAlgn="base" hangingPunct="1">
              <a:spcBef>
                <a:spcPct val="0"/>
              </a:spcBef>
              <a:spcAft>
                <a:spcPct val="0"/>
              </a:spcAft>
              <a:defRPr sz="2800" b="1">
                <a:solidFill>
                  <a:schemeClr val="bg1"/>
                </a:solidFill>
                <a:latin typeface="微软雅黑" pitchFamily="34" charset="-122"/>
                <a:ea typeface="微软雅黑" pitchFamily="34" charset="-122"/>
                <a:cs typeface="宋体" pitchFamily="2" charset="-122"/>
              </a:defRPr>
            </a:lvl8pPr>
            <a:lvl9pPr marL="1828800" algn="l" rtl="0" eaLnBrk="1" fontAlgn="base" hangingPunct="1">
              <a:spcBef>
                <a:spcPct val="0"/>
              </a:spcBef>
              <a:spcAft>
                <a:spcPct val="0"/>
              </a:spcAft>
              <a:defRPr sz="2800" b="1">
                <a:solidFill>
                  <a:schemeClr val="bg1"/>
                </a:solidFill>
                <a:latin typeface="微软雅黑" pitchFamily="34" charset="-122"/>
                <a:ea typeface="微软雅黑" pitchFamily="34" charset="-122"/>
                <a:cs typeface="宋体" pitchFamily="2" charset="-122"/>
              </a:defRPr>
            </a:lvl9pPr>
          </a:lstStyle>
          <a:p>
            <a:endParaRPr lang="zh-CN" altLang="en-US" sz="2400" dirty="0" smtClean="0">
              <a:solidFill>
                <a:schemeClr val="tx1"/>
              </a:solidFill>
              <a:latin typeface="+mn-ea"/>
              <a:ea typeface="+mn-ea"/>
            </a:endParaRPr>
          </a:p>
        </p:txBody>
      </p:sp>
      <p:sp>
        <p:nvSpPr>
          <p:cNvPr id="6" name="AutoShape 94"/>
          <p:cNvSpPr>
            <a:spLocks noChangeArrowheads="1"/>
          </p:cNvSpPr>
          <p:nvPr/>
        </p:nvSpPr>
        <p:spPr bwMode="auto">
          <a:xfrm>
            <a:off x="657259" y="1349396"/>
            <a:ext cx="3986179" cy="793720"/>
          </a:xfrm>
          <a:prstGeom prst="roundRect">
            <a:avLst>
              <a:gd name="adj" fmla="val 16667"/>
            </a:avLst>
          </a:prstGeom>
          <a:noFill/>
          <a:ln w="9525" algn="ctr">
            <a:solidFill>
              <a:srgbClr val="91919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mn-ea"/>
              <a:ea typeface="+mn-ea"/>
            </a:endParaRPr>
          </a:p>
        </p:txBody>
      </p:sp>
      <p:sp>
        <p:nvSpPr>
          <p:cNvPr id="7" name="AutoShape 95"/>
          <p:cNvSpPr>
            <a:spLocks noChangeArrowheads="1"/>
          </p:cNvSpPr>
          <p:nvPr/>
        </p:nvSpPr>
        <p:spPr bwMode="auto">
          <a:xfrm>
            <a:off x="1428784" y="1146196"/>
            <a:ext cx="2668957" cy="393700"/>
          </a:xfrm>
          <a:prstGeom prst="roundRect">
            <a:avLst>
              <a:gd name="adj" fmla="val 50000"/>
            </a:avLst>
          </a:prstGeom>
          <a:gradFill rotWithShape="1">
            <a:gsLst>
              <a:gs pos="0">
                <a:srgbClr val="0000FF"/>
              </a:gs>
              <a:gs pos="50000">
                <a:srgbClr val="9E9EFF"/>
              </a:gs>
              <a:gs pos="100000">
                <a:srgbClr val="0000FF"/>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r>
              <a:rPr lang="zh-CN" altLang="en-US" dirty="0" smtClean="0">
                <a:latin typeface="+mn-ea"/>
                <a:ea typeface="+mn-ea"/>
              </a:rPr>
              <a:t>面向移动</a:t>
            </a:r>
            <a:endParaRPr lang="zh-CN" altLang="en-US" dirty="0">
              <a:latin typeface="+mn-ea"/>
              <a:ea typeface="+mn-ea"/>
            </a:endParaRPr>
          </a:p>
        </p:txBody>
      </p:sp>
      <p:sp>
        <p:nvSpPr>
          <p:cNvPr id="8" name="Text Box 96"/>
          <p:cNvSpPr txBox="1">
            <a:spLocks noChangeArrowheads="1"/>
          </p:cNvSpPr>
          <p:nvPr/>
        </p:nvSpPr>
        <p:spPr bwMode="auto">
          <a:xfrm>
            <a:off x="909671" y="1539896"/>
            <a:ext cx="4030001" cy="523220"/>
          </a:xfrm>
          <a:prstGeom prst="rect">
            <a:avLst/>
          </a:prstGeom>
          <a:noFill/>
          <a:ln w="9525" algn="ctr">
            <a:noFill/>
            <a:miter lim="800000"/>
            <a:headEnd/>
            <a:tailEnd/>
          </a:ln>
          <a:effectLst/>
        </p:spPr>
        <p:txBody>
          <a:bodyPr wrap="square">
            <a:spAutoFit/>
          </a:bodyPr>
          <a:lstStyle/>
          <a:p>
            <a:pPr marL="177800" indent="-177800" algn="l">
              <a:buFontTx/>
              <a:buAutoNum type="arabicPeriod"/>
              <a:defRPr/>
            </a:pPr>
            <a:r>
              <a:rPr lang="zh-CN" altLang="en-US" sz="1400" b="1" dirty="0" smtClean="0">
                <a:effectLst>
                  <a:outerShdw blurRad="38100" dist="38100" dir="2700000" algn="tl">
                    <a:srgbClr val="C0C0C0"/>
                  </a:outerShdw>
                </a:effectLst>
                <a:latin typeface="+mn-ea"/>
                <a:ea typeface="+mn-ea"/>
              </a:rPr>
              <a:t>构建面向政企的统一销售体系建设</a:t>
            </a:r>
            <a:endParaRPr lang="zh-CN" altLang="en-US" sz="1400" b="1" dirty="0">
              <a:effectLst>
                <a:outerShdw blurRad="38100" dist="38100" dir="2700000" algn="tl">
                  <a:srgbClr val="C0C0C0"/>
                </a:outerShdw>
              </a:effectLst>
              <a:latin typeface="+mn-ea"/>
              <a:ea typeface="+mn-ea"/>
            </a:endParaRPr>
          </a:p>
          <a:p>
            <a:pPr marL="177800" indent="-177800" algn="l">
              <a:buFontTx/>
              <a:buAutoNum type="arabicPeriod"/>
              <a:defRPr/>
            </a:pPr>
            <a:r>
              <a:rPr lang="zh-CN" altLang="en-US" sz="1400" b="1" dirty="0" smtClean="0">
                <a:effectLst>
                  <a:outerShdw blurRad="38100" dist="38100" dir="2700000" algn="tl">
                    <a:srgbClr val="C0C0C0"/>
                  </a:outerShdw>
                </a:effectLst>
                <a:latin typeface="+mn-ea"/>
                <a:ea typeface="+mn-ea"/>
              </a:rPr>
              <a:t>构建业务支撑和行业支撑的统一支撑团队</a:t>
            </a:r>
            <a:endParaRPr lang="zh-CN" altLang="en-US" sz="1400" b="1" dirty="0">
              <a:effectLst>
                <a:outerShdw blurRad="38100" dist="38100" dir="2700000" algn="tl">
                  <a:srgbClr val="C0C0C0"/>
                </a:outerShdw>
              </a:effectLst>
              <a:latin typeface="+mn-ea"/>
              <a:ea typeface="+mn-ea"/>
            </a:endParaRPr>
          </a:p>
        </p:txBody>
      </p:sp>
      <p:sp>
        <p:nvSpPr>
          <p:cNvPr id="9" name="AutoShape 98"/>
          <p:cNvSpPr>
            <a:spLocks noChangeArrowheads="1"/>
          </p:cNvSpPr>
          <p:nvPr/>
        </p:nvSpPr>
        <p:spPr bwMode="auto">
          <a:xfrm>
            <a:off x="4857753" y="1349396"/>
            <a:ext cx="4143404" cy="793720"/>
          </a:xfrm>
          <a:prstGeom prst="roundRect">
            <a:avLst>
              <a:gd name="adj" fmla="val 16667"/>
            </a:avLst>
          </a:prstGeom>
          <a:noFill/>
          <a:ln w="9525" algn="ctr">
            <a:solidFill>
              <a:srgbClr val="91919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mn-ea"/>
              <a:ea typeface="+mn-ea"/>
            </a:endParaRPr>
          </a:p>
        </p:txBody>
      </p:sp>
      <p:sp>
        <p:nvSpPr>
          <p:cNvPr id="10" name="AutoShape 99"/>
          <p:cNvSpPr>
            <a:spLocks noChangeArrowheads="1"/>
          </p:cNvSpPr>
          <p:nvPr/>
        </p:nvSpPr>
        <p:spPr bwMode="auto">
          <a:xfrm>
            <a:off x="5942046" y="1146196"/>
            <a:ext cx="2668957" cy="393700"/>
          </a:xfrm>
          <a:prstGeom prst="roundRect">
            <a:avLst>
              <a:gd name="adj" fmla="val 50000"/>
            </a:avLst>
          </a:prstGeom>
          <a:gradFill rotWithShape="1">
            <a:gsLst>
              <a:gs pos="0">
                <a:srgbClr val="00AE00"/>
              </a:gs>
              <a:gs pos="50000">
                <a:srgbClr val="00AE00">
                  <a:gamma/>
                  <a:tint val="38039"/>
                  <a:invGamma/>
                </a:srgbClr>
              </a:gs>
              <a:gs pos="100000">
                <a:srgbClr val="00AE00"/>
              </a:gs>
            </a:gsLst>
            <a:lin ang="5400000" scaled="1"/>
          </a:gradFill>
          <a:ln w="9525" algn="ctr">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ysClr val="windowText" lastClr="000000"/>
                </a:solidFill>
                <a:latin typeface="+mn-ea"/>
                <a:ea typeface="+mn-ea"/>
              </a:rPr>
              <a:t>面向行业</a:t>
            </a:r>
            <a:endParaRPr kumimoji="0" lang="zh-CN" altLang="en-US" sz="1800" b="0" i="0" u="none" strike="noStrike" kern="0" cap="none" spc="0" normalizeH="0" baseline="0" noProof="0" dirty="0">
              <a:ln>
                <a:noFill/>
              </a:ln>
              <a:solidFill>
                <a:sysClr val="windowText" lastClr="000000"/>
              </a:solidFill>
              <a:effectLst/>
              <a:uLnTx/>
              <a:uFillTx/>
              <a:latin typeface="+mn-ea"/>
              <a:ea typeface="+mn-ea"/>
            </a:endParaRPr>
          </a:p>
        </p:txBody>
      </p:sp>
      <p:sp>
        <p:nvSpPr>
          <p:cNvPr id="11" name="Text Box 100"/>
          <p:cNvSpPr txBox="1">
            <a:spLocks noChangeArrowheads="1"/>
          </p:cNvSpPr>
          <p:nvPr/>
        </p:nvSpPr>
        <p:spPr bwMode="auto">
          <a:xfrm>
            <a:off x="4929190" y="1539896"/>
            <a:ext cx="4028438" cy="523220"/>
          </a:xfrm>
          <a:prstGeom prst="rect">
            <a:avLst/>
          </a:prstGeom>
          <a:noFill/>
          <a:ln w="9525" algn="ctr">
            <a:noFill/>
            <a:miter lim="800000"/>
            <a:headEnd/>
            <a:tailEnd/>
          </a:ln>
          <a:effectLst/>
        </p:spPr>
        <p:txBody>
          <a:bodyPr wrap="square">
            <a:spAutoFit/>
          </a:bodyPr>
          <a:lstStyle/>
          <a:p>
            <a:pPr marL="342900" indent="-342900" algn="l">
              <a:buFontTx/>
              <a:buAutoNum type="arabicPeriod"/>
              <a:defRPr/>
            </a:pPr>
            <a:r>
              <a:rPr lang="zh-CN" altLang="en-US" sz="1400" b="1" dirty="0" smtClean="0">
                <a:effectLst>
                  <a:outerShdw blurRad="38100" dist="38100" dir="2700000" algn="tl">
                    <a:srgbClr val="C0C0C0"/>
                  </a:outerShdw>
                </a:effectLst>
                <a:latin typeface="+mn-ea"/>
                <a:ea typeface="+mn-ea"/>
              </a:rPr>
              <a:t>锁定面向的行业，并尝试新的销售手段</a:t>
            </a:r>
            <a:endParaRPr lang="en-US" altLang="zh-CN" sz="1400" b="1" dirty="0" smtClean="0">
              <a:effectLst>
                <a:outerShdw blurRad="38100" dist="38100" dir="2700000" algn="tl">
                  <a:srgbClr val="C0C0C0"/>
                </a:outerShdw>
              </a:effectLst>
              <a:latin typeface="+mn-ea"/>
              <a:ea typeface="+mn-ea"/>
            </a:endParaRPr>
          </a:p>
          <a:p>
            <a:pPr marL="342900" indent="-342900" algn="l">
              <a:buFontTx/>
              <a:buAutoNum type="arabicPeriod"/>
              <a:defRPr/>
            </a:pPr>
            <a:r>
              <a:rPr lang="zh-CN" altLang="en-US" sz="1400" b="1" dirty="0" smtClean="0">
                <a:effectLst>
                  <a:outerShdw blurRad="38100" dist="38100" dir="2700000" algn="tl">
                    <a:srgbClr val="C0C0C0"/>
                  </a:outerShdw>
                </a:effectLst>
                <a:latin typeface="+mn-ea"/>
                <a:ea typeface="+mn-ea"/>
              </a:rPr>
              <a:t>与行业巨头进行全方位的合作，渗入该行业</a:t>
            </a:r>
            <a:endParaRPr lang="en-US" altLang="zh-CN" sz="1400" b="1" dirty="0" smtClean="0">
              <a:effectLst>
                <a:outerShdw blurRad="38100" dist="38100" dir="2700000" algn="tl">
                  <a:srgbClr val="C0C0C0"/>
                </a:outerShdw>
              </a:effectLst>
              <a:latin typeface="+mn-ea"/>
              <a:ea typeface="+mn-ea"/>
            </a:endParaRPr>
          </a:p>
        </p:txBody>
      </p:sp>
      <p:sp>
        <p:nvSpPr>
          <p:cNvPr id="12" name="AutoShape 115"/>
          <p:cNvSpPr>
            <a:spLocks noChangeArrowheads="1"/>
          </p:cNvSpPr>
          <p:nvPr/>
        </p:nvSpPr>
        <p:spPr bwMode="auto">
          <a:xfrm>
            <a:off x="115921" y="2285992"/>
            <a:ext cx="418783" cy="1070004"/>
          </a:xfrm>
          <a:prstGeom prst="homePlate">
            <a:avLst>
              <a:gd name="adj" fmla="val 25000"/>
            </a:avLst>
          </a:prstGeom>
          <a:solidFill>
            <a:srgbClr val="FFCC00"/>
          </a:solidFill>
          <a:ln w="9525" algn="ctr">
            <a:solidFill>
              <a:srgbClr val="80808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ysClr val="windowText" lastClr="000000"/>
                </a:solidFill>
                <a:latin typeface="+mn-ea"/>
                <a:ea typeface="+mn-ea"/>
              </a:rPr>
              <a:t>项</a:t>
            </a:r>
            <a:endParaRPr lang="en-US" altLang="zh-CN" kern="0" dirty="0" smtClean="0">
              <a:solidFill>
                <a:sysClr val="windowText" lastClr="000000"/>
              </a:solidFill>
              <a:latin typeface="+mn-ea"/>
              <a:ea typeface="+mn-ea"/>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ysClr val="windowText" lastClr="000000"/>
                </a:solidFill>
                <a:latin typeface="+mn-ea"/>
                <a:ea typeface="+mn-ea"/>
              </a:rPr>
              <a:t>目</a:t>
            </a:r>
            <a:endParaRPr kumimoji="0" lang="zh-CN" altLang="en-US" sz="1800" b="0" i="0" u="none" strike="noStrike" kern="0" cap="none" spc="0" normalizeH="0" baseline="0" noProof="0" dirty="0" smtClean="0">
              <a:ln>
                <a:noFill/>
              </a:ln>
              <a:solidFill>
                <a:sysClr val="windowText" lastClr="000000"/>
              </a:solidFill>
              <a:effectLst/>
              <a:uLnTx/>
              <a:uFillTx/>
              <a:latin typeface="+mn-ea"/>
              <a:ea typeface="+mn-ea"/>
            </a:endParaRPr>
          </a:p>
        </p:txBody>
      </p:sp>
      <p:sp>
        <p:nvSpPr>
          <p:cNvPr id="13" name="AutoShape 116"/>
          <p:cNvSpPr>
            <a:spLocks noChangeArrowheads="1"/>
          </p:cNvSpPr>
          <p:nvPr/>
        </p:nvSpPr>
        <p:spPr bwMode="auto">
          <a:xfrm>
            <a:off x="115921" y="3502046"/>
            <a:ext cx="418783" cy="1917700"/>
          </a:xfrm>
          <a:prstGeom prst="homePlate">
            <a:avLst>
              <a:gd name="adj" fmla="val 25000"/>
            </a:avLst>
          </a:prstGeom>
          <a:solidFill>
            <a:srgbClr val="FFCC00"/>
          </a:solidFill>
          <a:ln w="9525" algn="ctr">
            <a:solidFill>
              <a:srgbClr val="80808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latin typeface="+mn-ea"/>
                <a:ea typeface="+mn-ea"/>
              </a:rPr>
              <a:t>技</a:t>
            </a:r>
            <a:endParaRPr kumimoji="0" lang="en-US" altLang="zh-CN" sz="1800" b="0" i="0" u="none" strike="noStrike" kern="0" cap="none" spc="0" normalizeH="0" baseline="0" noProof="0" dirty="0" smtClean="0">
              <a:ln>
                <a:noFill/>
              </a:ln>
              <a:solidFill>
                <a:sysClr val="windowText" lastClr="000000"/>
              </a:solidFill>
              <a:effectLst/>
              <a:uLnTx/>
              <a:uFillTx/>
              <a:latin typeface="+mn-ea"/>
              <a:ea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latin typeface="+mn-ea"/>
                <a:ea typeface="+mn-ea"/>
              </a:rPr>
              <a:t>术</a:t>
            </a:r>
          </a:p>
        </p:txBody>
      </p:sp>
      <p:sp>
        <p:nvSpPr>
          <p:cNvPr id="14" name="AutoShape 117"/>
          <p:cNvSpPr>
            <a:spLocks noChangeArrowheads="1"/>
          </p:cNvSpPr>
          <p:nvPr/>
        </p:nvSpPr>
        <p:spPr bwMode="auto">
          <a:xfrm>
            <a:off x="115921" y="5565796"/>
            <a:ext cx="418783" cy="863600"/>
          </a:xfrm>
          <a:prstGeom prst="homePlate">
            <a:avLst>
              <a:gd name="adj" fmla="val 25000"/>
            </a:avLst>
          </a:prstGeom>
          <a:solidFill>
            <a:srgbClr val="FFCC00"/>
          </a:solidFill>
          <a:ln w="9525" algn="ctr">
            <a:solidFill>
              <a:srgbClr val="80808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ysClr val="windowText" lastClr="000000"/>
                </a:solidFill>
                <a:latin typeface="+mn-ea"/>
                <a:ea typeface="+mn-ea"/>
              </a:rPr>
              <a:t>产</a:t>
            </a:r>
            <a:endParaRPr lang="en-US" altLang="zh-CN" kern="0" dirty="0" smtClean="0">
              <a:solidFill>
                <a:sysClr val="windowText" lastClr="000000"/>
              </a:solidFill>
              <a:latin typeface="+mn-ea"/>
              <a:ea typeface="+mn-ea"/>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ysClr val="windowText" lastClr="000000"/>
                </a:solidFill>
                <a:latin typeface="+mn-ea"/>
                <a:ea typeface="+mn-ea"/>
              </a:rPr>
              <a:t>品</a:t>
            </a:r>
            <a:endParaRPr kumimoji="0" lang="zh-CN" altLang="en-US" sz="1800" b="0" i="0" u="none" strike="noStrike" kern="0" cap="none" spc="0" normalizeH="0" baseline="0" noProof="0" dirty="0" smtClean="0">
              <a:ln>
                <a:noFill/>
              </a:ln>
              <a:solidFill>
                <a:sysClr val="windowText" lastClr="000000"/>
              </a:solidFill>
              <a:effectLst/>
              <a:uLnTx/>
              <a:uFillTx/>
              <a:latin typeface="+mn-ea"/>
              <a:ea typeface="+mn-ea"/>
            </a:endParaRPr>
          </a:p>
        </p:txBody>
      </p:sp>
      <p:sp>
        <p:nvSpPr>
          <p:cNvPr id="15" name="Rectangle 119"/>
          <p:cNvSpPr>
            <a:spLocks noChangeArrowheads="1"/>
          </p:cNvSpPr>
          <p:nvPr/>
        </p:nvSpPr>
        <p:spPr bwMode="auto">
          <a:xfrm>
            <a:off x="657259" y="2285992"/>
            <a:ext cx="8272459" cy="1070004"/>
          </a:xfrm>
          <a:prstGeom prst="rect">
            <a:avLst/>
          </a:prstGeom>
          <a:solidFill>
            <a:srgbClr val="FFFFFF"/>
          </a:solidFill>
          <a:ln w="9525" algn="ctr">
            <a:solidFill>
              <a:srgbClr val="808080"/>
            </a:solidFill>
            <a:miter lim="800000"/>
            <a:headEnd/>
            <a:tailEnd/>
          </a:ln>
          <a:effectLst/>
        </p:spPr>
        <p:txBody>
          <a:bodyPr anchor="ctr"/>
          <a:lstStyle/>
          <a:p>
            <a:pPr marL="0" marR="0" lvl="0" indent="0" algn="l" defTabSz="914400" eaLnBrk="1" fontAlgn="auto" latinLnBrk="0" hangingPunct="1">
              <a:lnSpc>
                <a:spcPct val="100000"/>
              </a:lnSpc>
              <a:spcBef>
                <a:spcPts val="0"/>
              </a:spcBef>
              <a:spcAft>
                <a:spcPts val="0"/>
              </a:spcAft>
              <a:buClrTx/>
              <a:buSzTx/>
              <a:buFontTx/>
              <a:buChar char="•"/>
              <a:tabLst/>
              <a:defRPr/>
            </a:pPr>
            <a:r>
              <a:rPr kumimoji="0" lang="zh-CN" altLang="en-US" sz="1600" b="1" i="0" u="none" strike="noStrike" kern="0" cap="none" spc="0" normalizeH="0" baseline="0" noProof="0" dirty="0" smtClean="0">
                <a:ln>
                  <a:noFill/>
                </a:ln>
                <a:solidFill>
                  <a:sysClr val="windowText" lastClr="000000"/>
                </a:solidFill>
                <a:effectLst>
                  <a:outerShdw blurRad="38100" dist="38100" dir="2700000" algn="tl">
                    <a:srgbClr val="C0C0C0"/>
                  </a:outerShdw>
                </a:effectLst>
                <a:uLnTx/>
                <a:uFillTx/>
                <a:latin typeface="+mn-ea"/>
                <a:ea typeface="+mn-ea"/>
              </a:rPr>
              <a:t>组建统一的项目团队，支撑各省，物联网基地的各类物联网需求，以及行业的物联网需求</a:t>
            </a:r>
            <a:endParaRPr kumimoji="0" lang="en-US" altLang="zh-CN" sz="1600" b="1" i="0" u="none" strike="noStrike" kern="0" cap="none" spc="0" normalizeH="0" baseline="0" noProof="0" dirty="0" smtClean="0">
              <a:ln>
                <a:noFill/>
              </a:ln>
              <a:solidFill>
                <a:sysClr val="windowText" lastClr="000000"/>
              </a:solidFill>
              <a:effectLst>
                <a:outerShdw blurRad="38100" dist="38100" dir="2700000" algn="tl">
                  <a:srgbClr val="C0C0C0"/>
                </a:outerShdw>
              </a:effectLst>
              <a:uLnTx/>
              <a:uFillTx/>
              <a:latin typeface="+mn-ea"/>
              <a:ea typeface="+mn-ea"/>
            </a:endParaRPr>
          </a:p>
          <a:p>
            <a:pPr marL="0" marR="0" lvl="0" indent="0" algn="l" defTabSz="914400" eaLnBrk="1" fontAlgn="auto" latinLnBrk="0" hangingPunct="1">
              <a:lnSpc>
                <a:spcPct val="100000"/>
              </a:lnSpc>
              <a:spcBef>
                <a:spcPts val="0"/>
              </a:spcBef>
              <a:spcAft>
                <a:spcPts val="0"/>
              </a:spcAft>
              <a:buClrTx/>
              <a:buSzTx/>
              <a:buFontTx/>
              <a:buChar char="•"/>
              <a:tabLst/>
              <a:defRPr/>
            </a:pPr>
            <a:r>
              <a:rPr kumimoji="0" lang="zh-CN" altLang="en-US" sz="1600" b="1" i="0" u="none" strike="noStrike" kern="0" cap="none" spc="0" normalizeH="0" baseline="0" noProof="0" dirty="0" smtClean="0">
                <a:ln>
                  <a:noFill/>
                </a:ln>
                <a:solidFill>
                  <a:sysClr val="windowText" lastClr="000000"/>
                </a:solidFill>
                <a:effectLst>
                  <a:outerShdw blurRad="38100" dist="38100" dir="2700000" algn="tl">
                    <a:srgbClr val="C0C0C0"/>
                  </a:outerShdw>
                </a:effectLst>
                <a:uLnTx/>
                <a:uFillTx/>
                <a:latin typeface="+mn-ea"/>
                <a:ea typeface="+mn-ea"/>
              </a:rPr>
              <a:t>为该项目组明确产品方向，以及资源配置和收入目标</a:t>
            </a:r>
            <a:endParaRPr kumimoji="0" lang="en-US" altLang="zh-CN" sz="1600" b="1" i="0" u="none" strike="noStrike" kern="0" cap="none" spc="0" normalizeH="0" baseline="0" noProof="0" dirty="0" smtClean="0">
              <a:ln>
                <a:noFill/>
              </a:ln>
              <a:solidFill>
                <a:sysClr val="windowText" lastClr="000000"/>
              </a:solidFill>
              <a:effectLst>
                <a:outerShdw blurRad="38100" dist="38100" dir="2700000" algn="tl">
                  <a:srgbClr val="C0C0C0"/>
                </a:outerShdw>
              </a:effectLst>
              <a:uLnTx/>
              <a:uFillTx/>
              <a:latin typeface="+mn-ea"/>
              <a:ea typeface="+mn-ea"/>
            </a:endParaRPr>
          </a:p>
          <a:p>
            <a:pPr marL="0" marR="0" lvl="0" indent="0" algn="l" defTabSz="914400" eaLnBrk="1" fontAlgn="auto" latinLnBrk="0" hangingPunct="1">
              <a:lnSpc>
                <a:spcPct val="100000"/>
              </a:lnSpc>
              <a:spcBef>
                <a:spcPts val="0"/>
              </a:spcBef>
              <a:spcAft>
                <a:spcPts val="0"/>
              </a:spcAft>
              <a:buClrTx/>
              <a:buSzTx/>
              <a:buFontTx/>
              <a:buChar char="•"/>
              <a:tabLst/>
              <a:defRPr/>
            </a:pPr>
            <a:r>
              <a:rPr lang="zh-CN" altLang="en-US" sz="1600" b="1" kern="0" dirty="0" smtClean="0">
                <a:solidFill>
                  <a:sysClr val="windowText" lastClr="000000"/>
                </a:solidFill>
                <a:effectLst>
                  <a:outerShdw blurRad="38100" dist="38100" dir="2700000" algn="tl">
                    <a:srgbClr val="C0C0C0"/>
                  </a:outerShdw>
                </a:effectLst>
                <a:latin typeface="+mn-ea"/>
                <a:ea typeface="+mn-ea"/>
              </a:rPr>
              <a:t>建议该项目组的人选为：王涛，产品经理：周明</a:t>
            </a:r>
            <a:endParaRPr kumimoji="0" lang="zh-CN" altLang="en-US" sz="1600" b="1" i="0" u="none" strike="noStrike" kern="0" cap="none" spc="0" normalizeH="0" baseline="0" noProof="0" dirty="0">
              <a:ln>
                <a:noFill/>
              </a:ln>
              <a:solidFill>
                <a:sysClr val="windowText" lastClr="000000"/>
              </a:solidFill>
              <a:effectLst>
                <a:outerShdw blurRad="38100" dist="38100" dir="2700000" algn="tl">
                  <a:srgbClr val="C0C0C0"/>
                </a:outerShdw>
              </a:effectLst>
              <a:uLnTx/>
              <a:uFillTx/>
              <a:latin typeface="+mn-ea"/>
              <a:ea typeface="+mn-ea"/>
            </a:endParaRPr>
          </a:p>
        </p:txBody>
      </p:sp>
      <p:sp>
        <p:nvSpPr>
          <p:cNvPr id="16" name="Rectangle 120"/>
          <p:cNvSpPr>
            <a:spLocks noChangeArrowheads="1"/>
          </p:cNvSpPr>
          <p:nvPr/>
        </p:nvSpPr>
        <p:spPr bwMode="auto">
          <a:xfrm>
            <a:off x="657259" y="3502046"/>
            <a:ext cx="8272459" cy="1917700"/>
          </a:xfrm>
          <a:prstGeom prst="rect">
            <a:avLst/>
          </a:prstGeom>
          <a:solidFill>
            <a:srgbClr val="FFFFFF"/>
          </a:solidFill>
          <a:ln w="9525" algn="ctr">
            <a:solidFill>
              <a:srgbClr val="808080"/>
            </a:solidFill>
            <a:miter lim="800000"/>
            <a:headEnd/>
            <a:tailEnd/>
          </a:ln>
          <a:effectLst/>
        </p:spPr>
        <p:txBody>
          <a:bodyPr anchor="ctr"/>
          <a:lstStyle/>
          <a:p>
            <a:pPr marL="88900" marR="0" lvl="0" indent="-88900" algn="l" defTabSz="914400" eaLnBrk="1" fontAlgn="auto" latinLnBrk="0" hangingPunct="1">
              <a:lnSpc>
                <a:spcPct val="100000"/>
              </a:lnSpc>
              <a:spcBef>
                <a:spcPts val="0"/>
              </a:spcBef>
              <a:spcAft>
                <a:spcPts val="0"/>
              </a:spcAft>
              <a:buClrTx/>
              <a:buSzTx/>
              <a:buFontTx/>
              <a:buChar char="•"/>
              <a:tabLst/>
              <a:defRPr/>
            </a:pPr>
            <a:r>
              <a:rPr lang="zh-CN" altLang="en-US" sz="1600" kern="0" dirty="0" smtClean="0">
                <a:solidFill>
                  <a:sysClr val="windowText" lastClr="000000"/>
                </a:solidFill>
                <a:latin typeface="+mn-ea"/>
                <a:ea typeface="+mn-ea"/>
              </a:rPr>
              <a:t>终端管理技术</a:t>
            </a:r>
            <a:endParaRPr lang="en-US" altLang="zh-CN" sz="1600" kern="0" dirty="0" smtClean="0">
              <a:solidFill>
                <a:sysClr val="windowText" lastClr="000000"/>
              </a:solidFill>
              <a:latin typeface="+mn-ea"/>
              <a:ea typeface="+mn-ea"/>
            </a:endParaRPr>
          </a:p>
          <a:p>
            <a:pPr marL="88900" marR="0" lvl="0" indent="-88900" algn="l" defTabSz="914400" eaLnBrk="1" fontAlgn="auto" latinLnBrk="0" hangingPunct="1">
              <a:lnSpc>
                <a:spcPct val="100000"/>
              </a:lnSpc>
              <a:spcBef>
                <a:spcPts val="0"/>
              </a:spcBef>
              <a:spcAft>
                <a:spcPts val="0"/>
              </a:spcAft>
              <a:buClrTx/>
              <a:buSzTx/>
              <a:buFontTx/>
              <a:buChar char="•"/>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业务监控技术，基于流量的业务安全监控</a:t>
            </a:r>
            <a:endParaRPr kumimoji="0" lang="en-US" altLang="zh-CN" sz="1600" b="0" i="0" u="none" strike="noStrike" kern="0" cap="none" spc="0" normalizeH="0" baseline="0" noProof="0" dirty="0" smtClean="0">
              <a:ln>
                <a:noFill/>
              </a:ln>
              <a:solidFill>
                <a:sysClr val="windowText" lastClr="000000"/>
              </a:solidFill>
              <a:effectLst/>
              <a:uLnTx/>
              <a:uFillTx/>
              <a:latin typeface="+mn-ea"/>
              <a:ea typeface="+mn-ea"/>
            </a:endParaRPr>
          </a:p>
          <a:p>
            <a:pPr marL="88900" marR="0" lvl="0" indent="-88900" algn="l" defTabSz="914400" eaLnBrk="1" fontAlgn="auto" latinLnBrk="0" hangingPunct="1">
              <a:lnSpc>
                <a:spcPct val="100000"/>
              </a:lnSpc>
              <a:spcBef>
                <a:spcPts val="0"/>
              </a:spcBef>
              <a:spcAft>
                <a:spcPts val="0"/>
              </a:spcAft>
              <a:buClrTx/>
              <a:buSzTx/>
              <a:buFontTx/>
              <a:buChar char="•"/>
              <a:tabLst/>
              <a:defRPr/>
            </a:pPr>
            <a:r>
              <a:rPr lang="zh-CN" altLang="en-US" sz="1600" kern="0" dirty="0" smtClean="0">
                <a:solidFill>
                  <a:sysClr val="windowText" lastClr="000000"/>
                </a:solidFill>
                <a:latin typeface="+mn-ea"/>
                <a:ea typeface="+mn-ea"/>
              </a:rPr>
              <a:t>灵活的平台定制能力</a:t>
            </a:r>
            <a:endParaRPr lang="en-US" altLang="zh-CN" sz="1600" kern="0" dirty="0" smtClean="0">
              <a:solidFill>
                <a:sysClr val="windowText" lastClr="000000"/>
              </a:solidFill>
              <a:latin typeface="+mn-ea"/>
              <a:ea typeface="+mn-ea"/>
            </a:endParaRPr>
          </a:p>
          <a:p>
            <a:pPr marL="88900" marR="0" lvl="0" indent="-88900" algn="l" defTabSz="914400" eaLnBrk="1" fontAlgn="auto" latinLnBrk="0" hangingPunct="1">
              <a:lnSpc>
                <a:spcPct val="100000"/>
              </a:lnSpc>
              <a:spcBef>
                <a:spcPts val="0"/>
              </a:spcBef>
              <a:spcAft>
                <a:spcPts val="0"/>
              </a:spcAft>
              <a:buClrTx/>
              <a:buSzTx/>
              <a:buFontTx/>
              <a:buChar char="•"/>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基于</a:t>
            </a:r>
            <a:r>
              <a:rPr kumimoji="0" lang="en-US" altLang="zh-CN" sz="1600" b="0" i="0" u="none" strike="noStrike" kern="0" cap="none" spc="0" normalizeH="0" baseline="0" noProof="0" dirty="0" smtClean="0">
                <a:ln>
                  <a:noFill/>
                </a:ln>
                <a:solidFill>
                  <a:sysClr val="windowText" lastClr="000000"/>
                </a:solidFill>
                <a:effectLst/>
                <a:uLnTx/>
                <a:uFillTx/>
                <a:latin typeface="+mn-ea"/>
                <a:ea typeface="+mn-ea"/>
              </a:rPr>
              <a:t>CMCA</a:t>
            </a: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的</a:t>
            </a:r>
            <a:r>
              <a:rPr kumimoji="0" lang="en-US" altLang="zh-CN" sz="1600" b="0" i="0" u="none" strike="noStrike" kern="0" cap="none" spc="0" normalizeH="0" baseline="0" noProof="0" dirty="0" smtClean="0">
                <a:ln>
                  <a:noFill/>
                </a:ln>
                <a:solidFill>
                  <a:sysClr val="windowText" lastClr="000000"/>
                </a:solidFill>
                <a:effectLst/>
                <a:uLnTx/>
                <a:uFillTx/>
                <a:latin typeface="+mn-ea"/>
                <a:ea typeface="+mn-ea"/>
              </a:rPr>
              <a:t>ESIM</a:t>
            </a: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卡能力</a:t>
            </a:r>
            <a:endParaRPr kumimoji="0" lang="en-US" altLang="zh-CN" sz="1600" b="0" i="0" u="none" strike="noStrike" kern="0" cap="none" spc="0" normalizeH="0" baseline="0" noProof="0" dirty="0" smtClean="0">
              <a:ln>
                <a:noFill/>
              </a:ln>
              <a:solidFill>
                <a:sysClr val="windowText" lastClr="000000"/>
              </a:solidFill>
              <a:effectLst/>
              <a:uLnTx/>
              <a:uFillTx/>
              <a:latin typeface="+mn-ea"/>
              <a:ea typeface="+mn-ea"/>
            </a:endParaRPr>
          </a:p>
          <a:p>
            <a:pPr marL="88900" marR="0" lvl="0" indent="-88900" algn="l" defTabSz="914400" eaLnBrk="1" fontAlgn="auto" latinLnBrk="0" hangingPunct="1">
              <a:lnSpc>
                <a:spcPct val="100000"/>
              </a:lnSpc>
              <a:spcBef>
                <a:spcPts val="0"/>
              </a:spcBef>
              <a:spcAft>
                <a:spcPts val="0"/>
              </a:spcAft>
              <a:buClrTx/>
              <a:buSzTx/>
              <a:buFontTx/>
              <a:buChar char="•"/>
              <a:tabLst/>
              <a:defRPr/>
            </a:pPr>
            <a:r>
              <a:rPr kumimoji="0" lang="en-US" altLang="zh-CN" sz="1600" b="0" i="0" u="none" strike="noStrike" kern="0" cap="none" spc="0" normalizeH="0" baseline="0" noProof="0" dirty="0" err="1" smtClean="0">
                <a:ln>
                  <a:noFill/>
                </a:ln>
                <a:solidFill>
                  <a:sysClr val="windowText" lastClr="000000"/>
                </a:solidFill>
                <a:effectLst/>
                <a:uLnTx/>
                <a:uFillTx/>
                <a:latin typeface="+mn-ea"/>
                <a:ea typeface="+mn-ea"/>
              </a:rPr>
              <a:t>IoT</a:t>
            </a: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物联网终端安全技术</a:t>
            </a:r>
            <a:endParaRPr kumimoji="0" lang="en-US" altLang="zh-CN" sz="1600" b="0" i="0" u="none" strike="noStrike" kern="0" cap="none" spc="0" normalizeH="0" baseline="0" noProof="0" dirty="0" smtClean="0">
              <a:ln>
                <a:noFill/>
              </a:ln>
              <a:solidFill>
                <a:sysClr val="windowText" lastClr="000000"/>
              </a:solidFill>
              <a:effectLst/>
              <a:uLnTx/>
              <a:uFillTx/>
              <a:latin typeface="+mn-ea"/>
              <a:ea typeface="+mn-ea"/>
            </a:endParaRPr>
          </a:p>
        </p:txBody>
      </p:sp>
      <p:sp>
        <p:nvSpPr>
          <p:cNvPr id="17" name="Rectangle 121"/>
          <p:cNvSpPr>
            <a:spLocks noChangeArrowheads="1"/>
          </p:cNvSpPr>
          <p:nvPr/>
        </p:nvSpPr>
        <p:spPr bwMode="auto">
          <a:xfrm>
            <a:off x="657259" y="5565796"/>
            <a:ext cx="3986179" cy="863600"/>
          </a:xfrm>
          <a:prstGeom prst="rect">
            <a:avLst/>
          </a:prstGeom>
          <a:solidFill>
            <a:srgbClr val="FFFFFF"/>
          </a:solidFill>
          <a:ln w="9525" algn="ctr">
            <a:solidFill>
              <a:srgbClr val="808080"/>
            </a:solidFill>
            <a:miter lim="800000"/>
            <a:headEnd/>
            <a:tailEnd/>
          </a:ln>
          <a:effectLst/>
        </p:spPr>
        <p:txBody>
          <a:bodyPr wrap="none" anchor="ctr"/>
          <a:lstStyle/>
          <a:p>
            <a:pPr marL="0" marR="0" lvl="0" indent="0" algn="l" defTabSz="914400" eaLnBrk="1" fontAlgn="auto" latinLnBrk="0" hangingPunct="1">
              <a:lnSpc>
                <a:spcPct val="100000"/>
              </a:lnSpc>
              <a:spcBef>
                <a:spcPts val="0"/>
              </a:spcBef>
              <a:spcAft>
                <a:spcPts val="0"/>
              </a:spcAft>
              <a:buClrTx/>
              <a:buSzTx/>
              <a:buFontTx/>
              <a:buChar char="•"/>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面向卡，模组，终端的管理能力套件</a:t>
            </a:r>
            <a:endParaRPr kumimoji="0" lang="zh-CN" altLang="en-US" sz="1600" b="0" i="0" u="none" strike="noStrike" kern="0" cap="none" spc="0" normalizeH="0" baseline="0" noProof="0" dirty="0">
              <a:ln>
                <a:noFill/>
              </a:ln>
              <a:solidFill>
                <a:sysClr val="windowText" lastClr="000000"/>
              </a:solidFill>
              <a:effectLst/>
              <a:uLnTx/>
              <a:uFillTx/>
              <a:latin typeface="+mn-ea"/>
              <a:ea typeface="+mn-ea"/>
            </a:endParaRPr>
          </a:p>
          <a:p>
            <a:pPr marL="0" marR="0" lvl="0" indent="0" algn="l" defTabSz="914400" eaLnBrk="1" fontAlgn="auto" latinLnBrk="0" hangingPunct="1">
              <a:lnSpc>
                <a:spcPct val="100000"/>
              </a:lnSpc>
              <a:spcBef>
                <a:spcPts val="0"/>
              </a:spcBef>
              <a:spcAft>
                <a:spcPts val="0"/>
              </a:spcAft>
              <a:buClrTx/>
              <a:buSzTx/>
              <a:buFontTx/>
              <a:buChar char="•"/>
              <a:tabLst/>
              <a:defRPr/>
            </a:pPr>
            <a:r>
              <a:rPr lang="zh-CN" altLang="en-US" sz="1600" kern="0" dirty="0" smtClean="0">
                <a:solidFill>
                  <a:sysClr val="windowText" lastClr="000000"/>
                </a:solidFill>
                <a:latin typeface="+mn-ea"/>
                <a:ea typeface="+mn-ea"/>
              </a:rPr>
              <a:t>能力开放平台套件化</a:t>
            </a:r>
            <a:endParaRPr lang="en-US" altLang="zh-CN" sz="1600" kern="0" dirty="0" smtClean="0">
              <a:solidFill>
                <a:sysClr val="windowText" lastClr="000000"/>
              </a:solidFill>
              <a:latin typeface="+mn-ea"/>
              <a:ea typeface="+mn-ea"/>
            </a:endParaRPr>
          </a:p>
          <a:p>
            <a:pPr marL="0" marR="0" lvl="0" indent="0" algn="l" defTabSz="914400" eaLnBrk="1" fontAlgn="auto" latinLnBrk="0" hangingPunct="1">
              <a:lnSpc>
                <a:spcPct val="100000"/>
              </a:lnSpc>
              <a:spcBef>
                <a:spcPts val="0"/>
              </a:spcBef>
              <a:spcAft>
                <a:spcPts val="0"/>
              </a:spcAft>
              <a:buClrTx/>
              <a:buSzTx/>
              <a:buFontTx/>
              <a:buChar char="•"/>
              <a:tabLst/>
              <a:defRPr/>
            </a:pPr>
            <a:endParaRPr kumimoji="0" lang="zh-CN" alt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20" name="Rectangle 124"/>
          <p:cNvSpPr>
            <a:spLocks noChangeArrowheads="1"/>
          </p:cNvSpPr>
          <p:nvPr/>
        </p:nvSpPr>
        <p:spPr bwMode="auto">
          <a:xfrm>
            <a:off x="4714876" y="5553096"/>
            <a:ext cx="4187825" cy="863600"/>
          </a:xfrm>
          <a:prstGeom prst="rect">
            <a:avLst/>
          </a:prstGeom>
          <a:solidFill>
            <a:srgbClr val="FFFFFF"/>
          </a:solidFill>
          <a:ln w="9525" algn="ctr">
            <a:solidFill>
              <a:srgbClr val="808080"/>
            </a:solidFill>
            <a:miter lim="800000"/>
            <a:headEnd/>
            <a:tailEnd/>
          </a:ln>
        </p:spPr>
        <p:txBody>
          <a:bodyPr wrap="none" anchor="ctr"/>
          <a:lstStyle/>
          <a:p>
            <a:pPr marL="88900" marR="0" lvl="0" indent="-88900" algn="l" defTabSz="914400" eaLnBrk="1" fontAlgn="auto" latinLnBrk="0" hangingPunct="1">
              <a:lnSpc>
                <a:spcPct val="100000"/>
              </a:lnSpc>
              <a:spcBef>
                <a:spcPts val="0"/>
              </a:spcBef>
              <a:spcAft>
                <a:spcPts val="0"/>
              </a:spcAft>
              <a:buClrTx/>
              <a:buSzTx/>
              <a:buFontTx/>
              <a:buChar char="•"/>
              <a:tabLst/>
              <a:defRPr/>
            </a:pPr>
            <a:r>
              <a:rPr lang="zh-CN" altLang="en-US" sz="1600" kern="0" dirty="0" smtClean="0">
                <a:solidFill>
                  <a:sysClr val="windowText" lastClr="000000"/>
                </a:solidFill>
                <a:latin typeface="+mn-ea"/>
                <a:ea typeface="+mn-ea"/>
              </a:rPr>
              <a:t>灵活，快速定制的平台化套件</a:t>
            </a:r>
            <a:endParaRPr kumimoji="0" lang="zh-CN" altLang="en-US" sz="1600" b="0" i="0" u="none" strike="noStrike" kern="0" cap="none" spc="0" normalizeH="0" baseline="0" noProof="0" dirty="0" smtClean="0">
              <a:ln>
                <a:noFill/>
              </a:ln>
              <a:solidFill>
                <a:sysClr val="windowText" lastClr="000000"/>
              </a:solidFill>
              <a:effectLst/>
              <a:uLnTx/>
              <a:uFillTx/>
              <a:latin typeface="+mn-ea"/>
              <a:ea typeface="+mn-ea"/>
            </a:endParaRPr>
          </a:p>
          <a:p>
            <a:pPr marL="88900" marR="0" lvl="0" indent="-88900" algn="l" defTabSz="914400" eaLnBrk="1" fontAlgn="auto" latinLnBrk="0" hangingPunct="1">
              <a:lnSpc>
                <a:spcPct val="100000"/>
              </a:lnSpc>
              <a:spcBef>
                <a:spcPts val="0"/>
              </a:spcBef>
              <a:spcAft>
                <a:spcPts val="0"/>
              </a:spcAft>
              <a:buClrTx/>
              <a:buSzTx/>
              <a:buFontTx/>
              <a:buChar char="•"/>
              <a:tabLst/>
              <a:defRPr/>
            </a:pPr>
            <a:r>
              <a:rPr lang="zh-CN" altLang="en-US" sz="1600" kern="0" dirty="0" smtClean="0">
                <a:solidFill>
                  <a:sysClr val="windowText" lastClr="000000"/>
                </a:solidFill>
                <a:latin typeface="+mn-ea"/>
                <a:ea typeface="+mn-ea"/>
              </a:rPr>
              <a:t>高效灵活的工作流引擎</a:t>
            </a:r>
            <a:endParaRPr lang="en-US" altLang="zh-CN" sz="1600" kern="0" dirty="0" smtClean="0">
              <a:solidFill>
                <a:sysClr val="windowText" lastClr="000000"/>
              </a:solidFill>
              <a:latin typeface="+mn-ea"/>
              <a:ea typeface="+mn-ea"/>
            </a:endParaRPr>
          </a:p>
        </p:txBody>
      </p:sp>
      <p:sp>
        <p:nvSpPr>
          <p:cNvPr id="18" name="矩形 17"/>
          <p:cNvSpPr/>
          <p:nvPr/>
        </p:nvSpPr>
        <p:spPr>
          <a:xfrm rot="2014591">
            <a:off x="5111369" y="3559714"/>
            <a:ext cx="2834034" cy="722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待产品和技术负责人补充</a:t>
            </a:r>
            <a:endParaRPr lang="zh-CN" altLang="en-US" dirty="0">
              <a:solidFill>
                <a:srgbClr val="FF0000"/>
              </a:solidFill>
            </a:endParaRPr>
          </a:p>
        </p:txBody>
      </p:sp>
    </p:spTree>
    <p:extLst>
      <p:ext uri="{BB962C8B-B14F-4D97-AF65-F5344CB8AC3E}">
        <p14:creationId xmlns:p14="http://schemas.microsoft.com/office/powerpoint/2010/main" val="24093895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未来</a:t>
            </a:r>
            <a:r>
              <a:rPr lang="en-US" altLang="zh-CN" dirty="0" smtClean="0"/>
              <a:t>1</a:t>
            </a:r>
            <a:r>
              <a:rPr lang="zh-CN" altLang="en-US" dirty="0" smtClean="0"/>
              <a:t>年投入和产出分析</a:t>
            </a:r>
            <a:endParaRPr lang="zh-CN" altLang="en-US" dirty="0"/>
          </a:p>
        </p:txBody>
      </p:sp>
      <p:sp>
        <p:nvSpPr>
          <p:cNvPr id="5" name="Rectangle 8"/>
          <p:cNvSpPr>
            <a:spLocks noChangeArrowheads="1"/>
          </p:cNvSpPr>
          <p:nvPr/>
        </p:nvSpPr>
        <p:spPr bwMode="auto">
          <a:xfrm>
            <a:off x="395288" y="1117600"/>
            <a:ext cx="8424862" cy="101566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marL="342900" indent="-342900" eaLnBrk="0" hangingPunct="0">
              <a:lnSpc>
                <a:spcPct val="150000"/>
              </a:lnSpc>
              <a:defRPr/>
            </a:pPr>
            <a:r>
              <a:rPr lang="en-US" altLang="zh-CN" sz="2000" b="1" dirty="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本市场</a:t>
            </a:r>
            <a:r>
              <a:rPr lang="zh-CN" altLang="en-US" sz="2000" b="1" dirty="0">
                <a:latin typeface="微软雅黑" pitchFamily="34" charset="-122"/>
                <a:ea typeface="微软雅黑" pitchFamily="34" charset="-122"/>
              </a:rPr>
              <a:t>方向</a:t>
            </a:r>
            <a:r>
              <a:rPr lang="zh-CN" altLang="en-US" sz="2000" b="1" dirty="0" smtClean="0">
                <a:latin typeface="微软雅黑" pitchFamily="34" charset="-122"/>
                <a:ea typeface="微软雅黑" pitchFamily="34" charset="-122"/>
              </a:rPr>
              <a:t>以</a:t>
            </a:r>
            <a:r>
              <a:rPr lang="zh-CN" altLang="en-US" sz="2000" b="1" dirty="0" smtClean="0">
                <a:latin typeface="微软雅黑" pitchFamily="34" charset="-122"/>
                <a:ea typeface="微软雅黑" pitchFamily="34" charset="-122"/>
              </a:rPr>
              <a:t>物联网基地突破</a:t>
            </a:r>
            <a:r>
              <a:rPr lang="en-US" altLang="zh-CN" sz="2000" b="1" dirty="0" smtClean="0">
                <a:latin typeface="微软雅黑" pitchFamily="34" charset="-122"/>
                <a:ea typeface="微软雅黑" pitchFamily="34" charset="-122"/>
              </a:rPr>
              <a:t>1000</a:t>
            </a:r>
            <a:r>
              <a:rPr lang="zh-CN" altLang="en-US" sz="2000" b="1" dirty="0" smtClean="0">
                <a:latin typeface="微软雅黑" pitchFamily="34" charset="-122"/>
                <a:ea typeface="微软雅黑" pitchFamily="34" charset="-122"/>
              </a:rPr>
              <a:t>万，</a:t>
            </a:r>
            <a:r>
              <a:rPr lang="en-US" altLang="zh-CN" sz="2000" b="1" dirty="0" smtClean="0">
                <a:latin typeface="微软雅黑" pitchFamily="34" charset="-122"/>
                <a:ea typeface="微软雅黑" pitchFamily="34" charset="-122"/>
              </a:rPr>
              <a:t>4</a:t>
            </a:r>
            <a:r>
              <a:rPr lang="zh-CN" altLang="en-US" sz="2000" b="1" dirty="0" smtClean="0">
                <a:latin typeface="微软雅黑" pitchFamily="34" charset="-122"/>
                <a:ea typeface="微软雅黑" pitchFamily="34" charset="-122"/>
              </a:rPr>
              <a:t>个省落地物联网支撑平台，实现</a:t>
            </a:r>
            <a:r>
              <a:rPr lang="en-US" altLang="zh-CN" sz="2000" b="1" dirty="0" smtClean="0">
                <a:latin typeface="微软雅黑" pitchFamily="34" charset="-122"/>
                <a:ea typeface="微软雅黑" pitchFamily="34" charset="-122"/>
              </a:rPr>
              <a:t>1-2</a:t>
            </a:r>
            <a:r>
              <a:rPr lang="zh-CN" altLang="en-US" sz="2000" b="1" dirty="0" smtClean="0">
                <a:latin typeface="微软雅黑" pitchFamily="34" charset="-122"/>
                <a:ea typeface="微软雅黑" pitchFamily="34" charset="-122"/>
              </a:rPr>
              <a:t>个行业的突破为目标进行估算的投入和产出分析</a:t>
            </a:r>
            <a:endParaRPr lang="en-US" altLang="zh-CN" sz="2000" b="1" dirty="0">
              <a:latin typeface="微软雅黑" pitchFamily="34" charset="-122"/>
              <a:ea typeface="微软雅黑" pitchFamily="34" charset="-122"/>
            </a:endParaRPr>
          </a:p>
        </p:txBody>
      </p:sp>
      <p:graphicFrame>
        <p:nvGraphicFramePr>
          <p:cNvPr id="6" name="Group 109"/>
          <p:cNvGraphicFramePr>
            <a:graphicFrameLocks noGrp="1"/>
          </p:cNvGraphicFramePr>
          <p:nvPr>
            <p:extLst>
              <p:ext uri="{D42A27DB-BD31-4B8C-83A1-F6EECF244321}">
                <p14:modId xmlns:p14="http://schemas.microsoft.com/office/powerpoint/2010/main" val="2334287658"/>
              </p:ext>
            </p:extLst>
          </p:nvPr>
        </p:nvGraphicFramePr>
        <p:xfrm>
          <a:off x="395288" y="2274888"/>
          <a:ext cx="8391525" cy="3733211"/>
        </p:xfrm>
        <a:graphic>
          <a:graphicData uri="http://schemas.openxmlformats.org/drawingml/2006/table">
            <a:tbl>
              <a:tblPr/>
              <a:tblGrid>
                <a:gridCol w="1552575"/>
                <a:gridCol w="3600450"/>
                <a:gridCol w="1341437"/>
                <a:gridCol w="1897063"/>
              </a:tblGrid>
              <a:tr h="30772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zh-CN" altLang="en-US" sz="1500" b="1" i="0" u="none" strike="noStrike" cap="none" normalizeH="0" baseline="0" dirty="0" smtClean="0">
                          <a:ln>
                            <a:noFill/>
                          </a:ln>
                          <a:solidFill>
                            <a:schemeClr val="tx1"/>
                          </a:solidFill>
                          <a:effectLst/>
                          <a:latin typeface="华文细黑" pitchFamily="2" charset="-122"/>
                          <a:ea typeface="华文细黑" pitchFamily="2" charset="-122"/>
                        </a:rPr>
                        <a:t>投入</a:t>
                      </a:r>
                      <a:r>
                        <a:rPr kumimoji="0" lang="zh-CN" altLang="en-US" sz="1500" b="1" i="0" u="none" strike="noStrike" cap="none" normalizeH="0" baseline="0" dirty="0" smtClean="0">
                          <a:ln>
                            <a:noFill/>
                          </a:ln>
                          <a:solidFill>
                            <a:schemeClr val="tx1"/>
                          </a:solidFill>
                          <a:effectLst/>
                          <a:latin typeface="华文细黑" pitchFamily="2" charset="-122"/>
                          <a:ea typeface="华文细黑" pitchFamily="2" charset="-122"/>
                        </a:rPr>
                        <a:t>构成</a:t>
                      </a:r>
                    </a:p>
                  </a:txBody>
                  <a:tcPr marL="79200" marR="79200" marT="39569" marB="39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zh-CN" altLang="en-US" sz="1500" b="1" i="0" u="none" strike="noStrike" cap="none" normalizeH="0" baseline="0" dirty="0" smtClean="0">
                          <a:ln>
                            <a:noFill/>
                          </a:ln>
                          <a:solidFill>
                            <a:schemeClr val="tx1"/>
                          </a:solidFill>
                          <a:effectLst/>
                          <a:latin typeface="华文细黑" pitchFamily="2" charset="-122"/>
                          <a:ea typeface="华文细黑" pitchFamily="2" charset="-122"/>
                        </a:rPr>
                        <a:t>内容描述</a:t>
                      </a:r>
                    </a:p>
                  </a:txBody>
                  <a:tcPr marL="79200" marR="79200" marT="39569" marB="39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zh-CN" altLang="en-US" sz="1500" b="1" i="0" u="none" strike="noStrike" cap="none" normalizeH="0" baseline="0" smtClean="0">
                          <a:ln>
                            <a:noFill/>
                          </a:ln>
                          <a:solidFill>
                            <a:schemeClr val="tx1"/>
                          </a:solidFill>
                          <a:effectLst/>
                          <a:latin typeface="华文细黑" pitchFamily="2" charset="-122"/>
                          <a:ea typeface="华文细黑" pitchFamily="2" charset="-122"/>
                        </a:rPr>
                        <a:t>投资估算</a:t>
                      </a:r>
                    </a:p>
                  </a:txBody>
                  <a:tcPr marL="79200" marR="79200" marT="39569" marB="39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zh-CN" altLang="en-US" sz="1500" b="1" i="0" u="none" strike="noStrike" cap="none" normalizeH="0" baseline="0" smtClean="0">
                          <a:ln>
                            <a:noFill/>
                          </a:ln>
                          <a:solidFill>
                            <a:schemeClr val="tx1"/>
                          </a:solidFill>
                          <a:effectLst/>
                          <a:latin typeface="华文细黑" pitchFamily="2" charset="-122"/>
                          <a:ea typeface="华文细黑" pitchFamily="2" charset="-122"/>
                        </a:rPr>
                        <a:t>总结</a:t>
                      </a:r>
                    </a:p>
                  </a:txBody>
                  <a:tcPr marL="79200" marR="79200" marT="39569" marB="39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2207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技术研发</a:t>
                      </a:r>
                      <a:endPar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endParaRPr>
                    </a:p>
                  </a:txBody>
                  <a:tcPr marL="79200" marR="79200" marT="39569" marB="39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研发人员投入，数据库</a:t>
                      </a: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服务器</a:t>
                      </a: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、测试</a:t>
                      </a: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服务器、终端适</a:t>
                      </a: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配等、</a:t>
                      </a:r>
                      <a:endPar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endParaRPr>
                    </a:p>
                  </a:txBody>
                  <a:tcPr marL="79200" marR="79200" marT="39569" marB="39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defRPr/>
                      </a:pP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预估</a:t>
                      </a:r>
                      <a:r>
                        <a:rPr kumimoji="0" lang="en-US" altLang="zh-CN" sz="1500" b="0" i="0" u="none" strike="noStrike" cap="none" normalizeH="0" baseline="0" dirty="0" smtClean="0">
                          <a:ln>
                            <a:noFill/>
                          </a:ln>
                          <a:solidFill>
                            <a:schemeClr val="tx1"/>
                          </a:solidFill>
                          <a:effectLst/>
                          <a:latin typeface="华文细黑" pitchFamily="2" charset="-122"/>
                          <a:ea typeface="华文细黑" pitchFamily="2" charset="-122"/>
                        </a:rPr>
                        <a:t>2017</a:t>
                      </a: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年需要</a:t>
                      </a:r>
                      <a:r>
                        <a:rPr kumimoji="0" lang="en-US" altLang="zh-CN" sz="1500" b="0" i="0" u="none" strike="noStrike" cap="none" normalizeH="0" baseline="0" dirty="0" smtClean="0">
                          <a:ln>
                            <a:noFill/>
                          </a:ln>
                          <a:solidFill>
                            <a:schemeClr val="tx1"/>
                          </a:solidFill>
                          <a:effectLst/>
                          <a:latin typeface="华文细黑" pitchFamily="2" charset="-122"/>
                          <a:ea typeface="华文细黑" pitchFamily="2" charset="-122"/>
                        </a:rPr>
                        <a:t>5-8</a:t>
                      </a: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人</a:t>
                      </a:r>
                      <a:r>
                        <a:rPr kumimoji="0" lang="en-US" altLang="zh-CN" sz="1500" b="0" i="0" u="none" strike="noStrike" cap="none" normalizeH="0" baseline="0" dirty="0" smtClean="0">
                          <a:ln>
                            <a:noFill/>
                          </a:ln>
                          <a:solidFill>
                            <a:schemeClr val="tx1"/>
                          </a:solidFill>
                          <a:effectLst/>
                          <a:latin typeface="华文细黑" pitchFamily="2" charset="-122"/>
                          <a:ea typeface="华文细黑" pitchFamily="2" charset="-122"/>
                        </a:rPr>
                        <a:t>/</a:t>
                      </a: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年的投入</a:t>
                      </a: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zh-CN" altLang="en-US" sz="1500" b="0" i="0" u="none" strike="noStrike" cap="none" normalizeH="0" baseline="0" dirty="0" smtClean="0">
                        <a:ln>
                          <a:noFill/>
                        </a:ln>
                        <a:solidFill>
                          <a:srgbClr val="FF0000"/>
                        </a:solidFill>
                        <a:effectLst/>
                        <a:latin typeface="华文细黑" pitchFamily="2" charset="-122"/>
                        <a:ea typeface="华文细黑" pitchFamily="2" charset="-122"/>
                      </a:endParaRPr>
                    </a:p>
                  </a:txBody>
                  <a:tcPr marL="79200" marR="79200" marT="39569" marB="39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4">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altLang="zh-CN" sz="1500" b="0" i="0" u="none" strike="noStrike" cap="none" normalizeH="0" baseline="0" dirty="0" smtClean="0">
                        <a:ln>
                          <a:noFill/>
                        </a:ln>
                        <a:solidFill>
                          <a:schemeClr val="hlink"/>
                        </a:solidFill>
                        <a:effectLst/>
                        <a:latin typeface="华文细黑" pitchFamily="2" charset="-122"/>
                        <a:ea typeface="华文细黑" pitchFamily="2" charset="-122"/>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altLang="zh-CN" sz="1500" b="0" i="0" u="none" strike="noStrike" cap="none" normalizeH="0" baseline="0" dirty="0" smtClean="0">
                        <a:ln>
                          <a:noFill/>
                        </a:ln>
                        <a:solidFill>
                          <a:schemeClr val="hlink"/>
                        </a:solidFill>
                        <a:effectLst/>
                        <a:latin typeface="华文细黑" pitchFamily="2" charset="-122"/>
                        <a:ea typeface="华文细黑" pitchFamily="2" charset="-122"/>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zh-CN" altLang="en-US" sz="1600" b="0" i="0" u="none" strike="noStrike" cap="none" normalizeH="0" baseline="0" dirty="0" smtClean="0">
                          <a:ln>
                            <a:noFill/>
                          </a:ln>
                          <a:solidFill>
                            <a:schemeClr val="hlink"/>
                          </a:solidFill>
                          <a:effectLst/>
                          <a:latin typeface="华文细黑" pitchFamily="2" charset="-122"/>
                          <a:ea typeface="华文细黑" pitchFamily="2" charset="-122"/>
                        </a:rPr>
                        <a:t>本市场方向的投入主要集中在研发和产品侧，市场拓展配合产品和解决方案对移动侧和行业客户拓展</a:t>
                      </a:r>
                      <a:endParaRPr kumimoji="0" lang="zh-CN" altLang="en-US" sz="1600" b="0" i="0" u="none" strike="noStrike" cap="none" normalizeH="0" baseline="0" dirty="0" smtClean="0">
                        <a:ln>
                          <a:noFill/>
                        </a:ln>
                        <a:solidFill>
                          <a:schemeClr val="hlink"/>
                        </a:solidFill>
                        <a:effectLst/>
                        <a:latin typeface="华文细黑" pitchFamily="2" charset="-122"/>
                        <a:ea typeface="华文细黑" pitchFamily="2" charset="-122"/>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zh-CN" altLang="en-US" sz="1500" b="0" i="0" u="none" strike="noStrike" cap="none" normalizeH="0" baseline="0" dirty="0" smtClean="0">
                        <a:ln>
                          <a:noFill/>
                        </a:ln>
                        <a:solidFill>
                          <a:schemeClr val="hlink"/>
                        </a:solidFill>
                        <a:effectLst/>
                        <a:latin typeface="华文细黑" pitchFamily="2" charset="-122"/>
                        <a:ea typeface="华文细黑" pitchFamily="2" charset="-122"/>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zh-CN" altLang="en-US" sz="1500" b="0" i="0" u="none" strike="noStrike" cap="none" normalizeH="0" baseline="0" dirty="0" smtClean="0">
                        <a:ln>
                          <a:noFill/>
                        </a:ln>
                        <a:solidFill>
                          <a:schemeClr val="hlink"/>
                        </a:solidFill>
                        <a:effectLst/>
                        <a:latin typeface="华文细黑" pitchFamily="2" charset="-122"/>
                        <a:ea typeface="华文细黑" pitchFamily="2" charset="-122"/>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zh-CN" altLang="en-US" sz="1500" b="0" i="0" u="none" strike="noStrike" cap="none" normalizeH="0" baseline="0" dirty="0" smtClean="0">
                        <a:ln>
                          <a:noFill/>
                        </a:ln>
                        <a:solidFill>
                          <a:schemeClr val="hlink"/>
                        </a:solidFill>
                        <a:effectLst/>
                        <a:latin typeface="华文细黑" pitchFamily="2" charset="-122"/>
                        <a:ea typeface="华文细黑" pitchFamily="2" charset="-122"/>
                      </a:endParaRPr>
                    </a:p>
                  </a:txBody>
                  <a:tcPr marL="79200" marR="79200" marT="39569" marB="39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582029">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产品研发</a:t>
                      </a:r>
                      <a:endParaRPr kumimoji="0" lang="en-US" altLang="zh-CN" sz="1500" b="0" i="0" u="none" strike="noStrike" cap="none" normalizeH="0" baseline="0" dirty="0" smtClean="0">
                        <a:ln>
                          <a:noFill/>
                        </a:ln>
                        <a:solidFill>
                          <a:schemeClr val="tx1"/>
                        </a:solidFill>
                        <a:effectLst/>
                        <a:latin typeface="华文细黑" pitchFamily="2" charset="-122"/>
                        <a:ea typeface="华文细黑" pitchFamily="2" charset="-122"/>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和解决方案方案</a:t>
                      </a:r>
                      <a:endPar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endParaRPr>
                    </a:p>
                  </a:txBody>
                  <a:tcPr marL="79200" marR="79200" marT="39569" marB="39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针对不同行业客户的产品和解决方案研发</a:t>
                      </a:r>
                      <a:endPar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endParaRPr>
                    </a:p>
                  </a:txBody>
                  <a:tcPr marL="79200" marR="79200" marT="39569" marB="39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defRPr/>
                      </a:pP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预估</a:t>
                      </a:r>
                      <a:r>
                        <a:rPr kumimoji="0" lang="en-US" altLang="zh-CN" sz="1500" b="0" i="0" u="none" strike="noStrike" cap="none" normalizeH="0" baseline="0" dirty="0" smtClean="0">
                          <a:ln>
                            <a:noFill/>
                          </a:ln>
                          <a:solidFill>
                            <a:schemeClr val="tx1"/>
                          </a:solidFill>
                          <a:effectLst/>
                          <a:latin typeface="华文细黑" pitchFamily="2" charset="-122"/>
                          <a:ea typeface="华文细黑" pitchFamily="2" charset="-122"/>
                        </a:rPr>
                        <a:t>2017</a:t>
                      </a: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年需要</a:t>
                      </a:r>
                      <a:r>
                        <a:rPr kumimoji="0" lang="en-US" altLang="zh-CN" sz="1500" b="0" i="0" u="none" strike="noStrike" cap="none" normalizeH="0" baseline="0" dirty="0" smtClean="0">
                          <a:ln>
                            <a:noFill/>
                          </a:ln>
                          <a:solidFill>
                            <a:schemeClr val="tx1"/>
                          </a:solidFill>
                          <a:effectLst/>
                          <a:latin typeface="华文细黑" pitchFamily="2" charset="-122"/>
                          <a:ea typeface="华文细黑" pitchFamily="2" charset="-122"/>
                        </a:rPr>
                        <a:t>3-5</a:t>
                      </a: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人</a:t>
                      </a:r>
                      <a:r>
                        <a:rPr kumimoji="0" lang="en-US" altLang="zh-CN" sz="1500" b="0" i="0" u="none" strike="noStrike" cap="none" normalizeH="0" baseline="0" dirty="0" smtClean="0">
                          <a:ln>
                            <a:noFill/>
                          </a:ln>
                          <a:solidFill>
                            <a:schemeClr val="tx1"/>
                          </a:solidFill>
                          <a:effectLst/>
                          <a:latin typeface="华文细黑" pitchFamily="2" charset="-122"/>
                          <a:ea typeface="华文细黑" pitchFamily="2" charset="-122"/>
                        </a:rPr>
                        <a:t>/</a:t>
                      </a: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年的投入</a:t>
                      </a:r>
                      <a:endPar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endParaRPr>
                    </a:p>
                  </a:txBody>
                  <a:tcPr marL="79200" marR="79200" marT="39569" marB="39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582029">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应用和第三方软件</a:t>
                      </a:r>
                      <a:endPar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endParaRPr>
                    </a:p>
                  </a:txBody>
                  <a:tcPr marL="79200" marR="79200" marT="39569" marB="39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物联网运营支撑平台的功能</a:t>
                      </a: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模块，第三方中间件等</a:t>
                      </a:r>
                      <a:endPar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endParaRPr>
                    </a:p>
                  </a:txBody>
                  <a:tcPr marL="79200" marR="79200" marT="39569" marB="39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预估</a:t>
                      </a: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500" b="0" i="0" u="none" strike="noStrike" cap="none" normalizeH="0" baseline="0" dirty="0" smtClean="0">
                          <a:ln>
                            <a:noFill/>
                          </a:ln>
                          <a:solidFill>
                            <a:srgbClr val="FF0000"/>
                          </a:solidFill>
                          <a:effectLst/>
                          <a:latin typeface="华文细黑" pitchFamily="2" charset="-122"/>
                          <a:ea typeface="华文细黑" pitchFamily="2" charset="-122"/>
                        </a:rPr>
                        <a:t>100</a:t>
                      </a:r>
                      <a:r>
                        <a:rPr kumimoji="0" lang="zh-CN" altLang="en-US" sz="1500" b="0" i="0" u="none" strike="noStrike" cap="none" normalizeH="0" baseline="0" dirty="0" smtClean="0">
                          <a:ln>
                            <a:noFill/>
                          </a:ln>
                          <a:solidFill>
                            <a:srgbClr val="FF0000"/>
                          </a:solidFill>
                          <a:effectLst/>
                          <a:latin typeface="华文细黑" pitchFamily="2" charset="-122"/>
                          <a:ea typeface="华文细黑" pitchFamily="2" charset="-122"/>
                        </a:rPr>
                        <a:t>万元</a:t>
                      </a:r>
                    </a:p>
                  </a:txBody>
                  <a:tcPr marL="79200" marR="79200" marT="39569" marB="39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764899">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市场拓展费用</a:t>
                      </a:r>
                      <a:endPar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endParaRPr>
                    </a:p>
                  </a:txBody>
                  <a:tcPr marL="79200" marR="79200" marT="39569" marB="39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移动侧的市场拓展、行业客户的拓展、投招标等市场费用</a:t>
                      </a:r>
                      <a:endPar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endParaRPr>
                    </a:p>
                  </a:txBody>
                  <a:tcPr marL="79200" marR="79200" marT="39569" marB="39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zh-CN" altLang="en-US" sz="1500" b="0" i="0" u="none" strike="noStrike" cap="none" normalizeH="0" baseline="0" dirty="0" smtClean="0">
                          <a:ln>
                            <a:noFill/>
                          </a:ln>
                          <a:solidFill>
                            <a:schemeClr val="tx1"/>
                          </a:solidFill>
                          <a:effectLst/>
                          <a:latin typeface="华文细黑" pitchFamily="2" charset="-122"/>
                          <a:ea typeface="华文细黑" pitchFamily="2" charset="-122"/>
                        </a:rPr>
                        <a:t>预估</a:t>
                      </a: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altLang="zh-CN" sz="1500" b="0" i="0" u="none" strike="noStrike" cap="none" normalizeH="0" baseline="0" dirty="0" smtClean="0">
                          <a:ln>
                            <a:noFill/>
                          </a:ln>
                          <a:solidFill>
                            <a:srgbClr val="FF0000"/>
                          </a:solidFill>
                          <a:effectLst/>
                          <a:latin typeface="华文细黑" pitchFamily="2" charset="-122"/>
                          <a:ea typeface="华文细黑" pitchFamily="2" charset="-122"/>
                        </a:rPr>
                        <a:t>150</a:t>
                      </a:r>
                      <a:r>
                        <a:rPr kumimoji="0" lang="zh-CN" altLang="en-US" sz="1500" b="0" i="0" u="none" strike="noStrike" cap="none" normalizeH="0" baseline="0" dirty="0" smtClean="0">
                          <a:ln>
                            <a:noFill/>
                          </a:ln>
                          <a:solidFill>
                            <a:srgbClr val="FF0000"/>
                          </a:solidFill>
                          <a:effectLst/>
                          <a:latin typeface="华文细黑" pitchFamily="2" charset="-122"/>
                          <a:ea typeface="华文细黑" pitchFamily="2" charset="-122"/>
                        </a:rPr>
                        <a:t>万元</a:t>
                      </a:r>
                    </a:p>
                  </a:txBody>
                  <a:tcPr marL="79200" marR="79200" marT="39569" marB="39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r>
            </a:tbl>
          </a:graphicData>
        </a:graphic>
      </p:graphicFrame>
      <p:sp>
        <p:nvSpPr>
          <p:cNvPr id="8" name="矩形 7"/>
          <p:cNvSpPr/>
          <p:nvPr/>
        </p:nvSpPr>
        <p:spPr>
          <a:xfrm rot="2014591">
            <a:off x="5327393" y="4368446"/>
            <a:ext cx="2834034" cy="722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待产品和技术负责人补充</a:t>
            </a:r>
            <a:endParaRPr lang="zh-CN" altLang="en-US" dirty="0">
              <a:solidFill>
                <a:srgbClr val="FF0000"/>
              </a:solidFill>
            </a:endParaRPr>
          </a:p>
        </p:txBody>
      </p:sp>
    </p:spTree>
    <p:extLst>
      <p:ext uri="{BB962C8B-B14F-4D97-AF65-F5344CB8AC3E}">
        <p14:creationId xmlns:p14="http://schemas.microsoft.com/office/powerpoint/2010/main" val="24093895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灯片编号占位符 2"/>
          <p:cNvSpPr>
            <a:spLocks noGrp="1"/>
          </p:cNvSpPr>
          <p:nvPr>
            <p:ph type="sldNum" sz="quarter" idx="12"/>
          </p:nvPr>
        </p:nvSpPr>
        <p:spPr/>
        <p:txBody>
          <a:bodyPr/>
          <a:lstStyle/>
          <a:p>
            <a:fld id="{E4526BFC-E8C8-41FB-82E8-2A9C280B1B1D}" type="slidenum">
              <a:rPr lang="en-US" altLang="zh-CN" smtClean="0"/>
              <a:pPr/>
              <a:t>27</a:t>
            </a:fld>
            <a:endParaRPr lang="en-US" altLang="zh-CN" dirty="0"/>
          </a:p>
        </p:txBody>
      </p:sp>
      <p:sp>
        <p:nvSpPr>
          <p:cNvPr id="5" name="TextBox 15"/>
          <p:cNvSpPr>
            <a:spLocks noChangeArrowheads="1"/>
          </p:cNvSpPr>
          <p:nvPr/>
        </p:nvSpPr>
        <p:spPr bwMode="auto">
          <a:xfrm>
            <a:off x="2304752" y="2420888"/>
            <a:ext cx="5429250" cy="510778"/>
          </a:xfrm>
          <a:prstGeom prst="roundRect">
            <a:avLst>
              <a:gd name="adj" fmla="val 16667"/>
            </a:avLst>
          </a:prstGeom>
          <a:solidFill>
            <a:schemeClr val="bg2">
              <a:lumMod val="75000"/>
            </a:schemeClr>
          </a:solidFill>
          <a:ln w="9525">
            <a:noFill/>
            <a:miter lim="800000"/>
            <a:headEnd/>
            <a:tailEnd/>
          </a:ln>
          <a:effectLst/>
        </p:spPr>
        <p:txBody>
          <a:bodyPr>
            <a:spAutoFit/>
          </a:bodyPr>
          <a:lstStyle/>
          <a:p>
            <a:pPr>
              <a:defRPr/>
            </a:pPr>
            <a:r>
              <a:rPr lang="zh-CN" altLang="en-US" sz="2400" b="1" dirty="0" smtClean="0">
                <a:solidFill>
                  <a:schemeClr val="bg1"/>
                </a:solidFill>
                <a:latin typeface="微软雅黑" pitchFamily="34" charset="-122"/>
                <a:ea typeface="微软雅黑" pitchFamily="34" charset="-122"/>
              </a:rPr>
              <a:t>物联网市场分析</a:t>
            </a:r>
            <a:endParaRPr lang="zh-CN" altLang="en-US" sz="2400" b="1" dirty="0">
              <a:solidFill>
                <a:schemeClr val="bg1"/>
              </a:solidFill>
              <a:latin typeface="微软雅黑" pitchFamily="34" charset="-122"/>
              <a:ea typeface="微软雅黑" pitchFamily="34" charset="-122"/>
            </a:endParaRPr>
          </a:p>
        </p:txBody>
      </p:sp>
      <p:sp>
        <p:nvSpPr>
          <p:cNvPr id="6" name="TextBox 15"/>
          <p:cNvSpPr txBox="1">
            <a:spLocks noChangeArrowheads="1"/>
          </p:cNvSpPr>
          <p:nvPr/>
        </p:nvSpPr>
        <p:spPr bwMode="auto">
          <a:xfrm>
            <a:off x="2304752" y="3063830"/>
            <a:ext cx="5435600" cy="510778"/>
          </a:xfrm>
          <a:prstGeom prst="roundRect">
            <a:avLst/>
          </a:prstGeom>
          <a:solidFill>
            <a:schemeClr val="bg2">
              <a:lumMod val="75000"/>
            </a:schemeClr>
          </a:solidFill>
          <a:ln w="9525">
            <a:noFill/>
            <a:miter lim="800000"/>
            <a:headEnd/>
            <a:tailEnd/>
          </a:ln>
          <a:effectLst/>
        </p:spPr>
        <p:txBody>
          <a:bodyPr>
            <a:spAutoFit/>
          </a:bodyPr>
          <a:lstStyle/>
          <a:p>
            <a:pPr>
              <a:defRPr/>
            </a:pPr>
            <a:r>
              <a:rPr lang="zh-CN" altLang="en-US" sz="2400" b="1" dirty="0" smtClean="0">
                <a:solidFill>
                  <a:schemeClr val="bg1"/>
                </a:solidFill>
                <a:latin typeface="微软雅黑" pitchFamily="34" charset="-122"/>
                <a:ea typeface="微软雅黑" pitchFamily="34" charset="-122"/>
              </a:rPr>
              <a:t>中国移动</a:t>
            </a:r>
            <a:r>
              <a:rPr lang="en-US" altLang="zh-CN" sz="2400" b="1" dirty="0" err="1" smtClean="0">
                <a:solidFill>
                  <a:schemeClr val="bg1"/>
                </a:solidFill>
                <a:latin typeface="微软雅黑" pitchFamily="34" charset="-122"/>
                <a:ea typeface="微软雅黑" pitchFamily="34" charset="-122"/>
              </a:rPr>
              <a:t>IoT</a:t>
            </a:r>
            <a:r>
              <a:rPr lang="zh-CN" altLang="en-US" sz="2400" b="1" dirty="0" smtClean="0">
                <a:solidFill>
                  <a:schemeClr val="bg1"/>
                </a:solidFill>
                <a:latin typeface="微软雅黑" pitchFamily="34" charset="-122"/>
                <a:ea typeface="微软雅黑" pitchFamily="34" charset="-122"/>
              </a:rPr>
              <a:t>需求分析</a:t>
            </a:r>
          </a:p>
        </p:txBody>
      </p:sp>
      <p:sp>
        <p:nvSpPr>
          <p:cNvPr id="7" name="TextBox 15"/>
          <p:cNvSpPr txBox="1">
            <a:spLocks noChangeArrowheads="1"/>
          </p:cNvSpPr>
          <p:nvPr/>
        </p:nvSpPr>
        <p:spPr bwMode="auto">
          <a:xfrm>
            <a:off x="2304752" y="3706772"/>
            <a:ext cx="5435600" cy="510778"/>
          </a:xfrm>
          <a:prstGeom prst="roundRect">
            <a:avLst/>
          </a:prstGeom>
          <a:solidFill>
            <a:schemeClr val="bg2">
              <a:lumMod val="75000"/>
            </a:schemeClr>
          </a:solidFill>
          <a:ln w="9525">
            <a:noFill/>
            <a:miter lim="800000"/>
            <a:headEnd/>
            <a:tailEnd/>
          </a:ln>
          <a:effectLst/>
        </p:spPr>
        <p:txBody>
          <a:bodyPr>
            <a:spAutoFit/>
          </a:bodyPr>
          <a:lstStyle/>
          <a:p>
            <a:pPr>
              <a:defRPr/>
            </a:pPr>
            <a:r>
              <a:rPr lang="zh-CN" altLang="en-US" sz="2400" b="1" dirty="0" smtClean="0">
                <a:solidFill>
                  <a:schemeClr val="bg1"/>
                </a:solidFill>
                <a:latin typeface="微软雅黑" pitchFamily="34" charset="-122"/>
                <a:ea typeface="微软雅黑" pitchFamily="34" charset="-122"/>
              </a:rPr>
              <a:t>卓望市场进入策略</a:t>
            </a:r>
          </a:p>
        </p:txBody>
      </p:sp>
      <p:sp>
        <p:nvSpPr>
          <p:cNvPr id="8" name="AutoShape 16"/>
          <p:cNvSpPr>
            <a:spLocks noChangeArrowheads="1"/>
          </p:cNvSpPr>
          <p:nvPr/>
        </p:nvSpPr>
        <p:spPr bwMode="auto">
          <a:xfrm>
            <a:off x="1518934" y="2420888"/>
            <a:ext cx="642937" cy="500063"/>
          </a:xfrm>
          <a:prstGeom prst="roundRect">
            <a:avLst>
              <a:gd name="adj" fmla="val 16667"/>
            </a:avLst>
          </a:prstGeom>
          <a:solidFill>
            <a:schemeClr val="bg2">
              <a:lumMod val="75000"/>
            </a:schemeClr>
          </a:solidFill>
          <a:ln w="9525" algn="ctr">
            <a:noFill/>
            <a:round/>
            <a:headEnd/>
            <a:tailEnd/>
          </a:ln>
        </p:spPr>
        <p:txBody>
          <a:bodyPr anchor="ctr"/>
          <a:lstStyle/>
          <a:p>
            <a:pPr algn="ctr">
              <a:defRPr/>
            </a:pPr>
            <a:r>
              <a:rPr lang="en-US" altLang="zh-CN" sz="2400" b="1" dirty="0" smtClean="0">
                <a:solidFill>
                  <a:schemeClr val="bg1"/>
                </a:solidFill>
                <a:latin typeface="微软雅黑" pitchFamily="34" charset="-122"/>
                <a:ea typeface="微软雅黑" pitchFamily="34" charset="-122"/>
              </a:rPr>
              <a:t>1</a:t>
            </a:r>
            <a:endParaRPr lang="zh-CN" altLang="en-US" sz="2400" b="1" dirty="0">
              <a:solidFill>
                <a:schemeClr val="bg1"/>
              </a:solidFill>
              <a:latin typeface="微软雅黑" pitchFamily="34" charset="-122"/>
              <a:ea typeface="微软雅黑" pitchFamily="34" charset="-122"/>
            </a:endParaRPr>
          </a:p>
        </p:txBody>
      </p:sp>
      <p:sp>
        <p:nvSpPr>
          <p:cNvPr id="9" name="AutoShape 16"/>
          <p:cNvSpPr>
            <a:spLocks noChangeArrowheads="1"/>
          </p:cNvSpPr>
          <p:nvPr/>
        </p:nvSpPr>
        <p:spPr bwMode="auto">
          <a:xfrm>
            <a:off x="1525307" y="3073353"/>
            <a:ext cx="642937" cy="500063"/>
          </a:xfrm>
          <a:prstGeom prst="roundRect">
            <a:avLst>
              <a:gd name="adj" fmla="val 16667"/>
            </a:avLst>
          </a:prstGeom>
          <a:solidFill>
            <a:schemeClr val="bg2">
              <a:lumMod val="75000"/>
            </a:schemeClr>
          </a:solidFill>
          <a:ln w="9525" algn="ctr">
            <a:noFill/>
            <a:round/>
            <a:headEnd/>
            <a:tailEnd/>
          </a:ln>
        </p:spPr>
        <p:txBody>
          <a:bodyPr anchor="ctr"/>
          <a:lstStyle/>
          <a:p>
            <a:pPr algn="ctr">
              <a:defRPr/>
            </a:pPr>
            <a:r>
              <a:rPr lang="en-US" altLang="zh-CN" sz="2400" b="1" dirty="0" smtClean="0">
                <a:solidFill>
                  <a:schemeClr val="bg1"/>
                </a:solidFill>
                <a:latin typeface="微软雅黑" pitchFamily="34" charset="-122"/>
                <a:ea typeface="微软雅黑" pitchFamily="34" charset="-122"/>
              </a:rPr>
              <a:t>2</a:t>
            </a:r>
            <a:endParaRPr lang="zh-CN" altLang="en-US" sz="2400" b="1" dirty="0" smtClean="0">
              <a:solidFill>
                <a:schemeClr val="bg1"/>
              </a:solidFill>
              <a:latin typeface="微软雅黑" pitchFamily="34" charset="-122"/>
              <a:ea typeface="微软雅黑" pitchFamily="34" charset="-122"/>
            </a:endParaRPr>
          </a:p>
        </p:txBody>
      </p:sp>
      <p:sp>
        <p:nvSpPr>
          <p:cNvPr id="10" name="AutoShape 16"/>
          <p:cNvSpPr>
            <a:spLocks noChangeArrowheads="1"/>
          </p:cNvSpPr>
          <p:nvPr/>
        </p:nvSpPr>
        <p:spPr bwMode="auto">
          <a:xfrm>
            <a:off x="1518934" y="3706772"/>
            <a:ext cx="642937" cy="500063"/>
          </a:xfrm>
          <a:prstGeom prst="roundRect">
            <a:avLst>
              <a:gd name="adj" fmla="val 16667"/>
            </a:avLst>
          </a:prstGeom>
          <a:solidFill>
            <a:schemeClr val="bg2">
              <a:lumMod val="75000"/>
            </a:schemeClr>
          </a:solidFill>
          <a:ln w="9525" algn="ctr">
            <a:noFill/>
            <a:round/>
            <a:headEnd/>
            <a:tailEnd/>
          </a:ln>
        </p:spPr>
        <p:txBody>
          <a:bodyPr anchor="ctr"/>
          <a:lstStyle/>
          <a:p>
            <a:pPr algn="ctr">
              <a:defRPr/>
            </a:pPr>
            <a:r>
              <a:rPr lang="en-US" altLang="zh-CN" sz="2400" b="1" dirty="0" smtClean="0">
                <a:solidFill>
                  <a:schemeClr val="bg1"/>
                </a:solidFill>
                <a:latin typeface="微软雅黑" pitchFamily="34" charset="-122"/>
                <a:ea typeface="微软雅黑" pitchFamily="34" charset="-122"/>
              </a:rPr>
              <a:t>3</a:t>
            </a:r>
            <a:endParaRPr lang="zh-CN" altLang="en-US" sz="2400" b="1" dirty="0" smtClean="0">
              <a:solidFill>
                <a:schemeClr val="bg1"/>
              </a:solidFill>
              <a:latin typeface="微软雅黑" pitchFamily="34" charset="-122"/>
              <a:ea typeface="微软雅黑" pitchFamily="34" charset="-122"/>
            </a:endParaRPr>
          </a:p>
        </p:txBody>
      </p:sp>
      <p:sp>
        <p:nvSpPr>
          <p:cNvPr id="11" name="TextBox 15"/>
          <p:cNvSpPr txBox="1">
            <a:spLocks noChangeArrowheads="1"/>
          </p:cNvSpPr>
          <p:nvPr/>
        </p:nvSpPr>
        <p:spPr bwMode="auto">
          <a:xfrm>
            <a:off x="2333482" y="4358382"/>
            <a:ext cx="5435600" cy="510778"/>
          </a:xfrm>
          <a:prstGeom prst="roundRect">
            <a:avLst/>
          </a:prstGeom>
          <a:solidFill>
            <a:srgbClr val="FFC000"/>
          </a:solidFill>
          <a:ln w="9525">
            <a:noFill/>
            <a:miter lim="800000"/>
            <a:headEnd/>
            <a:tailEnd/>
          </a:ln>
        </p:spPr>
        <p:txBody>
          <a:bodyPr>
            <a:spAutoFit/>
          </a:bodyPr>
          <a:lstStyle/>
          <a:p>
            <a:pPr>
              <a:defRPr/>
            </a:pPr>
            <a:r>
              <a:rPr lang="zh-CN" altLang="en-US" sz="2400" b="1" dirty="0" smtClean="0">
                <a:latin typeface="+mn-ea"/>
                <a:ea typeface="+mn-ea"/>
              </a:rPr>
              <a:t>待决策问题</a:t>
            </a:r>
          </a:p>
        </p:txBody>
      </p:sp>
      <p:sp>
        <p:nvSpPr>
          <p:cNvPr id="12" name="AutoShape 16"/>
          <p:cNvSpPr>
            <a:spLocks noChangeArrowheads="1"/>
          </p:cNvSpPr>
          <p:nvPr/>
        </p:nvSpPr>
        <p:spPr bwMode="auto">
          <a:xfrm>
            <a:off x="1547664" y="4358382"/>
            <a:ext cx="642937" cy="500063"/>
          </a:xfrm>
          <a:prstGeom prst="roundRect">
            <a:avLst>
              <a:gd name="adj" fmla="val 16667"/>
            </a:avLst>
          </a:prstGeom>
          <a:solidFill>
            <a:srgbClr val="FFC000"/>
          </a:solidFill>
          <a:ln w="9525" algn="ctr">
            <a:noFill/>
            <a:round/>
            <a:headEnd/>
            <a:tailEnd/>
          </a:ln>
        </p:spPr>
        <p:txBody>
          <a:bodyPr anchor="ctr"/>
          <a:lstStyle/>
          <a:p>
            <a:pPr algn="ctr">
              <a:defRPr/>
            </a:pPr>
            <a:r>
              <a:rPr lang="en-US" altLang="zh-CN" sz="2400" b="1" dirty="0">
                <a:latin typeface="微软雅黑" pitchFamily="34" charset="-122"/>
                <a:ea typeface="微软雅黑" pitchFamily="34" charset="-122"/>
              </a:rPr>
              <a:t>4</a:t>
            </a:r>
            <a:endParaRPr lang="zh-CN" altLang="en-US" sz="2400" b="1" dirty="0">
              <a:latin typeface="微软雅黑" pitchFamily="34" charset="-122"/>
              <a:ea typeface="微软雅黑" pitchFamily="34" charset="-122"/>
            </a:endParaRPr>
          </a:p>
        </p:txBody>
      </p:sp>
    </p:spTree>
    <p:extLst>
      <p:ext uri="{BB962C8B-B14F-4D97-AF65-F5344CB8AC3E}">
        <p14:creationId xmlns:p14="http://schemas.microsoft.com/office/powerpoint/2010/main" val="33015368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内容占位符 5"/>
          <p:cNvSpPr>
            <a:spLocks noGrp="1"/>
          </p:cNvSpPr>
          <p:nvPr>
            <p:ph sz="quarter" idx="13"/>
          </p:nvPr>
        </p:nvSpPr>
        <p:spPr/>
        <p:txBody>
          <a:bodyPr/>
          <a:lstStyle/>
          <a:p>
            <a:r>
              <a:rPr dirty="0" smtClean="0"/>
              <a:t>卓望是否参与物联网业务</a:t>
            </a:r>
            <a:r>
              <a:rPr dirty="0"/>
              <a:t>？ </a:t>
            </a:r>
            <a:r>
              <a:rPr dirty="0" smtClean="0"/>
              <a:t>并将其设为公司发展战略方向？</a:t>
            </a:r>
            <a:endParaRPr lang="en-US" dirty="0" smtClean="0"/>
          </a:p>
          <a:p>
            <a:r>
              <a:rPr dirty="0" smtClean="0"/>
              <a:t>是否同意物联网策略：立足基地，服务各省，行业突破的业务策略   </a:t>
            </a:r>
            <a:endParaRPr lang="en-US" dirty="0"/>
          </a:p>
          <a:p>
            <a:r>
              <a:rPr dirty="0" smtClean="0"/>
              <a:t>卓望参与物联网业务的各业务部门分工以及项目经理人选   </a:t>
            </a:r>
            <a:endParaRPr lang="en-US" dirty="0"/>
          </a:p>
          <a:p>
            <a:r>
              <a:rPr dirty="0" smtClean="0"/>
              <a:t>物联网业务的工作目标和工作部署</a:t>
            </a:r>
            <a:endParaRPr lang="en-US" dirty="0" smtClean="0"/>
          </a:p>
          <a:p>
            <a:pPr lvl="1"/>
            <a:r>
              <a:rPr altLang="en-US" dirty="0" smtClean="0"/>
              <a:t>销售层面的工作目标：</a:t>
            </a:r>
            <a:r>
              <a:rPr lang="en-US" altLang="zh-CN" dirty="0" smtClean="0"/>
              <a:t>1000</a:t>
            </a:r>
            <a:r>
              <a:rPr dirty="0" smtClean="0"/>
              <a:t>万的物联网基地的项目；</a:t>
            </a:r>
            <a:r>
              <a:rPr lang="en-US" altLang="zh-CN" dirty="0" smtClean="0"/>
              <a:t>4</a:t>
            </a:r>
            <a:r>
              <a:rPr dirty="0" smtClean="0"/>
              <a:t>个省物联网支撑平台，实现</a:t>
            </a:r>
            <a:r>
              <a:rPr lang="en-US" altLang="zh-CN" dirty="0" smtClean="0"/>
              <a:t>1000</a:t>
            </a:r>
            <a:r>
              <a:rPr dirty="0" smtClean="0"/>
              <a:t>万的收入目标；</a:t>
            </a:r>
            <a:r>
              <a:rPr lang="en-US" altLang="zh-CN" dirty="0" smtClean="0"/>
              <a:t>1</a:t>
            </a:r>
            <a:r>
              <a:rPr dirty="0" smtClean="0"/>
              <a:t>个行业的突破，实现</a:t>
            </a:r>
            <a:r>
              <a:rPr lang="en-US" altLang="zh-CN" dirty="0" smtClean="0"/>
              <a:t>500</a:t>
            </a:r>
            <a:r>
              <a:rPr dirty="0" smtClean="0"/>
              <a:t>万以上的销售收入</a:t>
            </a:r>
            <a:endParaRPr lang="en-US" altLang="en-US" dirty="0" smtClean="0"/>
          </a:p>
          <a:p>
            <a:pPr lvl="1"/>
            <a:r>
              <a:rPr altLang="en-US" dirty="0" smtClean="0"/>
              <a:t>是否同意：项目经理：王涛，产品经理：周明</a:t>
            </a:r>
            <a:r>
              <a:rPr lang="en-US" altLang="zh-CN" dirty="0" smtClean="0"/>
              <a:t>/</a:t>
            </a:r>
            <a:r>
              <a:rPr dirty="0" smtClean="0"/>
              <a:t>吴育娇。并让其负责整体的</a:t>
            </a:r>
            <a:r>
              <a:rPr lang="en-US" altLang="zh-CN" dirty="0" err="1" smtClean="0"/>
              <a:t>IoT</a:t>
            </a:r>
            <a:r>
              <a:rPr dirty="0" smtClean="0"/>
              <a:t>的产品和项目，并让其他业务线配合其相关工作</a:t>
            </a:r>
            <a:endParaRPr lang="en-US" altLang="en-US" dirty="0" smtClean="0"/>
          </a:p>
          <a:p>
            <a:pPr lvl="2"/>
            <a:r>
              <a:rPr altLang="en-US" dirty="0" smtClean="0"/>
              <a:t>要求品质管控</a:t>
            </a:r>
            <a:r>
              <a:rPr lang="zh-CN" altLang="en-US" dirty="0" smtClean="0"/>
              <a:t>项目组</a:t>
            </a:r>
            <a:r>
              <a:rPr altLang="en-US" dirty="0" smtClean="0"/>
              <a:t>力争进入</a:t>
            </a:r>
            <a:r>
              <a:rPr lang="en-US" altLang="zh-CN" dirty="0" smtClean="0"/>
              <a:t>CMP</a:t>
            </a:r>
            <a:r>
              <a:rPr lang="zh-CN" altLang="en-US" dirty="0" smtClean="0"/>
              <a:t>部分建设</a:t>
            </a:r>
            <a:endParaRPr lang="en-US" altLang="zh-CN" dirty="0" smtClean="0"/>
          </a:p>
          <a:p>
            <a:pPr lvl="2"/>
            <a:r>
              <a:rPr lang="zh-CN" altLang="en-US" dirty="0" smtClean="0"/>
              <a:t>要求能力开放团队进入</a:t>
            </a:r>
            <a:r>
              <a:rPr lang="en-US" altLang="zh-CN" dirty="0" err="1" smtClean="0"/>
              <a:t>OneNet</a:t>
            </a:r>
            <a:r>
              <a:rPr lang="zh-CN" altLang="en-US" dirty="0" smtClean="0"/>
              <a:t>建设</a:t>
            </a:r>
            <a:endParaRPr lang="en-US" altLang="zh-CN" dirty="0" smtClean="0"/>
          </a:p>
          <a:p>
            <a:pPr lvl="2"/>
            <a:r>
              <a:rPr lang="zh-CN" altLang="en-US" dirty="0" smtClean="0"/>
              <a:t>要求贵州物联网项目的团队，安全团队等团队配合其完成省移动物联网支撑平台的产品开发</a:t>
            </a:r>
            <a:endParaRPr lang="zh-CN" altLang="en-US" dirty="0"/>
          </a:p>
        </p:txBody>
      </p:sp>
    </p:spTree>
    <p:extLst>
      <p:ext uri="{BB962C8B-B14F-4D97-AF65-F5344CB8AC3E}">
        <p14:creationId xmlns:p14="http://schemas.microsoft.com/office/powerpoint/2010/main" val="24093895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090771D-3C92-49AA-8B5C-D8E244A8A600}" type="slidenum">
              <a:rPr lang="en-US" altLang="zh-CN" smtClean="0"/>
              <a:pPr/>
              <a:t>29</a:t>
            </a:fld>
            <a:endParaRPr lang="en-US" altLang="zh-C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IoT</a:t>
            </a:r>
            <a:r>
              <a:rPr lang="zh-CN" altLang="en-US" dirty="0" smtClean="0"/>
              <a:t>：蓝海和国家扶持产业</a:t>
            </a:r>
            <a:endParaRPr lang="zh-CN" altLang="en-US" dirty="0"/>
          </a:p>
        </p:txBody>
      </p:sp>
      <p:sp>
        <p:nvSpPr>
          <p:cNvPr id="3" name="灯片编号占位符 2"/>
          <p:cNvSpPr>
            <a:spLocks noGrp="1"/>
          </p:cNvSpPr>
          <p:nvPr>
            <p:ph type="sldNum" sz="quarter" idx="12"/>
          </p:nvPr>
        </p:nvSpPr>
        <p:spPr/>
        <p:txBody>
          <a:bodyPr/>
          <a:lstStyle/>
          <a:p>
            <a:fld id="{E4526BFC-E8C8-41FB-82E8-2A9C280B1B1D}" type="slidenum">
              <a:rPr lang="en-US" altLang="zh-CN" smtClean="0">
                <a:latin typeface="+mn-ea"/>
              </a:rPr>
              <a:pPr/>
              <a:t>3</a:t>
            </a:fld>
            <a:endParaRPr lang="en-US" altLang="zh-CN" dirty="0">
              <a:latin typeface="+mn-ea"/>
            </a:endParaRPr>
          </a:p>
        </p:txBody>
      </p:sp>
      <p:sp>
        <p:nvSpPr>
          <p:cNvPr id="5" name="矩形 4"/>
          <p:cNvSpPr/>
          <p:nvPr/>
        </p:nvSpPr>
        <p:spPr>
          <a:xfrm>
            <a:off x="1607840" y="1722570"/>
            <a:ext cx="5988496" cy="369332"/>
          </a:xfrm>
          <a:prstGeom prst="rect">
            <a:avLst/>
          </a:prstGeom>
        </p:spPr>
        <p:txBody>
          <a:bodyPr wrap="square">
            <a:spAutoFit/>
          </a:bodyPr>
          <a:lstStyle/>
          <a:p>
            <a:r>
              <a:rPr lang="zh-CN" altLang="en-US" u="sng" dirty="0">
                <a:latin typeface="+mn-ea"/>
                <a:ea typeface="+mn-ea"/>
              </a:rPr>
              <a:t>　</a:t>
            </a:r>
            <a:r>
              <a:rPr lang="en-US" altLang="zh-CN" u="sng" dirty="0">
                <a:latin typeface="+mn-ea"/>
                <a:ea typeface="+mn-ea"/>
              </a:rPr>
              <a:t>2011-2020 </a:t>
            </a:r>
            <a:r>
              <a:rPr lang="zh-CN" altLang="en-US" u="sng" dirty="0">
                <a:latin typeface="+mn-ea"/>
                <a:ea typeface="+mn-ea"/>
              </a:rPr>
              <a:t>年中国物联网整体规模及增长</a:t>
            </a:r>
            <a:r>
              <a:rPr lang="zh-CN" altLang="en-US" u="sng" dirty="0" smtClean="0">
                <a:latin typeface="+mn-ea"/>
                <a:ea typeface="+mn-ea"/>
              </a:rPr>
              <a:t>预测</a:t>
            </a:r>
            <a:r>
              <a:rPr lang="en-US" altLang="zh-CN" u="sng" dirty="0" smtClean="0">
                <a:latin typeface="+mn-ea"/>
                <a:ea typeface="+mn-ea"/>
              </a:rPr>
              <a:t>(</a:t>
            </a:r>
            <a:r>
              <a:rPr lang="zh-CN" altLang="en-US" u="sng" dirty="0" smtClean="0">
                <a:latin typeface="+mn-ea"/>
                <a:ea typeface="+mn-ea"/>
              </a:rPr>
              <a:t>亿</a:t>
            </a:r>
            <a:r>
              <a:rPr lang="zh-CN" altLang="en-US" u="sng" dirty="0">
                <a:latin typeface="+mn-ea"/>
                <a:ea typeface="+mn-ea"/>
              </a:rPr>
              <a:t>元）</a:t>
            </a:r>
          </a:p>
        </p:txBody>
      </p:sp>
      <p:pic>
        <p:nvPicPr>
          <p:cNvPr id="1026" name="Picture 2" descr="http://img.mp.itc.cn/upload/20160815/2e1481fb464f4eeea91ba5f581defff6_t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457" y="2140002"/>
            <a:ext cx="6660740" cy="37351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39125" y="983906"/>
            <a:ext cx="8640960" cy="923330"/>
          </a:xfrm>
          <a:prstGeom prst="rect">
            <a:avLst/>
          </a:prstGeom>
          <a:noFill/>
        </p:spPr>
        <p:txBody>
          <a:bodyPr wrap="square" rtlCol="0">
            <a:spAutoFit/>
          </a:bodyPr>
          <a:lstStyle/>
          <a:p>
            <a:pPr algn="ctr"/>
            <a:r>
              <a:rPr lang="en-US" altLang="zh-CN" b="1" dirty="0" smtClean="0">
                <a:latin typeface="+mn-ea"/>
                <a:ea typeface="+mn-ea"/>
              </a:rPr>
              <a:t>2016</a:t>
            </a:r>
            <a:r>
              <a:rPr lang="zh-CN" altLang="en-US" b="1" dirty="0" smtClean="0">
                <a:latin typeface="+mn-ea"/>
                <a:ea typeface="+mn-ea"/>
              </a:rPr>
              <a:t>年</a:t>
            </a:r>
            <a:r>
              <a:rPr lang="en-US" altLang="zh-CN" b="1" dirty="0" smtClean="0">
                <a:latin typeface="+mn-ea"/>
                <a:ea typeface="+mn-ea"/>
              </a:rPr>
              <a:t>8</a:t>
            </a:r>
            <a:r>
              <a:rPr lang="zh-CN" altLang="en-US" b="1" dirty="0" smtClean="0">
                <a:latin typeface="+mn-ea"/>
                <a:ea typeface="+mn-ea"/>
              </a:rPr>
              <a:t>月国家</a:t>
            </a:r>
            <a:r>
              <a:rPr lang="en-US" altLang="zh-CN" b="1" dirty="0" smtClean="0">
                <a:latin typeface="+mn-ea"/>
                <a:ea typeface="+mn-ea"/>
              </a:rPr>
              <a:t>135</a:t>
            </a:r>
            <a:r>
              <a:rPr lang="zh-CN" altLang="en-US" b="1" dirty="0" smtClean="0">
                <a:latin typeface="+mn-ea"/>
                <a:ea typeface="+mn-ea"/>
              </a:rPr>
              <a:t>规划中明确将物联网、大数据、云计算列入重点创新和支持领域</a:t>
            </a:r>
            <a:endParaRPr lang="en-US" altLang="zh-CN" b="1" dirty="0" smtClean="0">
              <a:latin typeface="+mn-ea"/>
              <a:ea typeface="+mn-ea"/>
            </a:endParaRPr>
          </a:p>
          <a:p>
            <a:pPr algn="ctr"/>
            <a:r>
              <a:rPr lang="zh-CN" altLang="en-US" b="1" dirty="0" smtClean="0">
                <a:latin typeface="+mn-ea"/>
                <a:ea typeface="+mn-ea"/>
              </a:rPr>
              <a:t>国家培育基金及地方配套基金过千亿规模，涉及物联网全产业链。</a:t>
            </a:r>
            <a:endParaRPr lang="en-US" altLang="zh-CN" b="1" dirty="0" smtClean="0">
              <a:latin typeface="+mn-ea"/>
              <a:ea typeface="+mn-ea"/>
            </a:endParaRPr>
          </a:p>
          <a:p>
            <a:pPr algn="ctr"/>
            <a:endParaRPr lang="zh-CN" altLang="en-US" b="1" dirty="0">
              <a:latin typeface="+mn-ea"/>
              <a:ea typeface="+mn-ea"/>
            </a:endParaRPr>
          </a:p>
        </p:txBody>
      </p:sp>
      <p:sp>
        <p:nvSpPr>
          <p:cNvPr id="9" name="TextBox 8"/>
          <p:cNvSpPr txBox="1"/>
          <p:nvPr/>
        </p:nvSpPr>
        <p:spPr>
          <a:xfrm>
            <a:off x="827584" y="6095037"/>
            <a:ext cx="7776864" cy="646331"/>
          </a:xfrm>
          <a:prstGeom prst="rect">
            <a:avLst/>
          </a:prstGeom>
          <a:noFill/>
        </p:spPr>
        <p:txBody>
          <a:bodyPr wrap="square" rtlCol="0">
            <a:spAutoFit/>
          </a:bodyPr>
          <a:lstStyle/>
          <a:p>
            <a:r>
              <a:rPr lang="zh-CN" altLang="en-US" dirty="0" smtClean="0">
                <a:latin typeface="+mn-ea"/>
                <a:ea typeface="+mn-ea"/>
              </a:rPr>
              <a:t>由于国家政策、资金扶持和行业趋势看好，物联网相关的研究机构和公司飞速增长，整个产业链已进入完善阶段，各环节的分工日趋清晰。</a:t>
            </a:r>
            <a:endParaRPr lang="zh-CN" altLang="en-US" dirty="0">
              <a:latin typeface="+mn-ea"/>
              <a:ea typeface="+mn-ea"/>
            </a:endParaRPr>
          </a:p>
        </p:txBody>
      </p:sp>
    </p:spTree>
    <p:extLst>
      <p:ext uri="{BB962C8B-B14F-4D97-AF65-F5344CB8AC3E}">
        <p14:creationId xmlns:p14="http://schemas.microsoft.com/office/powerpoint/2010/main" val="28860686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p:cNvSpPr>
            <a:spLocks noGrp="1" noChangeArrowheads="1"/>
          </p:cNvSpPr>
          <p:nvPr>
            <p:ph type="title"/>
          </p:nvPr>
        </p:nvSpPr>
        <p:spPr/>
        <p:txBody>
          <a:bodyPr/>
          <a:lstStyle/>
          <a:p>
            <a:pPr eaLnBrk="1" hangingPunct="1"/>
            <a:r>
              <a:rPr lang="zh-CN" altLang="en-US" sz="2400" smtClean="0"/>
              <a:t>整合者角色针对政企客户市场，打造端到端的服务能力</a:t>
            </a:r>
          </a:p>
        </p:txBody>
      </p:sp>
      <p:sp>
        <p:nvSpPr>
          <p:cNvPr id="74755" name="Rectangle 8"/>
          <p:cNvSpPr>
            <a:spLocks noChangeArrowheads="1"/>
          </p:cNvSpPr>
          <p:nvPr/>
        </p:nvSpPr>
        <p:spPr bwMode="auto">
          <a:xfrm>
            <a:off x="293077" y="1181103"/>
            <a:ext cx="4032738" cy="428625"/>
          </a:xfrm>
          <a:prstGeom prst="rect">
            <a:avLst/>
          </a:prstGeom>
          <a:solidFill>
            <a:srgbClr val="3366CC"/>
          </a:solidFill>
          <a:ln w="9525" algn="ctr">
            <a:solidFill>
              <a:srgbClr val="808080"/>
            </a:solidFill>
            <a:miter lim="800000"/>
            <a:headEnd/>
            <a:tailEnd/>
          </a:ln>
        </p:spPr>
        <p:txBody>
          <a:bodyPr anchor="ctr"/>
          <a:lstStyle/>
          <a:p>
            <a:pPr algn="ctr"/>
            <a:r>
              <a:rPr lang="zh-CN" altLang="en-US" sz="1600" b="1" smtClean="0">
                <a:solidFill>
                  <a:srgbClr val="FFFFFF"/>
                </a:solidFill>
                <a:ea typeface="宋体" charset="-122"/>
              </a:rPr>
              <a:t>市场策略</a:t>
            </a:r>
          </a:p>
        </p:txBody>
      </p:sp>
      <p:sp>
        <p:nvSpPr>
          <p:cNvPr id="74756" name="Rectangle 9"/>
          <p:cNvSpPr>
            <a:spLocks noChangeArrowheads="1"/>
          </p:cNvSpPr>
          <p:nvPr/>
        </p:nvSpPr>
        <p:spPr bwMode="auto">
          <a:xfrm>
            <a:off x="4771293" y="1181100"/>
            <a:ext cx="4032738" cy="431800"/>
          </a:xfrm>
          <a:prstGeom prst="rect">
            <a:avLst/>
          </a:prstGeom>
          <a:solidFill>
            <a:srgbClr val="3366CC"/>
          </a:solidFill>
          <a:ln w="9525" algn="ctr">
            <a:solidFill>
              <a:srgbClr val="808080"/>
            </a:solidFill>
            <a:miter lim="800000"/>
            <a:headEnd/>
            <a:tailEnd/>
          </a:ln>
        </p:spPr>
        <p:txBody>
          <a:bodyPr anchor="ctr"/>
          <a:lstStyle/>
          <a:p>
            <a:pPr algn="ctr"/>
            <a:r>
              <a:rPr lang="zh-CN" altLang="en-US" sz="1600" b="1" smtClean="0">
                <a:solidFill>
                  <a:srgbClr val="FFFFFF"/>
                </a:solidFill>
                <a:ea typeface="宋体" charset="-122"/>
              </a:rPr>
              <a:t>产品策略</a:t>
            </a:r>
          </a:p>
        </p:txBody>
      </p:sp>
      <p:sp>
        <p:nvSpPr>
          <p:cNvPr id="74757" name="Rectangle 20"/>
          <p:cNvSpPr>
            <a:spLocks noChangeArrowheads="1"/>
          </p:cNvSpPr>
          <p:nvPr/>
        </p:nvSpPr>
        <p:spPr bwMode="auto">
          <a:xfrm>
            <a:off x="281354" y="5334000"/>
            <a:ext cx="8557846" cy="990600"/>
          </a:xfrm>
          <a:prstGeom prst="rect">
            <a:avLst/>
          </a:prstGeom>
          <a:solidFill>
            <a:schemeClr val="accent1"/>
          </a:solidFill>
          <a:ln w="9525" algn="ctr">
            <a:solidFill>
              <a:srgbClr val="808080"/>
            </a:solidFill>
            <a:miter lim="800000"/>
            <a:headEnd/>
            <a:tailEnd/>
          </a:ln>
        </p:spPr>
        <p:txBody>
          <a:bodyPr wrap="none" anchor="ctr"/>
          <a:lstStyle/>
          <a:p>
            <a:pPr algn="ctr"/>
            <a:endParaRPr lang="zh-CN" altLang="en-US" sz="1400" smtClean="0">
              <a:solidFill>
                <a:srgbClr val="000000"/>
              </a:solidFill>
              <a:ea typeface="宋体" charset="-122"/>
            </a:endParaRPr>
          </a:p>
        </p:txBody>
      </p:sp>
      <p:sp>
        <p:nvSpPr>
          <p:cNvPr id="74758" name="Rectangle 21"/>
          <p:cNvSpPr>
            <a:spLocks noChangeArrowheads="1"/>
          </p:cNvSpPr>
          <p:nvPr/>
        </p:nvSpPr>
        <p:spPr bwMode="auto">
          <a:xfrm>
            <a:off x="293077" y="1600200"/>
            <a:ext cx="4032738" cy="3170238"/>
          </a:xfrm>
          <a:prstGeom prst="rect">
            <a:avLst/>
          </a:prstGeom>
          <a:solidFill>
            <a:schemeClr val="accent1"/>
          </a:solidFill>
          <a:ln w="9525" algn="ctr">
            <a:solidFill>
              <a:srgbClr val="808080"/>
            </a:solidFill>
            <a:miter lim="800000"/>
            <a:headEnd/>
            <a:tailEnd/>
          </a:ln>
        </p:spPr>
        <p:txBody>
          <a:bodyPr wrap="none" anchor="ctr"/>
          <a:lstStyle/>
          <a:p>
            <a:pPr algn="ctr"/>
            <a:endParaRPr lang="zh-CN" altLang="en-US" sz="1400" smtClean="0">
              <a:solidFill>
                <a:srgbClr val="000000"/>
              </a:solidFill>
              <a:ea typeface="宋体" charset="-122"/>
            </a:endParaRPr>
          </a:p>
        </p:txBody>
      </p:sp>
      <p:sp>
        <p:nvSpPr>
          <p:cNvPr id="74759" name="Rectangle 22"/>
          <p:cNvSpPr>
            <a:spLocks noChangeArrowheads="1"/>
          </p:cNvSpPr>
          <p:nvPr/>
        </p:nvSpPr>
        <p:spPr bwMode="auto">
          <a:xfrm>
            <a:off x="4771293" y="1600200"/>
            <a:ext cx="4032738" cy="3170238"/>
          </a:xfrm>
          <a:prstGeom prst="rect">
            <a:avLst/>
          </a:prstGeom>
          <a:solidFill>
            <a:schemeClr val="accent1"/>
          </a:solidFill>
          <a:ln w="9525" algn="ctr">
            <a:solidFill>
              <a:srgbClr val="808080"/>
            </a:solidFill>
            <a:miter lim="800000"/>
            <a:headEnd/>
            <a:tailEnd/>
          </a:ln>
        </p:spPr>
        <p:txBody>
          <a:bodyPr wrap="none" anchor="ctr"/>
          <a:lstStyle/>
          <a:p>
            <a:pPr algn="ctr"/>
            <a:endParaRPr lang="zh-CN" altLang="en-US" sz="1400" smtClean="0">
              <a:solidFill>
                <a:srgbClr val="000000"/>
              </a:solidFill>
              <a:ea typeface="宋体" charset="-122"/>
            </a:endParaRPr>
          </a:p>
        </p:txBody>
      </p:sp>
      <p:sp>
        <p:nvSpPr>
          <p:cNvPr id="3541015" name="AutoShape 23"/>
          <p:cNvSpPr>
            <a:spLocks noChangeArrowheads="1"/>
          </p:cNvSpPr>
          <p:nvPr/>
        </p:nvSpPr>
        <p:spPr bwMode="auto">
          <a:xfrm>
            <a:off x="1418492" y="4876800"/>
            <a:ext cx="6283569" cy="304800"/>
          </a:xfrm>
          <a:prstGeom prst="triangle">
            <a:avLst>
              <a:gd name="adj" fmla="val 50000"/>
            </a:avLst>
          </a:prstGeom>
          <a:solidFill>
            <a:srgbClr val="FF9900"/>
          </a:solidFill>
          <a:ln w="9525" algn="ctr">
            <a:noFill/>
            <a:miter lim="800000"/>
            <a:headEnd/>
            <a:tailEnd/>
          </a:ln>
          <a:effectLst/>
        </p:spPr>
        <p:txBody>
          <a:bodyPr wrap="none" tIns="10800" anchor="ctr"/>
          <a:lstStyle/>
          <a:p>
            <a:pPr algn="ctr">
              <a:defRPr/>
            </a:pPr>
            <a:r>
              <a:rPr lang="zh-CN" altLang="en-US" sz="1600" b="1">
                <a:solidFill>
                  <a:srgbClr val="000000"/>
                </a:solidFill>
                <a:effectLst>
                  <a:outerShdw blurRad="38100" dist="38100" dir="2700000" algn="tl">
                    <a:srgbClr val="FFFFFF"/>
                  </a:outerShdw>
                </a:effectLst>
              </a:rPr>
              <a:t>成功要素</a:t>
            </a:r>
          </a:p>
        </p:txBody>
      </p:sp>
      <p:pic>
        <p:nvPicPr>
          <p:cNvPr id="74761" name="Picture 12" descr="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083" y="2752725"/>
            <a:ext cx="1455126"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13" descr="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0108" y="2752728"/>
            <a:ext cx="1365738"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41008" name="Rectangle 16"/>
          <p:cNvSpPr>
            <a:spLocks noChangeArrowheads="1"/>
          </p:cNvSpPr>
          <p:nvPr/>
        </p:nvSpPr>
        <p:spPr bwMode="auto">
          <a:xfrm>
            <a:off x="502629" y="1633538"/>
            <a:ext cx="3823188" cy="2913062"/>
          </a:xfrm>
          <a:prstGeom prst="rect">
            <a:avLst/>
          </a:prstGeom>
          <a:noFill/>
          <a:ln w="9525" algn="ctr">
            <a:noFill/>
            <a:miter lim="800000"/>
            <a:headEnd/>
            <a:tailEnd/>
          </a:ln>
          <a:effectLst/>
        </p:spPr>
        <p:txBody>
          <a:bodyPr lIns="36000" rIns="18000"/>
          <a:lstStyle/>
          <a:p>
            <a:pPr>
              <a:lnSpc>
                <a:spcPct val="140000"/>
              </a:lnSpc>
              <a:spcBef>
                <a:spcPct val="20000"/>
              </a:spcBef>
              <a:buFontTx/>
              <a:buChar char="•"/>
              <a:tabLst>
                <a:tab pos="355600" algn="l"/>
              </a:tabLst>
              <a:defRPr/>
            </a:pPr>
            <a:r>
              <a:rPr lang="zh-CN" altLang="en-US" sz="1400" b="1">
                <a:solidFill>
                  <a:srgbClr val="000000"/>
                </a:solidFill>
                <a:effectLst>
                  <a:outerShdw blurRad="38100" dist="38100" dir="2700000" algn="tl">
                    <a:srgbClr val="C0C0C0"/>
                  </a:outerShdw>
                </a:effectLst>
              </a:rPr>
              <a:t>目标客户群：</a:t>
            </a:r>
          </a:p>
          <a:p>
            <a:pPr marL="355600" lvl="1" indent="-88900">
              <a:lnSpc>
                <a:spcPct val="140000"/>
              </a:lnSpc>
              <a:spcBef>
                <a:spcPct val="20000"/>
              </a:spcBef>
              <a:buFontTx/>
              <a:buChar char="•"/>
              <a:tabLst>
                <a:tab pos="355600" algn="l"/>
              </a:tabLst>
              <a:defRPr/>
            </a:pPr>
            <a:r>
              <a:rPr lang="zh-CN" altLang="en-US" sz="1400">
                <a:solidFill>
                  <a:srgbClr val="000000"/>
                </a:solidFill>
              </a:rPr>
              <a:t>行业内龙头企业</a:t>
            </a:r>
            <a:r>
              <a:rPr lang="en-US" altLang="zh-CN" sz="1400">
                <a:solidFill>
                  <a:srgbClr val="000000"/>
                </a:solidFill>
              </a:rPr>
              <a:t>——</a:t>
            </a:r>
            <a:r>
              <a:rPr lang="zh-CN" altLang="en-US" sz="1400" b="1">
                <a:solidFill>
                  <a:srgbClr val="CC0000"/>
                </a:solidFill>
                <a:effectLst>
                  <a:outerShdw blurRad="38100" dist="38100" dir="2700000" algn="tl">
                    <a:srgbClr val="C0C0C0"/>
                  </a:outerShdw>
                </a:effectLst>
              </a:rPr>
              <a:t>示范效应</a:t>
            </a:r>
          </a:p>
          <a:p>
            <a:pPr marL="355600" lvl="1" indent="-88900">
              <a:lnSpc>
                <a:spcPct val="140000"/>
              </a:lnSpc>
              <a:spcBef>
                <a:spcPct val="20000"/>
              </a:spcBef>
              <a:buFontTx/>
              <a:buChar char="•"/>
              <a:tabLst>
                <a:tab pos="355600" algn="l"/>
              </a:tabLst>
              <a:defRPr/>
            </a:pPr>
            <a:r>
              <a:rPr lang="zh-CN" altLang="en-US" sz="1400">
                <a:solidFill>
                  <a:srgbClr val="000000"/>
                </a:solidFill>
              </a:rPr>
              <a:t>被管理对象数量大、区域覆盖广</a:t>
            </a:r>
            <a:r>
              <a:rPr lang="en-US" altLang="zh-CN" sz="1400">
                <a:solidFill>
                  <a:srgbClr val="000000"/>
                </a:solidFill>
              </a:rPr>
              <a:t>——</a:t>
            </a:r>
            <a:r>
              <a:rPr lang="zh-CN" altLang="en-US" sz="1400" b="1">
                <a:solidFill>
                  <a:srgbClr val="CC0000"/>
                </a:solidFill>
                <a:effectLst>
                  <a:outerShdw blurRad="38100" dist="38100" dir="2700000" algn="tl">
                    <a:srgbClr val="C0C0C0"/>
                  </a:outerShdw>
                </a:effectLst>
              </a:rPr>
              <a:t>规模效应</a:t>
            </a:r>
          </a:p>
          <a:p>
            <a:pPr marL="355600" lvl="1" indent="-88900">
              <a:lnSpc>
                <a:spcPct val="140000"/>
              </a:lnSpc>
              <a:spcBef>
                <a:spcPct val="20000"/>
              </a:spcBef>
              <a:buFontTx/>
              <a:buChar char="•"/>
              <a:tabLst>
                <a:tab pos="355600" algn="l"/>
              </a:tabLst>
              <a:defRPr/>
            </a:pPr>
            <a:endParaRPr lang="zh-CN" altLang="en-US" sz="1400" b="1">
              <a:solidFill>
                <a:srgbClr val="CC0000"/>
              </a:solidFill>
              <a:effectLst>
                <a:outerShdw blurRad="38100" dist="38100" dir="2700000" algn="tl">
                  <a:srgbClr val="C0C0C0"/>
                </a:outerShdw>
              </a:effectLst>
            </a:endParaRPr>
          </a:p>
          <a:p>
            <a:pPr marL="355600" lvl="1" indent="-88900">
              <a:lnSpc>
                <a:spcPct val="140000"/>
              </a:lnSpc>
              <a:spcBef>
                <a:spcPct val="20000"/>
              </a:spcBef>
              <a:buFontTx/>
              <a:buChar char="•"/>
              <a:tabLst>
                <a:tab pos="355600" algn="l"/>
              </a:tabLst>
              <a:defRPr/>
            </a:pPr>
            <a:endParaRPr lang="zh-CN" altLang="en-US" sz="1400" b="1">
              <a:solidFill>
                <a:srgbClr val="CC0000"/>
              </a:solidFill>
              <a:effectLst>
                <a:outerShdw blurRad="38100" dist="38100" dir="2700000" algn="tl">
                  <a:srgbClr val="C0C0C0"/>
                </a:outerShdw>
              </a:effectLst>
            </a:endParaRPr>
          </a:p>
          <a:p>
            <a:pPr marL="355600" lvl="1" indent="-88900">
              <a:lnSpc>
                <a:spcPct val="140000"/>
              </a:lnSpc>
              <a:spcBef>
                <a:spcPct val="20000"/>
              </a:spcBef>
              <a:buFontTx/>
              <a:buChar char="•"/>
              <a:tabLst>
                <a:tab pos="355600" algn="l"/>
              </a:tabLst>
              <a:defRPr/>
            </a:pPr>
            <a:endParaRPr lang="zh-CN" altLang="en-US" sz="1400" b="1">
              <a:solidFill>
                <a:srgbClr val="CC0000"/>
              </a:solidFill>
              <a:effectLst>
                <a:outerShdw blurRad="38100" dist="38100" dir="2700000" algn="tl">
                  <a:srgbClr val="C0C0C0"/>
                </a:outerShdw>
              </a:effectLst>
            </a:endParaRPr>
          </a:p>
          <a:p>
            <a:pPr>
              <a:lnSpc>
                <a:spcPct val="140000"/>
              </a:lnSpc>
              <a:spcBef>
                <a:spcPct val="20000"/>
              </a:spcBef>
              <a:buFontTx/>
              <a:buChar char="•"/>
              <a:tabLst>
                <a:tab pos="355600" algn="l"/>
              </a:tabLst>
              <a:defRPr/>
            </a:pPr>
            <a:r>
              <a:rPr lang="zh-CN" altLang="en-US" sz="1400" b="1">
                <a:solidFill>
                  <a:srgbClr val="000000"/>
                </a:solidFill>
                <a:effectLst>
                  <a:outerShdw blurRad="38100" dist="38100" dir="2700000" algn="tl">
                    <a:srgbClr val="C0C0C0"/>
                  </a:outerShdw>
                </a:effectLst>
              </a:rPr>
              <a:t>市场推广：</a:t>
            </a:r>
          </a:p>
          <a:p>
            <a:pPr marL="355600" lvl="1" indent="-88900">
              <a:lnSpc>
                <a:spcPct val="140000"/>
              </a:lnSpc>
              <a:spcBef>
                <a:spcPct val="20000"/>
              </a:spcBef>
              <a:buFontTx/>
              <a:buChar char="•"/>
              <a:tabLst>
                <a:tab pos="355600" algn="l"/>
              </a:tabLst>
              <a:defRPr/>
            </a:pPr>
            <a:r>
              <a:rPr lang="zh-CN" altLang="en-US" sz="1400">
                <a:solidFill>
                  <a:srgbClr val="000000"/>
                </a:solidFill>
              </a:rPr>
              <a:t>自主推广为主，加大终端厂商合作推广力度</a:t>
            </a:r>
          </a:p>
          <a:p>
            <a:pPr marL="355600" lvl="1" indent="-88900">
              <a:lnSpc>
                <a:spcPct val="140000"/>
              </a:lnSpc>
              <a:spcBef>
                <a:spcPct val="20000"/>
              </a:spcBef>
              <a:buFontTx/>
              <a:buChar char="•"/>
              <a:tabLst>
                <a:tab pos="355600" algn="l"/>
              </a:tabLst>
              <a:defRPr/>
            </a:pPr>
            <a:r>
              <a:rPr lang="zh-CN" altLang="en-US" sz="1400">
                <a:solidFill>
                  <a:srgbClr val="000000"/>
                </a:solidFill>
              </a:rPr>
              <a:t>品牌中强化物联网要素</a:t>
            </a:r>
          </a:p>
        </p:txBody>
      </p:sp>
      <p:sp>
        <p:nvSpPr>
          <p:cNvPr id="3541009" name="Rectangle 17"/>
          <p:cNvSpPr>
            <a:spLocks noChangeArrowheads="1"/>
          </p:cNvSpPr>
          <p:nvPr/>
        </p:nvSpPr>
        <p:spPr bwMode="auto">
          <a:xfrm>
            <a:off x="4925159" y="1633538"/>
            <a:ext cx="3878873" cy="1466850"/>
          </a:xfrm>
          <a:prstGeom prst="rect">
            <a:avLst/>
          </a:prstGeom>
          <a:noFill/>
          <a:ln w="9525" algn="ctr">
            <a:noFill/>
            <a:miter lim="800000"/>
            <a:headEnd/>
            <a:tailEnd/>
          </a:ln>
          <a:effectLst/>
        </p:spPr>
        <p:txBody>
          <a:bodyPr lIns="36000" rIns="18000"/>
          <a:lstStyle/>
          <a:p>
            <a:pPr>
              <a:lnSpc>
                <a:spcPct val="130000"/>
              </a:lnSpc>
              <a:spcBef>
                <a:spcPct val="20000"/>
              </a:spcBef>
              <a:buFontTx/>
              <a:buChar char="•"/>
              <a:defRPr/>
            </a:pPr>
            <a:r>
              <a:rPr lang="zh-CN" altLang="en-US" sz="1400" b="1" dirty="0">
                <a:solidFill>
                  <a:srgbClr val="000000"/>
                </a:solidFill>
                <a:effectLst>
                  <a:outerShdw blurRad="38100" dist="38100" dir="2700000" algn="tl">
                    <a:srgbClr val="C0C0C0"/>
                  </a:outerShdw>
                </a:effectLst>
              </a:rPr>
              <a:t>重点产品：</a:t>
            </a:r>
          </a:p>
          <a:p>
            <a:pPr marL="444500" lvl="1" indent="-88900">
              <a:lnSpc>
                <a:spcPct val="130000"/>
              </a:lnSpc>
              <a:spcBef>
                <a:spcPct val="20000"/>
              </a:spcBef>
              <a:buFontTx/>
              <a:buChar char="•"/>
              <a:defRPr/>
            </a:pPr>
            <a:r>
              <a:rPr lang="zh-CN" altLang="en-US" sz="1400" dirty="0">
                <a:solidFill>
                  <a:srgbClr val="000000"/>
                </a:solidFill>
              </a:rPr>
              <a:t>第</a:t>
            </a:r>
            <a:r>
              <a:rPr lang="en-US" altLang="zh-CN" sz="1400" dirty="0">
                <a:solidFill>
                  <a:srgbClr val="000000"/>
                </a:solidFill>
              </a:rPr>
              <a:t>II</a:t>
            </a:r>
            <a:r>
              <a:rPr lang="zh-CN" altLang="en-US" sz="1400" dirty="0">
                <a:solidFill>
                  <a:srgbClr val="000000"/>
                </a:solidFill>
              </a:rPr>
              <a:t>象限：城市安防</a:t>
            </a:r>
            <a:r>
              <a:rPr lang="en-US" altLang="zh-CN" sz="1400" dirty="0">
                <a:solidFill>
                  <a:srgbClr val="000000"/>
                </a:solidFill>
              </a:rPr>
              <a:t>(</a:t>
            </a:r>
            <a:r>
              <a:rPr lang="zh-CN" altLang="en-US" sz="1400" dirty="0">
                <a:solidFill>
                  <a:srgbClr val="000000"/>
                </a:solidFill>
              </a:rPr>
              <a:t>全球眼</a:t>
            </a:r>
            <a:r>
              <a:rPr lang="en-US" altLang="zh-CN" sz="1400" dirty="0">
                <a:solidFill>
                  <a:srgbClr val="000000"/>
                </a:solidFill>
              </a:rPr>
              <a:t>)</a:t>
            </a:r>
            <a:r>
              <a:rPr lang="zh-CN" altLang="en-US" sz="1400" dirty="0">
                <a:solidFill>
                  <a:srgbClr val="000000"/>
                </a:solidFill>
              </a:rPr>
              <a:t>、环境检查、批发零售</a:t>
            </a:r>
          </a:p>
          <a:p>
            <a:pPr marL="444500" lvl="1" indent="-88900">
              <a:lnSpc>
                <a:spcPct val="130000"/>
              </a:lnSpc>
              <a:spcBef>
                <a:spcPct val="20000"/>
              </a:spcBef>
              <a:buFontTx/>
              <a:buChar char="•"/>
              <a:defRPr/>
            </a:pPr>
            <a:r>
              <a:rPr lang="zh-CN" altLang="en-US" sz="1400" dirty="0">
                <a:solidFill>
                  <a:srgbClr val="000000"/>
                </a:solidFill>
              </a:rPr>
              <a:t>第</a:t>
            </a:r>
            <a:r>
              <a:rPr lang="en-US" altLang="zh-CN" sz="1400" dirty="0">
                <a:solidFill>
                  <a:srgbClr val="000000"/>
                </a:solidFill>
              </a:rPr>
              <a:t>I</a:t>
            </a:r>
            <a:r>
              <a:rPr lang="zh-CN" altLang="en-US" sz="1400" dirty="0">
                <a:solidFill>
                  <a:srgbClr val="000000"/>
                </a:solidFill>
              </a:rPr>
              <a:t>象限：交通、物流、电力、工业产业监控</a:t>
            </a:r>
          </a:p>
          <a:p>
            <a:pPr>
              <a:lnSpc>
                <a:spcPct val="130000"/>
              </a:lnSpc>
              <a:spcBef>
                <a:spcPct val="20000"/>
              </a:spcBef>
              <a:buFontTx/>
              <a:buChar char="•"/>
              <a:defRPr/>
            </a:pPr>
            <a:r>
              <a:rPr lang="zh-CN" altLang="en-US" sz="1400" b="1" dirty="0">
                <a:solidFill>
                  <a:srgbClr val="000000"/>
                </a:solidFill>
                <a:effectLst>
                  <a:outerShdw blurRad="38100" dist="38100" dir="2700000" algn="tl">
                    <a:srgbClr val="C0C0C0"/>
                  </a:outerShdw>
                </a:effectLst>
              </a:rPr>
              <a:t>研发策略：</a:t>
            </a:r>
          </a:p>
          <a:p>
            <a:pPr marL="444500" lvl="1" indent="-88900">
              <a:lnSpc>
                <a:spcPct val="130000"/>
              </a:lnSpc>
              <a:spcBef>
                <a:spcPct val="20000"/>
              </a:spcBef>
              <a:buFontTx/>
              <a:buChar char="•"/>
              <a:defRPr/>
            </a:pPr>
            <a:r>
              <a:rPr lang="zh-CN" altLang="en-US" sz="1400" dirty="0">
                <a:solidFill>
                  <a:srgbClr val="000000"/>
                </a:solidFill>
              </a:rPr>
              <a:t>加强终端研发投入，尤其是</a:t>
            </a:r>
            <a:r>
              <a:rPr lang="en-US" altLang="zh-CN" sz="1400" dirty="0">
                <a:solidFill>
                  <a:srgbClr val="000000"/>
                </a:solidFill>
              </a:rPr>
              <a:t>SIM</a:t>
            </a:r>
            <a:r>
              <a:rPr lang="zh-CN" altLang="en-US" sz="1400" dirty="0">
                <a:solidFill>
                  <a:srgbClr val="000000"/>
                </a:solidFill>
              </a:rPr>
              <a:t>卡及</a:t>
            </a:r>
            <a:r>
              <a:rPr lang="en-US" altLang="zh-CN" sz="1400" dirty="0">
                <a:solidFill>
                  <a:srgbClr val="000000"/>
                </a:solidFill>
              </a:rPr>
              <a:t>RFID</a:t>
            </a:r>
            <a:r>
              <a:rPr lang="zh-CN" altLang="en-US" sz="1400" dirty="0">
                <a:solidFill>
                  <a:srgbClr val="000000"/>
                </a:solidFill>
              </a:rPr>
              <a:t>方面的投入，可注重在标准及应用方面</a:t>
            </a:r>
          </a:p>
          <a:p>
            <a:pPr marL="444500" lvl="1" indent="-88900">
              <a:lnSpc>
                <a:spcPct val="130000"/>
              </a:lnSpc>
              <a:spcBef>
                <a:spcPct val="20000"/>
              </a:spcBef>
              <a:buFontTx/>
              <a:buChar char="•"/>
              <a:defRPr/>
            </a:pPr>
            <a:r>
              <a:rPr lang="zh-CN" altLang="en-US" sz="1400" dirty="0">
                <a:solidFill>
                  <a:srgbClr val="000000"/>
                </a:solidFill>
              </a:rPr>
              <a:t>通过紧密合作及资本纽带全面整合平台及应用开发能力</a:t>
            </a:r>
          </a:p>
          <a:p>
            <a:pPr>
              <a:lnSpc>
                <a:spcPct val="130000"/>
              </a:lnSpc>
              <a:spcBef>
                <a:spcPct val="20000"/>
              </a:spcBef>
              <a:buFontTx/>
              <a:buChar char="•"/>
              <a:defRPr/>
            </a:pPr>
            <a:r>
              <a:rPr lang="zh-CN" altLang="en-US" sz="1400" b="1" dirty="0">
                <a:solidFill>
                  <a:srgbClr val="000000"/>
                </a:solidFill>
                <a:effectLst>
                  <a:outerShdw blurRad="38100" dist="38100" dir="2700000" algn="tl">
                    <a:srgbClr val="C0C0C0"/>
                  </a:outerShdw>
                </a:effectLst>
              </a:rPr>
              <a:t>资费策略：</a:t>
            </a:r>
            <a:r>
              <a:rPr lang="zh-CN" altLang="en-US" sz="1400" dirty="0">
                <a:solidFill>
                  <a:srgbClr val="000000"/>
                </a:solidFill>
              </a:rPr>
              <a:t>流量费</a:t>
            </a:r>
            <a:r>
              <a:rPr lang="en-US" altLang="zh-CN" sz="1400" dirty="0">
                <a:solidFill>
                  <a:srgbClr val="000000"/>
                </a:solidFill>
              </a:rPr>
              <a:t>+</a:t>
            </a:r>
            <a:r>
              <a:rPr lang="zh-CN" altLang="en-US" sz="1400" dirty="0">
                <a:solidFill>
                  <a:srgbClr val="000000"/>
                </a:solidFill>
              </a:rPr>
              <a:t>终端管理费</a:t>
            </a:r>
            <a:r>
              <a:rPr lang="en-US" altLang="zh-CN" sz="1400" dirty="0">
                <a:solidFill>
                  <a:srgbClr val="000000"/>
                </a:solidFill>
              </a:rPr>
              <a:t>+</a:t>
            </a:r>
            <a:r>
              <a:rPr lang="zh-CN" altLang="en-US" sz="1400" dirty="0">
                <a:solidFill>
                  <a:srgbClr val="000000"/>
                </a:solidFill>
              </a:rPr>
              <a:t>平台应用费</a:t>
            </a:r>
          </a:p>
        </p:txBody>
      </p:sp>
      <p:sp>
        <p:nvSpPr>
          <p:cNvPr id="3541010" name="Rectangle 18"/>
          <p:cNvSpPr>
            <a:spLocks noChangeArrowheads="1"/>
          </p:cNvSpPr>
          <p:nvPr/>
        </p:nvSpPr>
        <p:spPr bwMode="auto">
          <a:xfrm>
            <a:off x="342900" y="5334000"/>
            <a:ext cx="8496300" cy="1327150"/>
          </a:xfrm>
          <a:prstGeom prst="rect">
            <a:avLst/>
          </a:prstGeom>
          <a:noFill/>
          <a:ln w="9525" algn="ctr">
            <a:noFill/>
            <a:miter lim="800000"/>
            <a:headEnd/>
            <a:tailEnd/>
          </a:ln>
          <a:effectLst/>
        </p:spPr>
        <p:txBody>
          <a:bodyPr lIns="36000" rIns="18000"/>
          <a:lstStyle/>
          <a:p>
            <a:pPr marL="176213" indent="-176213">
              <a:spcBef>
                <a:spcPct val="20000"/>
              </a:spcBef>
              <a:spcAft>
                <a:spcPct val="20000"/>
              </a:spcAft>
              <a:buFontTx/>
              <a:buChar char="•"/>
              <a:defRPr/>
            </a:pPr>
            <a:r>
              <a:rPr lang="zh-CN" altLang="en-US" sz="1400" b="1">
                <a:solidFill>
                  <a:srgbClr val="000000"/>
                </a:solidFill>
                <a:effectLst>
                  <a:outerShdw blurRad="38100" dist="38100" dir="2700000" algn="tl">
                    <a:srgbClr val="C0C0C0"/>
                  </a:outerShdw>
                </a:effectLst>
              </a:rPr>
              <a:t>切入点：</a:t>
            </a:r>
            <a:r>
              <a:rPr lang="zh-CN" altLang="en-US" sz="1400">
                <a:solidFill>
                  <a:srgbClr val="000000"/>
                </a:solidFill>
              </a:rPr>
              <a:t>以</a:t>
            </a:r>
            <a:r>
              <a:rPr lang="en-US" altLang="zh-CN" sz="1400">
                <a:solidFill>
                  <a:srgbClr val="000000"/>
                </a:solidFill>
              </a:rPr>
              <a:t>SIM</a:t>
            </a:r>
            <a:r>
              <a:rPr lang="zh-CN" altLang="en-US" sz="1400">
                <a:solidFill>
                  <a:srgbClr val="000000"/>
                </a:solidFill>
              </a:rPr>
              <a:t>卡及监控类为切入点，搭建平台</a:t>
            </a:r>
          </a:p>
          <a:p>
            <a:pPr marL="176213" indent="-176213">
              <a:spcBef>
                <a:spcPct val="20000"/>
              </a:spcBef>
              <a:spcAft>
                <a:spcPct val="20000"/>
              </a:spcAft>
              <a:buFontTx/>
              <a:buChar char="•"/>
              <a:defRPr/>
            </a:pPr>
            <a:r>
              <a:rPr lang="zh-CN" altLang="en-US" sz="1400" b="1">
                <a:solidFill>
                  <a:srgbClr val="000000"/>
                </a:solidFill>
                <a:effectLst>
                  <a:outerShdw blurRad="38100" dist="38100" dir="2700000" algn="tl">
                    <a:srgbClr val="C0C0C0"/>
                  </a:outerShdw>
                </a:effectLst>
              </a:rPr>
              <a:t>前提：</a:t>
            </a:r>
            <a:r>
              <a:rPr lang="zh-CN" altLang="en-US" sz="1400">
                <a:solidFill>
                  <a:srgbClr val="000000"/>
                </a:solidFill>
              </a:rPr>
              <a:t>要深度理解行业客户需求，并能够通过信息化手段为客户提供现实收益，增强持久竞争力</a:t>
            </a:r>
          </a:p>
          <a:p>
            <a:pPr marL="176213" indent="-176213">
              <a:spcBef>
                <a:spcPct val="20000"/>
              </a:spcBef>
              <a:spcAft>
                <a:spcPct val="20000"/>
              </a:spcAft>
              <a:buFontTx/>
              <a:buChar char="•"/>
              <a:defRPr/>
            </a:pPr>
            <a:r>
              <a:rPr lang="zh-CN" altLang="en-US" sz="1400" b="1">
                <a:solidFill>
                  <a:srgbClr val="000000"/>
                </a:solidFill>
                <a:effectLst>
                  <a:outerShdw blurRad="38100" dist="38100" dir="2700000" algn="tl">
                    <a:srgbClr val="C0C0C0"/>
                  </a:outerShdw>
                </a:effectLst>
              </a:rPr>
              <a:t>资源整合：</a:t>
            </a:r>
            <a:r>
              <a:rPr lang="zh-CN" altLang="en-US" sz="1400">
                <a:solidFill>
                  <a:srgbClr val="000000"/>
                </a:solidFill>
              </a:rPr>
              <a:t>整合研发资源，以自主研发为主，提高电信在政企客户市场的把控能力</a:t>
            </a:r>
          </a:p>
        </p:txBody>
      </p:sp>
    </p:spTree>
    <p:extLst>
      <p:ext uri="{BB962C8B-B14F-4D97-AF65-F5344CB8AC3E}">
        <p14:creationId xmlns:p14="http://schemas.microsoft.com/office/powerpoint/2010/main" val="7664689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zh-CN" altLang="en-US" sz="2400" smtClean="0"/>
              <a:t>集成者角色针对家庭客户市场，打造端到端的服务能力</a:t>
            </a:r>
          </a:p>
        </p:txBody>
      </p:sp>
      <p:sp>
        <p:nvSpPr>
          <p:cNvPr id="75779" name="Rectangle 3"/>
          <p:cNvSpPr>
            <a:spLocks noChangeArrowheads="1"/>
          </p:cNvSpPr>
          <p:nvPr/>
        </p:nvSpPr>
        <p:spPr bwMode="auto">
          <a:xfrm>
            <a:off x="293077" y="1181103"/>
            <a:ext cx="4032738" cy="428625"/>
          </a:xfrm>
          <a:prstGeom prst="rect">
            <a:avLst/>
          </a:prstGeom>
          <a:solidFill>
            <a:srgbClr val="3366CC"/>
          </a:solidFill>
          <a:ln w="9525" algn="ctr">
            <a:solidFill>
              <a:srgbClr val="808080"/>
            </a:solidFill>
            <a:miter lim="800000"/>
            <a:headEnd/>
            <a:tailEnd/>
          </a:ln>
        </p:spPr>
        <p:txBody>
          <a:bodyPr anchor="ctr"/>
          <a:lstStyle/>
          <a:p>
            <a:pPr algn="ctr"/>
            <a:r>
              <a:rPr lang="zh-CN" altLang="en-US" sz="1600" b="1" smtClean="0">
                <a:solidFill>
                  <a:srgbClr val="FFFFFF"/>
                </a:solidFill>
                <a:ea typeface="宋体" charset="-122"/>
              </a:rPr>
              <a:t>市场策略</a:t>
            </a:r>
          </a:p>
        </p:txBody>
      </p:sp>
      <p:sp>
        <p:nvSpPr>
          <p:cNvPr id="75780" name="Rectangle 4"/>
          <p:cNvSpPr>
            <a:spLocks noChangeArrowheads="1"/>
          </p:cNvSpPr>
          <p:nvPr/>
        </p:nvSpPr>
        <p:spPr bwMode="auto">
          <a:xfrm>
            <a:off x="4771293" y="1181100"/>
            <a:ext cx="4032738" cy="431800"/>
          </a:xfrm>
          <a:prstGeom prst="rect">
            <a:avLst/>
          </a:prstGeom>
          <a:solidFill>
            <a:srgbClr val="3366CC"/>
          </a:solidFill>
          <a:ln w="9525" algn="ctr">
            <a:solidFill>
              <a:srgbClr val="808080"/>
            </a:solidFill>
            <a:miter lim="800000"/>
            <a:headEnd/>
            <a:tailEnd/>
          </a:ln>
        </p:spPr>
        <p:txBody>
          <a:bodyPr anchor="ctr"/>
          <a:lstStyle/>
          <a:p>
            <a:pPr algn="ctr"/>
            <a:r>
              <a:rPr lang="zh-CN" altLang="en-US" sz="1600" b="1" smtClean="0">
                <a:solidFill>
                  <a:srgbClr val="FFFFFF"/>
                </a:solidFill>
                <a:ea typeface="宋体" charset="-122"/>
              </a:rPr>
              <a:t>产品策略</a:t>
            </a:r>
          </a:p>
        </p:txBody>
      </p:sp>
      <p:sp>
        <p:nvSpPr>
          <p:cNvPr id="75781" name="Rectangle 5"/>
          <p:cNvSpPr>
            <a:spLocks noChangeArrowheads="1"/>
          </p:cNvSpPr>
          <p:nvPr/>
        </p:nvSpPr>
        <p:spPr bwMode="auto">
          <a:xfrm>
            <a:off x="281354" y="5334000"/>
            <a:ext cx="8557846" cy="990600"/>
          </a:xfrm>
          <a:prstGeom prst="rect">
            <a:avLst/>
          </a:prstGeom>
          <a:solidFill>
            <a:schemeClr val="accent1"/>
          </a:solidFill>
          <a:ln w="9525" algn="ctr">
            <a:solidFill>
              <a:srgbClr val="808080"/>
            </a:solidFill>
            <a:miter lim="800000"/>
            <a:headEnd/>
            <a:tailEnd/>
          </a:ln>
        </p:spPr>
        <p:txBody>
          <a:bodyPr wrap="none" anchor="ctr"/>
          <a:lstStyle/>
          <a:p>
            <a:pPr algn="ctr"/>
            <a:endParaRPr lang="zh-CN" altLang="en-US" sz="1400" smtClean="0">
              <a:solidFill>
                <a:srgbClr val="000000"/>
              </a:solidFill>
              <a:ea typeface="宋体" charset="-122"/>
            </a:endParaRPr>
          </a:p>
        </p:txBody>
      </p:sp>
      <p:sp>
        <p:nvSpPr>
          <p:cNvPr id="75782" name="Rectangle 6"/>
          <p:cNvSpPr>
            <a:spLocks noChangeArrowheads="1"/>
          </p:cNvSpPr>
          <p:nvPr/>
        </p:nvSpPr>
        <p:spPr bwMode="auto">
          <a:xfrm>
            <a:off x="293077" y="1600200"/>
            <a:ext cx="4032738" cy="3170238"/>
          </a:xfrm>
          <a:prstGeom prst="rect">
            <a:avLst/>
          </a:prstGeom>
          <a:solidFill>
            <a:schemeClr val="accent1"/>
          </a:solidFill>
          <a:ln w="9525" algn="ctr">
            <a:solidFill>
              <a:srgbClr val="808080"/>
            </a:solidFill>
            <a:miter lim="800000"/>
            <a:headEnd/>
            <a:tailEnd/>
          </a:ln>
        </p:spPr>
        <p:txBody>
          <a:bodyPr wrap="none" anchor="ctr"/>
          <a:lstStyle/>
          <a:p>
            <a:pPr algn="ctr"/>
            <a:endParaRPr lang="zh-CN" altLang="en-US" sz="1400" smtClean="0">
              <a:solidFill>
                <a:srgbClr val="000000"/>
              </a:solidFill>
              <a:ea typeface="宋体" charset="-122"/>
            </a:endParaRPr>
          </a:p>
        </p:txBody>
      </p:sp>
      <p:sp>
        <p:nvSpPr>
          <p:cNvPr id="75783" name="Rectangle 7"/>
          <p:cNvSpPr>
            <a:spLocks noChangeArrowheads="1"/>
          </p:cNvSpPr>
          <p:nvPr/>
        </p:nvSpPr>
        <p:spPr bwMode="auto">
          <a:xfrm>
            <a:off x="4771293" y="1600200"/>
            <a:ext cx="4032738" cy="3170238"/>
          </a:xfrm>
          <a:prstGeom prst="rect">
            <a:avLst/>
          </a:prstGeom>
          <a:solidFill>
            <a:schemeClr val="accent1"/>
          </a:solidFill>
          <a:ln w="9525" algn="ctr">
            <a:solidFill>
              <a:srgbClr val="808080"/>
            </a:solidFill>
            <a:miter lim="800000"/>
            <a:headEnd/>
            <a:tailEnd/>
          </a:ln>
        </p:spPr>
        <p:txBody>
          <a:bodyPr wrap="none" anchor="ctr"/>
          <a:lstStyle/>
          <a:p>
            <a:pPr algn="ctr"/>
            <a:endParaRPr lang="zh-CN" altLang="en-US" sz="1400" smtClean="0">
              <a:solidFill>
                <a:srgbClr val="000000"/>
              </a:solidFill>
              <a:ea typeface="宋体" charset="-122"/>
            </a:endParaRPr>
          </a:p>
        </p:txBody>
      </p:sp>
      <p:sp>
        <p:nvSpPr>
          <p:cNvPr id="3556360" name="AutoShape 8"/>
          <p:cNvSpPr>
            <a:spLocks noChangeArrowheads="1"/>
          </p:cNvSpPr>
          <p:nvPr/>
        </p:nvSpPr>
        <p:spPr bwMode="auto">
          <a:xfrm>
            <a:off x="1418492" y="4876800"/>
            <a:ext cx="6283569" cy="304800"/>
          </a:xfrm>
          <a:prstGeom prst="triangle">
            <a:avLst>
              <a:gd name="adj" fmla="val 50000"/>
            </a:avLst>
          </a:prstGeom>
          <a:solidFill>
            <a:srgbClr val="FF9900"/>
          </a:solidFill>
          <a:ln w="9525" algn="ctr">
            <a:noFill/>
            <a:miter lim="800000"/>
            <a:headEnd/>
            <a:tailEnd/>
          </a:ln>
          <a:effectLst/>
        </p:spPr>
        <p:txBody>
          <a:bodyPr wrap="none" tIns="10800" anchor="ctr"/>
          <a:lstStyle/>
          <a:p>
            <a:pPr algn="ctr">
              <a:defRPr/>
            </a:pPr>
            <a:r>
              <a:rPr lang="zh-CN" altLang="en-US" sz="1600" b="1">
                <a:solidFill>
                  <a:srgbClr val="000000"/>
                </a:solidFill>
                <a:effectLst>
                  <a:outerShdw blurRad="38100" dist="38100" dir="2700000" algn="tl">
                    <a:srgbClr val="FFFFFF"/>
                  </a:outerShdw>
                </a:effectLst>
              </a:rPr>
              <a:t>成功要素</a:t>
            </a:r>
          </a:p>
        </p:txBody>
      </p:sp>
      <p:sp>
        <p:nvSpPr>
          <p:cNvPr id="3556363" name="Rectangle 11"/>
          <p:cNvSpPr>
            <a:spLocks noChangeArrowheads="1"/>
          </p:cNvSpPr>
          <p:nvPr/>
        </p:nvSpPr>
        <p:spPr bwMode="auto">
          <a:xfrm>
            <a:off x="502629" y="1633538"/>
            <a:ext cx="3823188" cy="2913062"/>
          </a:xfrm>
          <a:prstGeom prst="rect">
            <a:avLst/>
          </a:prstGeom>
          <a:noFill/>
          <a:ln w="9525" algn="ctr">
            <a:noFill/>
            <a:miter lim="800000"/>
            <a:headEnd/>
            <a:tailEnd/>
          </a:ln>
          <a:effectLst/>
        </p:spPr>
        <p:txBody>
          <a:bodyPr lIns="36000" rIns="18000"/>
          <a:lstStyle/>
          <a:p>
            <a:pPr>
              <a:lnSpc>
                <a:spcPct val="140000"/>
              </a:lnSpc>
              <a:spcBef>
                <a:spcPct val="20000"/>
              </a:spcBef>
              <a:buFontTx/>
              <a:buChar char="•"/>
              <a:tabLst>
                <a:tab pos="355600" algn="l"/>
              </a:tabLst>
              <a:defRPr/>
            </a:pPr>
            <a:r>
              <a:rPr lang="zh-CN" altLang="en-US" sz="1400" b="1">
                <a:solidFill>
                  <a:srgbClr val="000000"/>
                </a:solidFill>
                <a:effectLst>
                  <a:outerShdw blurRad="38100" dist="38100" dir="2700000" algn="tl">
                    <a:srgbClr val="C0C0C0"/>
                  </a:outerShdw>
                </a:effectLst>
              </a:rPr>
              <a:t>目标客户群：</a:t>
            </a:r>
          </a:p>
          <a:p>
            <a:pPr marL="355600" lvl="1" indent="-88900">
              <a:lnSpc>
                <a:spcPct val="140000"/>
              </a:lnSpc>
              <a:spcBef>
                <a:spcPct val="20000"/>
              </a:spcBef>
              <a:buFontTx/>
              <a:buChar char="•"/>
              <a:tabLst>
                <a:tab pos="355600" algn="l"/>
              </a:tabLst>
              <a:defRPr/>
            </a:pPr>
            <a:r>
              <a:rPr lang="zh-CN" altLang="en-US" sz="1400">
                <a:solidFill>
                  <a:srgbClr val="000000"/>
                </a:solidFill>
              </a:rPr>
              <a:t>收入高，拥有大量资产的客户</a:t>
            </a:r>
          </a:p>
          <a:p>
            <a:pPr marL="355600" lvl="1" indent="-88900">
              <a:lnSpc>
                <a:spcPct val="140000"/>
              </a:lnSpc>
              <a:spcBef>
                <a:spcPct val="20000"/>
              </a:spcBef>
              <a:buFontTx/>
              <a:buChar char="•"/>
              <a:tabLst>
                <a:tab pos="355600" algn="l"/>
              </a:tabLst>
              <a:defRPr/>
            </a:pPr>
            <a:r>
              <a:rPr lang="zh-CN" altLang="en-US" sz="1400">
                <a:solidFill>
                  <a:srgbClr val="000000"/>
                </a:solidFill>
              </a:rPr>
              <a:t>有老、弱、病等需随时照料的家庭成员的客户</a:t>
            </a:r>
          </a:p>
          <a:p>
            <a:pPr marL="355600" lvl="1" indent="-88900">
              <a:lnSpc>
                <a:spcPct val="140000"/>
              </a:lnSpc>
              <a:spcBef>
                <a:spcPct val="20000"/>
              </a:spcBef>
              <a:buFontTx/>
              <a:buChar char="•"/>
              <a:tabLst>
                <a:tab pos="355600" algn="l"/>
              </a:tabLst>
              <a:defRPr/>
            </a:pPr>
            <a:endParaRPr lang="zh-CN" altLang="en-US" sz="1400" b="1">
              <a:solidFill>
                <a:srgbClr val="CC0000"/>
              </a:solidFill>
              <a:effectLst>
                <a:outerShdw blurRad="38100" dist="38100" dir="2700000" algn="tl">
                  <a:srgbClr val="C0C0C0"/>
                </a:outerShdw>
              </a:effectLst>
            </a:endParaRPr>
          </a:p>
          <a:p>
            <a:pPr marL="355600" lvl="1" indent="-88900">
              <a:lnSpc>
                <a:spcPct val="140000"/>
              </a:lnSpc>
              <a:spcBef>
                <a:spcPct val="20000"/>
              </a:spcBef>
              <a:buFontTx/>
              <a:buChar char="•"/>
              <a:tabLst>
                <a:tab pos="355600" algn="l"/>
              </a:tabLst>
              <a:defRPr/>
            </a:pPr>
            <a:endParaRPr lang="zh-CN" altLang="en-US" sz="1400" b="1">
              <a:solidFill>
                <a:srgbClr val="CC0000"/>
              </a:solidFill>
              <a:effectLst>
                <a:outerShdw blurRad="38100" dist="38100" dir="2700000" algn="tl">
                  <a:srgbClr val="C0C0C0"/>
                </a:outerShdw>
              </a:effectLst>
            </a:endParaRPr>
          </a:p>
          <a:p>
            <a:pPr marL="355600" lvl="1" indent="-88900">
              <a:lnSpc>
                <a:spcPct val="140000"/>
              </a:lnSpc>
              <a:spcBef>
                <a:spcPct val="20000"/>
              </a:spcBef>
              <a:buFontTx/>
              <a:buChar char="•"/>
              <a:tabLst>
                <a:tab pos="355600" algn="l"/>
              </a:tabLst>
              <a:defRPr/>
            </a:pPr>
            <a:endParaRPr lang="zh-CN" altLang="en-US" sz="1400" b="1">
              <a:solidFill>
                <a:srgbClr val="CC0000"/>
              </a:solidFill>
              <a:effectLst>
                <a:outerShdw blurRad="38100" dist="38100" dir="2700000" algn="tl">
                  <a:srgbClr val="C0C0C0"/>
                </a:outerShdw>
              </a:effectLst>
            </a:endParaRPr>
          </a:p>
          <a:p>
            <a:pPr>
              <a:lnSpc>
                <a:spcPct val="140000"/>
              </a:lnSpc>
              <a:spcBef>
                <a:spcPct val="20000"/>
              </a:spcBef>
              <a:buFontTx/>
              <a:buChar char="•"/>
              <a:tabLst>
                <a:tab pos="355600" algn="l"/>
              </a:tabLst>
              <a:defRPr/>
            </a:pPr>
            <a:r>
              <a:rPr lang="zh-CN" altLang="en-US" sz="1400" b="1">
                <a:solidFill>
                  <a:srgbClr val="000000"/>
                </a:solidFill>
                <a:effectLst>
                  <a:outerShdw blurRad="38100" dist="38100" dir="2700000" algn="tl">
                    <a:srgbClr val="C0C0C0"/>
                  </a:outerShdw>
                </a:effectLst>
              </a:rPr>
              <a:t>市场推广：</a:t>
            </a:r>
          </a:p>
          <a:p>
            <a:pPr marL="355600" lvl="1" indent="-88900">
              <a:lnSpc>
                <a:spcPct val="140000"/>
              </a:lnSpc>
              <a:spcBef>
                <a:spcPct val="20000"/>
              </a:spcBef>
              <a:buFontTx/>
              <a:buChar char="•"/>
              <a:tabLst>
                <a:tab pos="355600" algn="l"/>
              </a:tabLst>
              <a:defRPr/>
            </a:pPr>
            <a:r>
              <a:rPr lang="zh-CN" altLang="en-US" sz="1400">
                <a:solidFill>
                  <a:srgbClr val="000000"/>
                </a:solidFill>
              </a:rPr>
              <a:t>自主推广为主，加大终端厂商合作推广力度</a:t>
            </a:r>
          </a:p>
          <a:p>
            <a:pPr marL="355600" lvl="1" indent="-88900">
              <a:lnSpc>
                <a:spcPct val="140000"/>
              </a:lnSpc>
              <a:spcBef>
                <a:spcPct val="20000"/>
              </a:spcBef>
              <a:buFontTx/>
              <a:buChar char="•"/>
              <a:tabLst>
                <a:tab pos="355600" algn="l"/>
              </a:tabLst>
              <a:defRPr/>
            </a:pPr>
            <a:r>
              <a:rPr lang="zh-CN" altLang="en-US" sz="1400">
                <a:solidFill>
                  <a:srgbClr val="000000"/>
                </a:solidFill>
              </a:rPr>
              <a:t>品牌中强化物联网要素</a:t>
            </a:r>
          </a:p>
        </p:txBody>
      </p:sp>
      <p:sp>
        <p:nvSpPr>
          <p:cNvPr id="3556364" name="Rectangle 12"/>
          <p:cNvSpPr>
            <a:spLocks noChangeArrowheads="1"/>
          </p:cNvSpPr>
          <p:nvPr/>
        </p:nvSpPr>
        <p:spPr bwMode="auto">
          <a:xfrm>
            <a:off x="4925159" y="1633538"/>
            <a:ext cx="3878873" cy="1466850"/>
          </a:xfrm>
          <a:prstGeom prst="rect">
            <a:avLst/>
          </a:prstGeom>
          <a:noFill/>
          <a:ln w="9525" algn="ctr">
            <a:noFill/>
            <a:miter lim="800000"/>
            <a:headEnd/>
            <a:tailEnd/>
          </a:ln>
          <a:effectLst/>
        </p:spPr>
        <p:txBody>
          <a:bodyPr lIns="36000" rIns="18000"/>
          <a:lstStyle/>
          <a:p>
            <a:pPr>
              <a:lnSpc>
                <a:spcPct val="130000"/>
              </a:lnSpc>
              <a:spcBef>
                <a:spcPct val="20000"/>
              </a:spcBef>
              <a:buFontTx/>
              <a:buChar char="•"/>
              <a:defRPr/>
            </a:pPr>
            <a:r>
              <a:rPr lang="zh-CN" altLang="en-US" sz="1400" b="1">
                <a:solidFill>
                  <a:srgbClr val="000000"/>
                </a:solidFill>
                <a:effectLst>
                  <a:outerShdw blurRad="38100" dist="38100" dir="2700000" algn="tl">
                    <a:srgbClr val="C0C0C0"/>
                  </a:outerShdw>
                </a:effectLst>
              </a:rPr>
              <a:t>重点产品：</a:t>
            </a:r>
          </a:p>
          <a:p>
            <a:pPr marL="444500" lvl="1" indent="-88900">
              <a:lnSpc>
                <a:spcPct val="130000"/>
              </a:lnSpc>
              <a:spcBef>
                <a:spcPct val="20000"/>
              </a:spcBef>
              <a:buFontTx/>
              <a:buChar char="•"/>
              <a:defRPr/>
            </a:pPr>
            <a:r>
              <a:rPr lang="zh-CN" altLang="en-US" sz="1400">
                <a:solidFill>
                  <a:srgbClr val="000000"/>
                </a:solidFill>
              </a:rPr>
              <a:t>第</a:t>
            </a:r>
            <a:r>
              <a:rPr lang="en-US" altLang="zh-CN" sz="1400">
                <a:solidFill>
                  <a:srgbClr val="000000"/>
                </a:solidFill>
              </a:rPr>
              <a:t>II</a:t>
            </a:r>
            <a:r>
              <a:rPr lang="zh-CN" altLang="en-US" sz="1400">
                <a:solidFill>
                  <a:srgbClr val="000000"/>
                </a:solidFill>
              </a:rPr>
              <a:t>象限：智能家居</a:t>
            </a:r>
            <a:r>
              <a:rPr lang="en-US" altLang="zh-CN" sz="1400">
                <a:solidFill>
                  <a:srgbClr val="000000"/>
                </a:solidFill>
              </a:rPr>
              <a:t>(</a:t>
            </a:r>
            <a:r>
              <a:rPr lang="zh-CN" altLang="en-US" sz="1400">
                <a:solidFill>
                  <a:srgbClr val="000000"/>
                </a:solidFill>
              </a:rPr>
              <a:t>资产监控及家庭安防</a:t>
            </a:r>
            <a:r>
              <a:rPr lang="en-US" altLang="zh-CN" sz="1400">
                <a:solidFill>
                  <a:srgbClr val="000000"/>
                </a:solidFill>
              </a:rPr>
              <a:t>)</a:t>
            </a:r>
          </a:p>
          <a:p>
            <a:pPr marL="444500" lvl="1" indent="-88900">
              <a:lnSpc>
                <a:spcPct val="130000"/>
              </a:lnSpc>
              <a:spcBef>
                <a:spcPct val="20000"/>
              </a:spcBef>
              <a:buFontTx/>
              <a:buChar char="•"/>
              <a:defRPr/>
            </a:pPr>
            <a:r>
              <a:rPr lang="zh-CN" altLang="en-US" sz="1400">
                <a:solidFill>
                  <a:srgbClr val="000000"/>
                </a:solidFill>
              </a:rPr>
              <a:t>第</a:t>
            </a:r>
            <a:r>
              <a:rPr lang="en-US" altLang="zh-CN" sz="1400">
                <a:solidFill>
                  <a:srgbClr val="000000"/>
                </a:solidFill>
              </a:rPr>
              <a:t>I</a:t>
            </a:r>
            <a:r>
              <a:rPr lang="zh-CN" altLang="en-US" sz="1400">
                <a:solidFill>
                  <a:srgbClr val="000000"/>
                </a:solidFill>
              </a:rPr>
              <a:t>象限：家庭医疗</a:t>
            </a:r>
          </a:p>
          <a:p>
            <a:pPr>
              <a:lnSpc>
                <a:spcPct val="130000"/>
              </a:lnSpc>
              <a:spcBef>
                <a:spcPct val="20000"/>
              </a:spcBef>
              <a:buFontTx/>
              <a:buChar char="•"/>
              <a:defRPr/>
            </a:pPr>
            <a:r>
              <a:rPr lang="zh-CN" altLang="en-US" sz="1400" b="1">
                <a:solidFill>
                  <a:srgbClr val="000000"/>
                </a:solidFill>
                <a:effectLst>
                  <a:outerShdw blurRad="38100" dist="38100" dir="2700000" algn="tl">
                    <a:srgbClr val="C0C0C0"/>
                  </a:outerShdw>
                </a:effectLst>
              </a:rPr>
              <a:t>研发策略：</a:t>
            </a:r>
          </a:p>
          <a:p>
            <a:pPr marL="444500" lvl="1" indent="-88900">
              <a:lnSpc>
                <a:spcPct val="130000"/>
              </a:lnSpc>
              <a:spcBef>
                <a:spcPct val="20000"/>
              </a:spcBef>
              <a:buFontTx/>
              <a:buChar char="•"/>
              <a:defRPr/>
            </a:pPr>
            <a:r>
              <a:rPr lang="zh-CN" altLang="en-US" sz="1400">
                <a:solidFill>
                  <a:srgbClr val="000000"/>
                </a:solidFill>
              </a:rPr>
              <a:t>终端方面主要以合作研发及合作购买为主，充分发挥终端厂商积极性及能力</a:t>
            </a:r>
          </a:p>
          <a:p>
            <a:pPr marL="444500" lvl="1" indent="-88900">
              <a:lnSpc>
                <a:spcPct val="130000"/>
              </a:lnSpc>
              <a:spcBef>
                <a:spcPct val="20000"/>
              </a:spcBef>
              <a:buFontTx/>
              <a:buChar char="•"/>
              <a:defRPr/>
            </a:pPr>
            <a:r>
              <a:rPr lang="zh-CN" altLang="en-US" sz="1400">
                <a:solidFill>
                  <a:srgbClr val="000000"/>
                </a:solidFill>
              </a:rPr>
              <a:t>可根据情形涉足终端标准领域</a:t>
            </a:r>
          </a:p>
          <a:p>
            <a:pPr marL="444500" lvl="1" indent="-88900">
              <a:lnSpc>
                <a:spcPct val="130000"/>
              </a:lnSpc>
              <a:spcBef>
                <a:spcPct val="20000"/>
              </a:spcBef>
              <a:buFontTx/>
              <a:buChar char="•"/>
              <a:defRPr/>
            </a:pPr>
            <a:r>
              <a:rPr lang="zh-CN" altLang="en-US" sz="1400">
                <a:solidFill>
                  <a:srgbClr val="000000"/>
                </a:solidFill>
              </a:rPr>
              <a:t>通过广泛合作，弥补自身不足，快速搭建产品及应用，能自主研发尽量自主研发</a:t>
            </a:r>
          </a:p>
          <a:p>
            <a:pPr>
              <a:lnSpc>
                <a:spcPct val="130000"/>
              </a:lnSpc>
              <a:spcBef>
                <a:spcPct val="20000"/>
              </a:spcBef>
              <a:buFontTx/>
              <a:buChar char="•"/>
              <a:defRPr/>
            </a:pPr>
            <a:r>
              <a:rPr lang="zh-CN" altLang="en-US" sz="1400" b="1">
                <a:solidFill>
                  <a:srgbClr val="000000"/>
                </a:solidFill>
                <a:effectLst>
                  <a:outerShdw blurRad="38100" dist="38100" dir="2700000" algn="tl">
                    <a:srgbClr val="C0C0C0"/>
                  </a:outerShdw>
                </a:effectLst>
              </a:rPr>
              <a:t>资费策略：</a:t>
            </a:r>
            <a:r>
              <a:rPr lang="zh-CN" altLang="en-US" sz="1400">
                <a:solidFill>
                  <a:srgbClr val="000000"/>
                </a:solidFill>
              </a:rPr>
              <a:t>流量费</a:t>
            </a:r>
            <a:r>
              <a:rPr lang="en-US" altLang="zh-CN" sz="1400">
                <a:solidFill>
                  <a:srgbClr val="000000"/>
                </a:solidFill>
              </a:rPr>
              <a:t>+</a:t>
            </a:r>
            <a:r>
              <a:rPr lang="zh-CN" altLang="en-US" sz="1400">
                <a:solidFill>
                  <a:srgbClr val="000000"/>
                </a:solidFill>
              </a:rPr>
              <a:t>终端管理费</a:t>
            </a:r>
          </a:p>
        </p:txBody>
      </p:sp>
      <p:sp>
        <p:nvSpPr>
          <p:cNvPr id="3556365" name="Rectangle 13"/>
          <p:cNvSpPr>
            <a:spLocks noChangeArrowheads="1"/>
          </p:cNvSpPr>
          <p:nvPr/>
        </p:nvSpPr>
        <p:spPr bwMode="auto">
          <a:xfrm>
            <a:off x="342900" y="5334003"/>
            <a:ext cx="8496300" cy="923925"/>
          </a:xfrm>
          <a:prstGeom prst="rect">
            <a:avLst/>
          </a:prstGeom>
          <a:noFill/>
          <a:ln w="9525" algn="ctr">
            <a:noFill/>
            <a:miter lim="800000"/>
            <a:headEnd/>
            <a:tailEnd/>
          </a:ln>
          <a:effectLst/>
        </p:spPr>
        <p:txBody>
          <a:bodyPr lIns="36000" rIns="18000"/>
          <a:lstStyle/>
          <a:p>
            <a:pPr marL="176213" indent="-176213">
              <a:spcBef>
                <a:spcPct val="20000"/>
              </a:spcBef>
              <a:spcAft>
                <a:spcPct val="20000"/>
              </a:spcAft>
              <a:buFontTx/>
              <a:buChar char="•"/>
              <a:defRPr/>
            </a:pPr>
            <a:r>
              <a:rPr lang="zh-CN" altLang="en-US" sz="1400" b="1">
                <a:solidFill>
                  <a:srgbClr val="000000"/>
                </a:solidFill>
                <a:effectLst>
                  <a:outerShdw blurRad="38100" dist="38100" dir="2700000" algn="tl">
                    <a:srgbClr val="C0C0C0"/>
                  </a:outerShdw>
                </a:effectLst>
              </a:rPr>
              <a:t>切入点：</a:t>
            </a:r>
            <a:r>
              <a:rPr lang="zh-CN" altLang="en-US" sz="1400">
                <a:solidFill>
                  <a:srgbClr val="000000"/>
                </a:solidFill>
              </a:rPr>
              <a:t>通过家庭网关，实现家庭设备的全面入网</a:t>
            </a:r>
          </a:p>
          <a:p>
            <a:pPr marL="176213" indent="-176213">
              <a:spcBef>
                <a:spcPct val="20000"/>
              </a:spcBef>
              <a:spcAft>
                <a:spcPct val="20000"/>
              </a:spcAft>
              <a:buFontTx/>
              <a:buChar char="•"/>
              <a:defRPr/>
            </a:pPr>
            <a:r>
              <a:rPr lang="zh-CN" altLang="en-US" sz="1400" b="1">
                <a:solidFill>
                  <a:srgbClr val="000000"/>
                </a:solidFill>
                <a:effectLst>
                  <a:outerShdw blurRad="38100" dist="38100" dir="2700000" algn="tl">
                    <a:srgbClr val="C0C0C0"/>
                  </a:outerShdw>
                </a:effectLst>
              </a:rPr>
              <a:t>前提：</a:t>
            </a:r>
            <a:r>
              <a:rPr lang="zh-CN" altLang="en-US" sz="1400">
                <a:solidFill>
                  <a:srgbClr val="000000"/>
                </a:solidFill>
              </a:rPr>
              <a:t>实现固网与移动网络的无缝衔接和一站式服务</a:t>
            </a:r>
          </a:p>
          <a:p>
            <a:pPr marL="176213" indent="-176213">
              <a:spcBef>
                <a:spcPct val="20000"/>
              </a:spcBef>
              <a:spcAft>
                <a:spcPct val="20000"/>
              </a:spcAft>
              <a:buFontTx/>
              <a:buChar char="•"/>
              <a:defRPr/>
            </a:pPr>
            <a:r>
              <a:rPr lang="zh-CN" altLang="en-US" sz="1400" b="1">
                <a:solidFill>
                  <a:srgbClr val="000000"/>
                </a:solidFill>
                <a:effectLst>
                  <a:outerShdw blurRad="38100" dist="38100" dir="2700000" algn="tl">
                    <a:srgbClr val="C0C0C0"/>
                  </a:outerShdw>
                </a:effectLst>
              </a:rPr>
              <a:t>资源整合：</a:t>
            </a:r>
            <a:r>
              <a:rPr lang="zh-CN" altLang="en-US" sz="1400">
                <a:solidFill>
                  <a:srgbClr val="000000"/>
                </a:solidFill>
              </a:rPr>
              <a:t>终端及市场推广合作伙伴资源的整合，提升电信产品的推广能力</a:t>
            </a:r>
          </a:p>
        </p:txBody>
      </p:sp>
      <p:pic>
        <p:nvPicPr>
          <p:cNvPr id="75788" name="Picture 14" descr="491556708"/>
          <p:cNvPicPr>
            <a:picLocks noChangeAspect="1" noChangeArrowheads="1"/>
          </p:cNvPicPr>
          <p:nvPr/>
        </p:nvPicPr>
        <p:blipFill>
          <a:blip r:embed="rId3">
            <a:extLst>
              <a:ext uri="{28A0092B-C50C-407E-A947-70E740481C1C}">
                <a14:useLocalDpi xmlns:a14="http://schemas.microsoft.com/office/drawing/2010/main" val="0"/>
              </a:ext>
            </a:extLst>
          </a:blip>
          <a:srcRect b="16484"/>
          <a:stretch>
            <a:fillRect/>
          </a:stretch>
        </p:blipFill>
        <p:spPr bwMode="auto">
          <a:xfrm>
            <a:off x="696059" y="2770188"/>
            <a:ext cx="75174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15" descr="u=3349228035,2692919392&amp;fm=0&amp;g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6951" y="2782891"/>
            <a:ext cx="946638"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16" descr="u=3156316513,1785257693&amp;fm=0&amp;g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3589" y="2792413"/>
            <a:ext cx="929054"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17" descr="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5304" y="2776541"/>
            <a:ext cx="890954"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8"/>
          <p:cNvGrpSpPr>
            <a:grpSpLocks/>
          </p:cNvGrpSpPr>
          <p:nvPr/>
        </p:nvGrpSpPr>
        <p:grpSpPr bwMode="auto">
          <a:xfrm>
            <a:off x="6189786" y="5461003"/>
            <a:ext cx="1865435" cy="796925"/>
            <a:chOff x="285" y="2270"/>
            <a:chExt cx="2924" cy="1762"/>
          </a:xfrm>
        </p:grpSpPr>
        <p:pic>
          <p:nvPicPr>
            <p:cNvPr id="75793" name="Picture 19" descr="平安e家布防方案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5" y="2270"/>
              <a:ext cx="2924" cy="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4" name="Text Box 20"/>
            <p:cNvSpPr txBox="1">
              <a:spLocks noChangeArrowheads="1"/>
            </p:cNvSpPr>
            <p:nvPr/>
          </p:nvSpPr>
          <p:spPr bwMode="auto">
            <a:xfrm>
              <a:off x="1757" y="3695"/>
              <a:ext cx="625"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宋体" charset="-122"/>
                </a:defRPr>
              </a:lvl1pPr>
              <a:lvl2pPr marL="742950" indent="-285750" eaLnBrk="0" hangingPunct="0">
                <a:defRPr sz="1400">
                  <a:solidFill>
                    <a:schemeClr val="tx1"/>
                  </a:solidFill>
                  <a:latin typeface="Arial" charset="0"/>
                  <a:ea typeface="宋体" charset="-122"/>
                </a:defRPr>
              </a:lvl2pPr>
              <a:lvl3pPr marL="1143000" indent="-228600" eaLnBrk="0" hangingPunct="0">
                <a:defRPr sz="1400">
                  <a:solidFill>
                    <a:schemeClr val="tx1"/>
                  </a:solidFill>
                  <a:latin typeface="Arial" charset="0"/>
                  <a:ea typeface="宋体" charset="-122"/>
                </a:defRPr>
              </a:lvl3pPr>
              <a:lvl4pPr marL="1600200" indent="-228600" eaLnBrk="0" hangingPunct="0">
                <a:defRPr sz="1400">
                  <a:solidFill>
                    <a:schemeClr val="tx1"/>
                  </a:solidFill>
                  <a:latin typeface="Arial" charset="0"/>
                  <a:ea typeface="宋体" charset="-122"/>
                </a:defRPr>
              </a:lvl4pPr>
              <a:lvl5pPr marL="2057400" indent="-228600" eaLnBrk="0" hangingPunct="0">
                <a:defRPr sz="1400">
                  <a:solidFill>
                    <a:schemeClr val="tx1"/>
                  </a:solidFill>
                  <a:latin typeface="Arial" charset="0"/>
                  <a:ea typeface="宋体" charset="-122"/>
                </a:defRPr>
              </a:lvl5pPr>
              <a:lvl6pPr marL="2514600" indent="-228600" algn="ctr" eaLnBrk="0" fontAlgn="base" hangingPunct="0">
                <a:spcBef>
                  <a:spcPct val="0"/>
                </a:spcBef>
                <a:spcAft>
                  <a:spcPct val="0"/>
                </a:spcAft>
                <a:defRPr sz="1400">
                  <a:solidFill>
                    <a:schemeClr val="tx1"/>
                  </a:solidFill>
                  <a:latin typeface="Arial" charset="0"/>
                  <a:ea typeface="宋体" charset="-122"/>
                </a:defRPr>
              </a:lvl6pPr>
              <a:lvl7pPr marL="2971800" indent="-228600" algn="ctr" eaLnBrk="0" fontAlgn="base" hangingPunct="0">
                <a:spcBef>
                  <a:spcPct val="0"/>
                </a:spcBef>
                <a:spcAft>
                  <a:spcPct val="0"/>
                </a:spcAft>
                <a:defRPr sz="1400">
                  <a:solidFill>
                    <a:schemeClr val="tx1"/>
                  </a:solidFill>
                  <a:latin typeface="Arial" charset="0"/>
                  <a:ea typeface="宋体" charset="-122"/>
                </a:defRPr>
              </a:lvl7pPr>
              <a:lvl8pPr marL="3429000" indent="-228600" algn="ctr" eaLnBrk="0" fontAlgn="base" hangingPunct="0">
                <a:spcBef>
                  <a:spcPct val="0"/>
                </a:spcBef>
                <a:spcAft>
                  <a:spcPct val="0"/>
                </a:spcAft>
                <a:defRPr sz="1400">
                  <a:solidFill>
                    <a:schemeClr val="tx1"/>
                  </a:solidFill>
                  <a:latin typeface="Arial" charset="0"/>
                  <a:ea typeface="宋体" charset="-122"/>
                </a:defRPr>
              </a:lvl8pPr>
              <a:lvl9pPr marL="3886200" indent="-228600" algn="ctr" eaLnBrk="0" fontAlgn="base" hangingPunct="0">
                <a:spcBef>
                  <a:spcPct val="0"/>
                </a:spcBef>
                <a:spcAft>
                  <a:spcPct val="0"/>
                </a:spcAft>
                <a:defRPr sz="1400">
                  <a:solidFill>
                    <a:schemeClr val="tx1"/>
                  </a:solidFill>
                  <a:latin typeface="Arial" charset="0"/>
                  <a:ea typeface="宋体" charset="-122"/>
                </a:defRPr>
              </a:lvl9pPr>
            </a:lstStyle>
            <a:p>
              <a:pPr algn="ctr" eaLnBrk="1" hangingPunct="1">
                <a:spcBef>
                  <a:spcPct val="50000"/>
                </a:spcBef>
              </a:pPr>
              <a:r>
                <a:rPr lang="zh-CN" altLang="en-US" sz="400" smtClean="0">
                  <a:solidFill>
                    <a:srgbClr val="000000"/>
                  </a:solidFill>
                </a:rPr>
                <a:t>无线门磁</a:t>
              </a:r>
            </a:p>
          </p:txBody>
        </p:sp>
        <p:sp>
          <p:nvSpPr>
            <p:cNvPr id="75795" name="Text Box 21"/>
            <p:cNvSpPr txBox="1">
              <a:spLocks noChangeArrowheads="1"/>
            </p:cNvSpPr>
            <p:nvPr/>
          </p:nvSpPr>
          <p:spPr bwMode="auto">
            <a:xfrm>
              <a:off x="852" y="3695"/>
              <a:ext cx="79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宋体" charset="-122"/>
                </a:defRPr>
              </a:lvl1pPr>
              <a:lvl2pPr marL="742950" indent="-285750" eaLnBrk="0" hangingPunct="0">
                <a:defRPr sz="1400">
                  <a:solidFill>
                    <a:schemeClr val="tx1"/>
                  </a:solidFill>
                  <a:latin typeface="Arial" charset="0"/>
                  <a:ea typeface="宋体" charset="-122"/>
                </a:defRPr>
              </a:lvl2pPr>
              <a:lvl3pPr marL="1143000" indent="-228600" eaLnBrk="0" hangingPunct="0">
                <a:defRPr sz="1400">
                  <a:solidFill>
                    <a:schemeClr val="tx1"/>
                  </a:solidFill>
                  <a:latin typeface="Arial" charset="0"/>
                  <a:ea typeface="宋体" charset="-122"/>
                </a:defRPr>
              </a:lvl3pPr>
              <a:lvl4pPr marL="1600200" indent="-228600" eaLnBrk="0" hangingPunct="0">
                <a:defRPr sz="1400">
                  <a:solidFill>
                    <a:schemeClr val="tx1"/>
                  </a:solidFill>
                  <a:latin typeface="Arial" charset="0"/>
                  <a:ea typeface="宋体" charset="-122"/>
                </a:defRPr>
              </a:lvl4pPr>
              <a:lvl5pPr marL="2057400" indent="-228600" eaLnBrk="0" hangingPunct="0">
                <a:defRPr sz="1400">
                  <a:solidFill>
                    <a:schemeClr val="tx1"/>
                  </a:solidFill>
                  <a:latin typeface="Arial" charset="0"/>
                  <a:ea typeface="宋体" charset="-122"/>
                </a:defRPr>
              </a:lvl5pPr>
              <a:lvl6pPr marL="2514600" indent="-228600" algn="ctr" eaLnBrk="0" fontAlgn="base" hangingPunct="0">
                <a:spcBef>
                  <a:spcPct val="0"/>
                </a:spcBef>
                <a:spcAft>
                  <a:spcPct val="0"/>
                </a:spcAft>
                <a:defRPr sz="1400">
                  <a:solidFill>
                    <a:schemeClr val="tx1"/>
                  </a:solidFill>
                  <a:latin typeface="Arial" charset="0"/>
                  <a:ea typeface="宋体" charset="-122"/>
                </a:defRPr>
              </a:lvl6pPr>
              <a:lvl7pPr marL="2971800" indent="-228600" algn="ctr" eaLnBrk="0" fontAlgn="base" hangingPunct="0">
                <a:spcBef>
                  <a:spcPct val="0"/>
                </a:spcBef>
                <a:spcAft>
                  <a:spcPct val="0"/>
                </a:spcAft>
                <a:defRPr sz="1400">
                  <a:solidFill>
                    <a:schemeClr val="tx1"/>
                  </a:solidFill>
                  <a:latin typeface="Arial" charset="0"/>
                  <a:ea typeface="宋体" charset="-122"/>
                </a:defRPr>
              </a:lvl7pPr>
              <a:lvl8pPr marL="3429000" indent="-228600" algn="ctr" eaLnBrk="0" fontAlgn="base" hangingPunct="0">
                <a:spcBef>
                  <a:spcPct val="0"/>
                </a:spcBef>
                <a:spcAft>
                  <a:spcPct val="0"/>
                </a:spcAft>
                <a:defRPr sz="1400">
                  <a:solidFill>
                    <a:schemeClr val="tx1"/>
                  </a:solidFill>
                  <a:latin typeface="Arial" charset="0"/>
                  <a:ea typeface="宋体" charset="-122"/>
                </a:defRPr>
              </a:lvl8pPr>
              <a:lvl9pPr marL="3886200" indent="-228600" algn="ctr" eaLnBrk="0" fontAlgn="base" hangingPunct="0">
                <a:spcBef>
                  <a:spcPct val="0"/>
                </a:spcBef>
                <a:spcAft>
                  <a:spcPct val="0"/>
                </a:spcAft>
                <a:defRPr sz="1400">
                  <a:solidFill>
                    <a:schemeClr val="tx1"/>
                  </a:solidFill>
                  <a:latin typeface="Arial" charset="0"/>
                  <a:ea typeface="宋体" charset="-122"/>
                </a:defRPr>
              </a:lvl9pPr>
            </a:lstStyle>
            <a:p>
              <a:pPr algn="ctr" eaLnBrk="1" hangingPunct="1">
                <a:spcBef>
                  <a:spcPct val="50000"/>
                </a:spcBef>
              </a:pPr>
              <a:r>
                <a:rPr lang="zh-CN" altLang="en-US" sz="400" smtClean="0">
                  <a:solidFill>
                    <a:srgbClr val="000000"/>
                  </a:solidFill>
                </a:rPr>
                <a:t>红外探测器</a:t>
              </a:r>
            </a:p>
          </p:txBody>
        </p:sp>
        <p:sp>
          <p:nvSpPr>
            <p:cNvPr id="75796" name="Text Box 22"/>
            <p:cNvSpPr txBox="1">
              <a:spLocks noChangeArrowheads="1"/>
            </p:cNvSpPr>
            <p:nvPr/>
          </p:nvSpPr>
          <p:spPr bwMode="auto">
            <a:xfrm>
              <a:off x="2612" y="2954"/>
              <a:ext cx="482" cy="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eaVert">
              <a:spAutoFit/>
            </a:bodyPr>
            <a:lstStyle>
              <a:lvl1pPr eaLnBrk="0" hangingPunct="0">
                <a:defRPr sz="1400">
                  <a:solidFill>
                    <a:schemeClr val="tx1"/>
                  </a:solidFill>
                  <a:latin typeface="Arial" charset="0"/>
                  <a:ea typeface="宋体" charset="-122"/>
                </a:defRPr>
              </a:lvl1pPr>
              <a:lvl2pPr marL="742950" indent="-285750" eaLnBrk="0" hangingPunct="0">
                <a:defRPr sz="1400">
                  <a:solidFill>
                    <a:schemeClr val="tx1"/>
                  </a:solidFill>
                  <a:latin typeface="Arial" charset="0"/>
                  <a:ea typeface="宋体" charset="-122"/>
                </a:defRPr>
              </a:lvl2pPr>
              <a:lvl3pPr marL="1143000" indent="-228600" eaLnBrk="0" hangingPunct="0">
                <a:defRPr sz="1400">
                  <a:solidFill>
                    <a:schemeClr val="tx1"/>
                  </a:solidFill>
                  <a:latin typeface="Arial" charset="0"/>
                  <a:ea typeface="宋体" charset="-122"/>
                </a:defRPr>
              </a:lvl3pPr>
              <a:lvl4pPr marL="1600200" indent="-228600" eaLnBrk="0" hangingPunct="0">
                <a:defRPr sz="1400">
                  <a:solidFill>
                    <a:schemeClr val="tx1"/>
                  </a:solidFill>
                  <a:latin typeface="Arial" charset="0"/>
                  <a:ea typeface="宋体" charset="-122"/>
                </a:defRPr>
              </a:lvl4pPr>
              <a:lvl5pPr marL="2057400" indent="-228600" eaLnBrk="0" hangingPunct="0">
                <a:defRPr sz="1400">
                  <a:solidFill>
                    <a:schemeClr val="tx1"/>
                  </a:solidFill>
                  <a:latin typeface="Arial" charset="0"/>
                  <a:ea typeface="宋体" charset="-122"/>
                </a:defRPr>
              </a:lvl5pPr>
              <a:lvl6pPr marL="2514600" indent="-228600" algn="ctr" eaLnBrk="0" fontAlgn="base" hangingPunct="0">
                <a:spcBef>
                  <a:spcPct val="0"/>
                </a:spcBef>
                <a:spcAft>
                  <a:spcPct val="0"/>
                </a:spcAft>
                <a:defRPr sz="1400">
                  <a:solidFill>
                    <a:schemeClr val="tx1"/>
                  </a:solidFill>
                  <a:latin typeface="Arial" charset="0"/>
                  <a:ea typeface="宋体" charset="-122"/>
                </a:defRPr>
              </a:lvl6pPr>
              <a:lvl7pPr marL="2971800" indent="-228600" algn="ctr" eaLnBrk="0" fontAlgn="base" hangingPunct="0">
                <a:spcBef>
                  <a:spcPct val="0"/>
                </a:spcBef>
                <a:spcAft>
                  <a:spcPct val="0"/>
                </a:spcAft>
                <a:defRPr sz="1400">
                  <a:solidFill>
                    <a:schemeClr val="tx1"/>
                  </a:solidFill>
                  <a:latin typeface="Arial" charset="0"/>
                  <a:ea typeface="宋体" charset="-122"/>
                </a:defRPr>
              </a:lvl7pPr>
              <a:lvl8pPr marL="3429000" indent="-228600" algn="ctr" eaLnBrk="0" fontAlgn="base" hangingPunct="0">
                <a:spcBef>
                  <a:spcPct val="0"/>
                </a:spcBef>
                <a:spcAft>
                  <a:spcPct val="0"/>
                </a:spcAft>
                <a:defRPr sz="1400">
                  <a:solidFill>
                    <a:schemeClr val="tx1"/>
                  </a:solidFill>
                  <a:latin typeface="Arial" charset="0"/>
                  <a:ea typeface="宋体" charset="-122"/>
                </a:defRPr>
              </a:lvl8pPr>
              <a:lvl9pPr marL="3886200" indent="-228600" algn="ctr" eaLnBrk="0" fontAlgn="base" hangingPunct="0">
                <a:spcBef>
                  <a:spcPct val="0"/>
                </a:spcBef>
                <a:spcAft>
                  <a:spcPct val="0"/>
                </a:spcAft>
                <a:defRPr sz="1400">
                  <a:solidFill>
                    <a:schemeClr val="tx1"/>
                  </a:solidFill>
                  <a:latin typeface="Arial" charset="0"/>
                  <a:ea typeface="宋体" charset="-122"/>
                </a:defRPr>
              </a:lvl9pPr>
            </a:lstStyle>
            <a:p>
              <a:pPr algn="ctr" eaLnBrk="1" hangingPunct="1">
                <a:spcBef>
                  <a:spcPct val="50000"/>
                </a:spcBef>
              </a:pPr>
              <a:r>
                <a:rPr lang="zh-CN" altLang="en-US" sz="400" smtClean="0">
                  <a:solidFill>
                    <a:srgbClr val="000000"/>
                  </a:solidFill>
                </a:rPr>
                <a:t>红外幕帘探测器</a:t>
              </a:r>
            </a:p>
          </p:txBody>
        </p:sp>
        <p:sp>
          <p:nvSpPr>
            <p:cNvPr id="75797" name="Line 23"/>
            <p:cNvSpPr>
              <a:spLocks noChangeShapeType="1"/>
            </p:cNvSpPr>
            <p:nvPr/>
          </p:nvSpPr>
          <p:spPr bwMode="auto">
            <a:xfrm flipH="1" flipV="1">
              <a:off x="2269" y="3339"/>
              <a:ext cx="582" cy="17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1400" smtClean="0">
                <a:solidFill>
                  <a:srgbClr val="000000"/>
                </a:solidFill>
                <a:ea typeface="宋体" charset="-122"/>
              </a:endParaRPr>
            </a:p>
          </p:txBody>
        </p:sp>
        <p:sp>
          <p:nvSpPr>
            <p:cNvPr id="75798" name="Line 24"/>
            <p:cNvSpPr>
              <a:spLocks noChangeShapeType="1"/>
            </p:cNvSpPr>
            <p:nvPr/>
          </p:nvSpPr>
          <p:spPr bwMode="auto">
            <a:xfrm flipV="1">
              <a:off x="1249" y="3339"/>
              <a:ext cx="1020" cy="32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1400" smtClean="0">
                <a:solidFill>
                  <a:srgbClr val="000000"/>
                </a:solidFill>
                <a:ea typeface="宋体" charset="-122"/>
              </a:endParaRPr>
            </a:p>
          </p:txBody>
        </p:sp>
        <p:sp>
          <p:nvSpPr>
            <p:cNvPr id="75799" name="Line 25"/>
            <p:cNvSpPr>
              <a:spLocks noChangeShapeType="1"/>
            </p:cNvSpPr>
            <p:nvPr/>
          </p:nvSpPr>
          <p:spPr bwMode="auto">
            <a:xfrm flipV="1">
              <a:off x="2043" y="3339"/>
              <a:ext cx="226" cy="32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1400" smtClean="0">
                <a:solidFill>
                  <a:srgbClr val="000000"/>
                </a:solidFill>
                <a:ea typeface="宋体" charset="-122"/>
              </a:endParaRPr>
            </a:p>
          </p:txBody>
        </p:sp>
      </p:grpSp>
    </p:spTree>
    <p:extLst>
      <p:ext uri="{BB962C8B-B14F-4D97-AF65-F5344CB8AC3E}">
        <p14:creationId xmlns:p14="http://schemas.microsoft.com/office/powerpoint/2010/main" val="5401463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5"/>
          <p:cNvSpPr>
            <a:spLocks noChangeArrowheads="1"/>
          </p:cNvSpPr>
          <p:nvPr/>
        </p:nvSpPr>
        <p:spPr bwMode="auto">
          <a:xfrm>
            <a:off x="281354" y="5181600"/>
            <a:ext cx="8557846" cy="1143000"/>
          </a:xfrm>
          <a:prstGeom prst="rect">
            <a:avLst/>
          </a:prstGeom>
          <a:solidFill>
            <a:schemeClr val="accent1"/>
          </a:solidFill>
          <a:ln w="9525" algn="ctr">
            <a:solidFill>
              <a:srgbClr val="808080"/>
            </a:solidFill>
            <a:miter lim="800000"/>
            <a:headEnd/>
            <a:tailEnd/>
          </a:ln>
        </p:spPr>
        <p:txBody>
          <a:bodyPr wrap="none" anchor="ctr"/>
          <a:lstStyle/>
          <a:p>
            <a:pPr algn="ctr"/>
            <a:endParaRPr lang="zh-CN" altLang="en-US" sz="1400" smtClean="0">
              <a:solidFill>
                <a:srgbClr val="000000"/>
              </a:solidFill>
              <a:ea typeface="宋体" charset="-122"/>
            </a:endParaRPr>
          </a:p>
        </p:txBody>
      </p:sp>
      <p:sp>
        <p:nvSpPr>
          <p:cNvPr id="3557387" name="Rectangle 11"/>
          <p:cNvSpPr>
            <a:spLocks noChangeArrowheads="1"/>
          </p:cNvSpPr>
          <p:nvPr/>
        </p:nvSpPr>
        <p:spPr bwMode="auto">
          <a:xfrm>
            <a:off x="342900" y="5181600"/>
            <a:ext cx="8496300" cy="1143000"/>
          </a:xfrm>
          <a:prstGeom prst="rect">
            <a:avLst/>
          </a:prstGeom>
          <a:noFill/>
          <a:ln w="9525" algn="ctr">
            <a:noFill/>
            <a:miter lim="800000"/>
            <a:headEnd/>
            <a:tailEnd/>
          </a:ln>
          <a:effectLst/>
        </p:spPr>
        <p:txBody>
          <a:bodyPr lIns="36000" rIns="18000"/>
          <a:lstStyle/>
          <a:p>
            <a:pPr marL="176213" indent="-176213">
              <a:spcBef>
                <a:spcPct val="20000"/>
              </a:spcBef>
              <a:spcAft>
                <a:spcPct val="20000"/>
              </a:spcAft>
              <a:buFontTx/>
              <a:buChar char="•"/>
              <a:defRPr/>
            </a:pPr>
            <a:r>
              <a:rPr lang="zh-CN" altLang="en-US" sz="1400" b="1">
                <a:solidFill>
                  <a:srgbClr val="000000"/>
                </a:solidFill>
                <a:effectLst>
                  <a:outerShdw blurRad="38100" dist="38100" dir="2700000" algn="tl">
                    <a:srgbClr val="C0C0C0"/>
                  </a:outerShdw>
                </a:effectLst>
              </a:rPr>
              <a:t>切入点：</a:t>
            </a:r>
            <a:r>
              <a:rPr lang="zh-CN" altLang="en-US" sz="1400">
                <a:solidFill>
                  <a:srgbClr val="000000"/>
                </a:solidFill>
              </a:rPr>
              <a:t>通过引进及自主研发，形成支付类产品并加大与各种商业服务及金融机构的合作捆绑。加大导航产品宣传力度。</a:t>
            </a:r>
          </a:p>
          <a:p>
            <a:pPr marL="176213" indent="-176213">
              <a:spcBef>
                <a:spcPct val="20000"/>
              </a:spcBef>
              <a:spcAft>
                <a:spcPct val="20000"/>
              </a:spcAft>
              <a:buFontTx/>
              <a:buChar char="•"/>
              <a:defRPr/>
            </a:pPr>
            <a:r>
              <a:rPr lang="zh-CN" altLang="en-US" sz="1400" b="1">
                <a:solidFill>
                  <a:srgbClr val="000000"/>
                </a:solidFill>
                <a:effectLst>
                  <a:outerShdw blurRad="38100" dist="38100" dir="2700000" algn="tl">
                    <a:srgbClr val="C0C0C0"/>
                  </a:outerShdw>
                </a:effectLst>
              </a:rPr>
              <a:t>前提：</a:t>
            </a:r>
            <a:r>
              <a:rPr lang="zh-CN" altLang="en-US" sz="1400">
                <a:solidFill>
                  <a:srgbClr val="000000"/>
                </a:solidFill>
              </a:rPr>
              <a:t>深入了解客户，抓住高端客户，针对性的提出一站式的解决方案</a:t>
            </a:r>
          </a:p>
          <a:p>
            <a:pPr marL="176213" indent="-176213">
              <a:spcBef>
                <a:spcPct val="20000"/>
              </a:spcBef>
              <a:spcAft>
                <a:spcPct val="20000"/>
              </a:spcAft>
              <a:buFontTx/>
              <a:buChar char="•"/>
              <a:defRPr/>
            </a:pPr>
            <a:r>
              <a:rPr lang="zh-CN" altLang="en-US" sz="1400" b="1">
                <a:solidFill>
                  <a:srgbClr val="000000"/>
                </a:solidFill>
                <a:effectLst>
                  <a:outerShdw blurRad="38100" dist="38100" dir="2700000" algn="tl">
                    <a:srgbClr val="C0C0C0"/>
                  </a:outerShdw>
                </a:effectLst>
              </a:rPr>
              <a:t>资源整合：</a:t>
            </a:r>
            <a:r>
              <a:rPr lang="zh-CN" altLang="en-US" sz="1400">
                <a:solidFill>
                  <a:srgbClr val="000000"/>
                </a:solidFill>
              </a:rPr>
              <a:t>产品以引进为主，加强跟金融机构的合作，增强商业服务业资源储备</a:t>
            </a:r>
          </a:p>
        </p:txBody>
      </p:sp>
      <p:sp>
        <p:nvSpPr>
          <p:cNvPr id="76804" name="Rectangle 2"/>
          <p:cNvSpPr>
            <a:spLocks noGrp="1" noChangeArrowheads="1"/>
          </p:cNvSpPr>
          <p:nvPr>
            <p:ph type="title"/>
          </p:nvPr>
        </p:nvSpPr>
        <p:spPr/>
        <p:txBody>
          <a:bodyPr/>
          <a:lstStyle/>
          <a:p>
            <a:pPr eaLnBrk="1" hangingPunct="1"/>
            <a:r>
              <a:rPr lang="zh-CN" altLang="en-US" sz="2400" smtClean="0"/>
              <a:t>集成者角色针对个人客户市场，打造端到端的服务能力</a:t>
            </a:r>
          </a:p>
        </p:txBody>
      </p:sp>
      <p:sp>
        <p:nvSpPr>
          <p:cNvPr id="76805" name="Rectangle 3"/>
          <p:cNvSpPr>
            <a:spLocks noChangeArrowheads="1"/>
          </p:cNvSpPr>
          <p:nvPr/>
        </p:nvSpPr>
        <p:spPr bwMode="auto">
          <a:xfrm>
            <a:off x="293077" y="1181103"/>
            <a:ext cx="4032738" cy="428625"/>
          </a:xfrm>
          <a:prstGeom prst="rect">
            <a:avLst/>
          </a:prstGeom>
          <a:solidFill>
            <a:srgbClr val="3366CC"/>
          </a:solidFill>
          <a:ln w="9525" algn="ctr">
            <a:solidFill>
              <a:srgbClr val="808080"/>
            </a:solidFill>
            <a:miter lim="800000"/>
            <a:headEnd/>
            <a:tailEnd/>
          </a:ln>
        </p:spPr>
        <p:txBody>
          <a:bodyPr anchor="ctr"/>
          <a:lstStyle/>
          <a:p>
            <a:pPr algn="ctr"/>
            <a:r>
              <a:rPr lang="zh-CN" altLang="en-US" sz="1600" b="1" smtClean="0">
                <a:solidFill>
                  <a:srgbClr val="FFFFFF"/>
                </a:solidFill>
                <a:ea typeface="宋体" charset="-122"/>
              </a:rPr>
              <a:t>市场策略</a:t>
            </a:r>
          </a:p>
        </p:txBody>
      </p:sp>
      <p:sp>
        <p:nvSpPr>
          <p:cNvPr id="76806" name="Rectangle 4"/>
          <p:cNvSpPr>
            <a:spLocks noChangeArrowheads="1"/>
          </p:cNvSpPr>
          <p:nvPr/>
        </p:nvSpPr>
        <p:spPr bwMode="auto">
          <a:xfrm>
            <a:off x="4771293" y="1181100"/>
            <a:ext cx="4032738" cy="431800"/>
          </a:xfrm>
          <a:prstGeom prst="rect">
            <a:avLst/>
          </a:prstGeom>
          <a:solidFill>
            <a:srgbClr val="3366CC"/>
          </a:solidFill>
          <a:ln w="9525" algn="ctr">
            <a:solidFill>
              <a:srgbClr val="808080"/>
            </a:solidFill>
            <a:miter lim="800000"/>
            <a:headEnd/>
            <a:tailEnd/>
          </a:ln>
        </p:spPr>
        <p:txBody>
          <a:bodyPr anchor="ctr"/>
          <a:lstStyle/>
          <a:p>
            <a:pPr algn="ctr"/>
            <a:r>
              <a:rPr lang="zh-CN" altLang="en-US" sz="1600" b="1" smtClean="0">
                <a:solidFill>
                  <a:srgbClr val="FFFFFF"/>
                </a:solidFill>
                <a:ea typeface="宋体" charset="-122"/>
              </a:rPr>
              <a:t>产品策略</a:t>
            </a:r>
          </a:p>
        </p:txBody>
      </p:sp>
      <p:sp>
        <p:nvSpPr>
          <p:cNvPr id="76807" name="Rectangle 6"/>
          <p:cNvSpPr>
            <a:spLocks noChangeArrowheads="1"/>
          </p:cNvSpPr>
          <p:nvPr/>
        </p:nvSpPr>
        <p:spPr bwMode="auto">
          <a:xfrm>
            <a:off x="293077" y="1600200"/>
            <a:ext cx="4032738" cy="3170238"/>
          </a:xfrm>
          <a:prstGeom prst="rect">
            <a:avLst/>
          </a:prstGeom>
          <a:solidFill>
            <a:schemeClr val="accent1"/>
          </a:solidFill>
          <a:ln w="9525" algn="ctr">
            <a:solidFill>
              <a:srgbClr val="808080"/>
            </a:solidFill>
            <a:miter lim="800000"/>
            <a:headEnd/>
            <a:tailEnd/>
          </a:ln>
        </p:spPr>
        <p:txBody>
          <a:bodyPr wrap="none" anchor="ctr"/>
          <a:lstStyle/>
          <a:p>
            <a:pPr algn="ctr"/>
            <a:endParaRPr lang="zh-CN" altLang="en-US" sz="1400" smtClean="0">
              <a:solidFill>
                <a:srgbClr val="000000"/>
              </a:solidFill>
              <a:ea typeface="宋体" charset="-122"/>
            </a:endParaRPr>
          </a:p>
        </p:txBody>
      </p:sp>
      <p:sp>
        <p:nvSpPr>
          <p:cNvPr id="76808" name="Rectangle 7"/>
          <p:cNvSpPr>
            <a:spLocks noChangeArrowheads="1"/>
          </p:cNvSpPr>
          <p:nvPr/>
        </p:nvSpPr>
        <p:spPr bwMode="auto">
          <a:xfrm>
            <a:off x="4771293" y="1600200"/>
            <a:ext cx="4032738" cy="3170238"/>
          </a:xfrm>
          <a:prstGeom prst="rect">
            <a:avLst/>
          </a:prstGeom>
          <a:solidFill>
            <a:schemeClr val="accent1"/>
          </a:solidFill>
          <a:ln w="9525" algn="ctr">
            <a:solidFill>
              <a:srgbClr val="808080"/>
            </a:solidFill>
            <a:miter lim="800000"/>
            <a:headEnd/>
            <a:tailEnd/>
          </a:ln>
        </p:spPr>
        <p:txBody>
          <a:bodyPr wrap="none" anchor="ctr"/>
          <a:lstStyle/>
          <a:p>
            <a:pPr algn="ctr"/>
            <a:endParaRPr lang="zh-CN" altLang="en-US" sz="1400" smtClean="0">
              <a:solidFill>
                <a:srgbClr val="000000"/>
              </a:solidFill>
              <a:ea typeface="宋体" charset="-122"/>
            </a:endParaRPr>
          </a:p>
        </p:txBody>
      </p:sp>
      <p:sp>
        <p:nvSpPr>
          <p:cNvPr id="3557384" name="AutoShape 8"/>
          <p:cNvSpPr>
            <a:spLocks noChangeArrowheads="1"/>
          </p:cNvSpPr>
          <p:nvPr/>
        </p:nvSpPr>
        <p:spPr bwMode="auto">
          <a:xfrm>
            <a:off x="1418492" y="4876800"/>
            <a:ext cx="6283569" cy="304800"/>
          </a:xfrm>
          <a:prstGeom prst="triangle">
            <a:avLst>
              <a:gd name="adj" fmla="val 50000"/>
            </a:avLst>
          </a:prstGeom>
          <a:solidFill>
            <a:srgbClr val="FF9900"/>
          </a:solidFill>
          <a:ln w="9525" algn="ctr">
            <a:noFill/>
            <a:miter lim="800000"/>
            <a:headEnd/>
            <a:tailEnd/>
          </a:ln>
          <a:effectLst/>
        </p:spPr>
        <p:txBody>
          <a:bodyPr wrap="none" tIns="10800" anchor="ctr"/>
          <a:lstStyle/>
          <a:p>
            <a:pPr algn="ctr">
              <a:defRPr/>
            </a:pPr>
            <a:r>
              <a:rPr lang="zh-CN" altLang="en-US" sz="1600" b="1">
                <a:solidFill>
                  <a:srgbClr val="000000"/>
                </a:solidFill>
                <a:effectLst>
                  <a:outerShdw blurRad="38100" dist="38100" dir="2700000" algn="tl">
                    <a:srgbClr val="FFFFFF"/>
                  </a:outerShdw>
                </a:effectLst>
              </a:rPr>
              <a:t>成功要素</a:t>
            </a:r>
          </a:p>
        </p:txBody>
      </p:sp>
      <p:sp>
        <p:nvSpPr>
          <p:cNvPr id="3557385" name="Rectangle 9"/>
          <p:cNvSpPr>
            <a:spLocks noChangeArrowheads="1"/>
          </p:cNvSpPr>
          <p:nvPr/>
        </p:nvSpPr>
        <p:spPr bwMode="auto">
          <a:xfrm>
            <a:off x="502629" y="1633538"/>
            <a:ext cx="3823188" cy="2913062"/>
          </a:xfrm>
          <a:prstGeom prst="rect">
            <a:avLst/>
          </a:prstGeom>
          <a:noFill/>
          <a:ln w="9525" algn="ctr">
            <a:noFill/>
            <a:miter lim="800000"/>
            <a:headEnd/>
            <a:tailEnd/>
          </a:ln>
          <a:effectLst/>
        </p:spPr>
        <p:txBody>
          <a:bodyPr lIns="36000" rIns="18000"/>
          <a:lstStyle/>
          <a:p>
            <a:pPr>
              <a:lnSpc>
                <a:spcPct val="140000"/>
              </a:lnSpc>
              <a:spcBef>
                <a:spcPct val="20000"/>
              </a:spcBef>
              <a:buFontTx/>
              <a:buChar char="•"/>
              <a:tabLst>
                <a:tab pos="355600" algn="l"/>
              </a:tabLst>
              <a:defRPr/>
            </a:pPr>
            <a:r>
              <a:rPr lang="zh-CN" altLang="en-US" sz="1400" b="1">
                <a:solidFill>
                  <a:srgbClr val="000000"/>
                </a:solidFill>
                <a:effectLst>
                  <a:outerShdw blurRad="38100" dist="38100" dir="2700000" algn="tl">
                    <a:srgbClr val="C0C0C0"/>
                  </a:outerShdw>
                </a:effectLst>
              </a:rPr>
              <a:t>目标客户群：</a:t>
            </a:r>
          </a:p>
          <a:p>
            <a:pPr marL="355600" lvl="1" indent="-88900">
              <a:lnSpc>
                <a:spcPct val="140000"/>
              </a:lnSpc>
              <a:spcBef>
                <a:spcPct val="20000"/>
              </a:spcBef>
              <a:buFontTx/>
              <a:buChar char="•"/>
              <a:tabLst>
                <a:tab pos="355600" algn="l"/>
              </a:tabLst>
              <a:defRPr/>
            </a:pPr>
            <a:r>
              <a:rPr lang="zh-CN" altLang="en-US" sz="1400">
                <a:solidFill>
                  <a:srgbClr val="000000"/>
                </a:solidFill>
              </a:rPr>
              <a:t>广大手机用户</a:t>
            </a:r>
          </a:p>
          <a:p>
            <a:pPr marL="355600" lvl="1" indent="-88900">
              <a:lnSpc>
                <a:spcPct val="140000"/>
              </a:lnSpc>
              <a:spcBef>
                <a:spcPct val="20000"/>
              </a:spcBef>
              <a:buFontTx/>
              <a:buChar char="•"/>
              <a:tabLst>
                <a:tab pos="355600" algn="l"/>
              </a:tabLst>
              <a:defRPr/>
            </a:pPr>
            <a:r>
              <a:rPr lang="zh-CN" altLang="en-US" sz="1400">
                <a:solidFill>
                  <a:srgbClr val="000000"/>
                </a:solidFill>
              </a:rPr>
              <a:t>有车一族</a:t>
            </a:r>
          </a:p>
          <a:p>
            <a:pPr marL="355600" lvl="1" indent="-88900">
              <a:lnSpc>
                <a:spcPct val="140000"/>
              </a:lnSpc>
              <a:spcBef>
                <a:spcPct val="20000"/>
              </a:spcBef>
              <a:buFontTx/>
              <a:buChar char="•"/>
              <a:tabLst>
                <a:tab pos="355600" algn="l"/>
              </a:tabLst>
              <a:defRPr/>
            </a:pPr>
            <a:endParaRPr lang="zh-CN" altLang="en-US" sz="1400" b="1">
              <a:solidFill>
                <a:srgbClr val="CC0000"/>
              </a:solidFill>
              <a:effectLst>
                <a:outerShdw blurRad="38100" dist="38100" dir="2700000" algn="tl">
                  <a:srgbClr val="C0C0C0"/>
                </a:outerShdw>
              </a:effectLst>
            </a:endParaRPr>
          </a:p>
          <a:p>
            <a:pPr marL="355600" lvl="1" indent="-88900">
              <a:lnSpc>
                <a:spcPct val="140000"/>
              </a:lnSpc>
              <a:spcBef>
                <a:spcPct val="20000"/>
              </a:spcBef>
              <a:buFontTx/>
              <a:buChar char="•"/>
              <a:tabLst>
                <a:tab pos="355600" algn="l"/>
              </a:tabLst>
              <a:defRPr/>
            </a:pPr>
            <a:endParaRPr lang="zh-CN" altLang="en-US" sz="1400" b="1">
              <a:solidFill>
                <a:srgbClr val="CC0000"/>
              </a:solidFill>
              <a:effectLst>
                <a:outerShdw blurRad="38100" dist="38100" dir="2700000" algn="tl">
                  <a:srgbClr val="C0C0C0"/>
                </a:outerShdw>
              </a:effectLst>
            </a:endParaRPr>
          </a:p>
          <a:p>
            <a:pPr marL="355600" lvl="1" indent="-88900">
              <a:lnSpc>
                <a:spcPct val="140000"/>
              </a:lnSpc>
              <a:spcBef>
                <a:spcPct val="20000"/>
              </a:spcBef>
              <a:buFontTx/>
              <a:buChar char="•"/>
              <a:tabLst>
                <a:tab pos="355600" algn="l"/>
              </a:tabLst>
              <a:defRPr/>
            </a:pPr>
            <a:endParaRPr lang="zh-CN" altLang="en-US" sz="1400" b="1">
              <a:solidFill>
                <a:srgbClr val="CC0000"/>
              </a:solidFill>
              <a:effectLst>
                <a:outerShdw blurRad="38100" dist="38100" dir="2700000" algn="tl">
                  <a:srgbClr val="C0C0C0"/>
                </a:outerShdw>
              </a:effectLst>
            </a:endParaRPr>
          </a:p>
          <a:p>
            <a:pPr>
              <a:lnSpc>
                <a:spcPct val="140000"/>
              </a:lnSpc>
              <a:spcBef>
                <a:spcPct val="20000"/>
              </a:spcBef>
              <a:buFontTx/>
              <a:buChar char="•"/>
              <a:tabLst>
                <a:tab pos="355600" algn="l"/>
              </a:tabLst>
              <a:defRPr/>
            </a:pPr>
            <a:r>
              <a:rPr lang="zh-CN" altLang="en-US" sz="1400" b="1">
                <a:solidFill>
                  <a:srgbClr val="000000"/>
                </a:solidFill>
                <a:effectLst>
                  <a:outerShdw blurRad="38100" dist="38100" dir="2700000" algn="tl">
                    <a:srgbClr val="C0C0C0"/>
                  </a:outerShdw>
                </a:effectLst>
              </a:rPr>
              <a:t>市场推广：</a:t>
            </a:r>
          </a:p>
          <a:p>
            <a:pPr marL="355600" lvl="1" indent="-88900">
              <a:lnSpc>
                <a:spcPct val="140000"/>
              </a:lnSpc>
              <a:spcBef>
                <a:spcPct val="20000"/>
              </a:spcBef>
              <a:buFontTx/>
              <a:buChar char="•"/>
              <a:tabLst>
                <a:tab pos="355600" algn="l"/>
              </a:tabLst>
              <a:defRPr/>
            </a:pPr>
            <a:r>
              <a:rPr lang="zh-CN" altLang="en-US" sz="1400">
                <a:solidFill>
                  <a:srgbClr val="000000"/>
                </a:solidFill>
              </a:rPr>
              <a:t>自主推广为主，加大终端厂商合作推广力度</a:t>
            </a:r>
          </a:p>
          <a:p>
            <a:pPr marL="355600" lvl="1" indent="-88900">
              <a:lnSpc>
                <a:spcPct val="140000"/>
              </a:lnSpc>
              <a:spcBef>
                <a:spcPct val="20000"/>
              </a:spcBef>
              <a:buFontTx/>
              <a:buChar char="•"/>
              <a:tabLst>
                <a:tab pos="355600" algn="l"/>
              </a:tabLst>
              <a:defRPr/>
            </a:pPr>
            <a:r>
              <a:rPr lang="zh-CN" altLang="en-US" sz="1400">
                <a:solidFill>
                  <a:srgbClr val="000000"/>
                </a:solidFill>
              </a:rPr>
              <a:t>品牌中强化物联网要素</a:t>
            </a:r>
          </a:p>
        </p:txBody>
      </p:sp>
      <p:sp>
        <p:nvSpPr>
          <p:cNvPr id="3557386" name="Rectangle 10"/>
          <p:cNvSpPr>
            <a:spLocks noChangeArrowheads="1"/>
          </p:cNvSpPr>
          <p:nvPr/>
        </p:nvSpPr>
        <p:spPr bwMode="auto">
          <a:xfrm>
            <a:off x="4925159" y="1633538"/>
            <a:ext cx="3878873" cy="1466850"/>
          </a:xfrm>
          <a:prstGeom prst="rect">
            <a:avLst/>
          </a:prstGeom>
          <a:noFill/>
          <a:ln w="9525" algn="ctr">
            <a:noFill/>
            <a:miter lim="800000"/>
            <a:headEnd/>
            <a:tailEnd/>
          </a:ln>
          <a:effectLst/>
        </p:spPr>
        <p:txBody>
          <a:bodyPr lIns="36000" rIns="18000"/>
          <a:lstStyle/>
          <a:p>
            <a:pPr>
              <a:lnSpc>
                <a:spcPct val="130000"/>
              </a:lnSpc>
              <a:spcBef>
                <a:spcPct val="20000"/>
              </a:spcBef>
              <a:buFontTx/>
              <a:buChar char="•"/>
              <a:defRPr/>
            </a:pPr>
            <a:r>
              <a:rPr lang="zh-CN" altLang="en-US" sz="1400" b="1">
                <a:solidFill>
                  <a:srgbClr val="000000"/>
                </a:solidFill>
                <a:effectLst>
                  <a:outerShdw blurRad="38100" dist="38100" dir="2700000" algn="tl">
                    <a:srgbClr val="C0C0C0"/>
                  </a:outerShdw>
                </a:effectLst>
              </a:rPr>
              <a:t>重点产品：</a:t>
            </a:r>
          </a:p>
          <a:p>
            <a:pPr marL="444500" lvl="1" indent="-88900">
              <a:lnSpc>
                <a:spcPct val="130000"/>
              </a:lnSpc>
              <a:spcBef>
                <a:spcPct val="20000"/>
              </a:spcBef>
              <a:buFontTx/>
              <a:buChar char="•"/>
              <a:defRPr/>
            </a:pPr>
            <a:r>
              <a:rPr lang="zh-CN" altLang="en-US" sz="1400">
                <a:solidFill>
                  <a:srgbClr val="000000"/>
                </a:solidFill>
              </a:rPr>
              <a:t>第</a:t>
            </a:r>
            <a:r>
              <a:rPr lang="en-US" altLang="zh-CN" sz="1400">
                <a:solidFill>
                  <a:srgbClr val="000000"/>
                </a:solidFill>
              </a:rPr>
              <a:t>I</a:t>
            </a:r>
            <a:r>
              <a:rPr lang="zh-CN" altLang="en-US" sz="1400">
                <a:solidFill>
                  <a:srgbClr val="000000"/>
                </a:solidFill>
              </a:rPr>
              <a:t>象限：个人支付、定位导航</a:t>
            </a:r>
          </a:p>
          <a:p>
            <a:pPr>
              <a:lnSpc>
                <a:spcPct val="130000"/>
              </a:lnSpc>
              <a:spcBef>
                <a:spcPct val="20000"/>
              </a:spcBef>
              <a:buFontTx/>
              <a:buChar char="•"/>
              <a:defRPr/>
            </a:pPr>
            <a:r>
              <a:rPr lang="zh-CN" altLang="en-US" sz="1400" b="1">
                <a:solidFill>
                  <a:srgbClr val="000000"/>
                </a:solidFill>
                <a:effectLst>
                  <a:outerShdw blurRad="38100" dist="38100" dir="2700000" algn="tl">
                    <a:srgbClr val="C0C0C0"/>
                  </a:outerShdw>
                </a:effectLst>
              </a:rPr>
              <a:t>研发策略：</a:t>
            </a:r>
          </a:p>
          <a:p>
            <a:pPr marL="444500" lvl="1" indent="-88900">
              <a:lnSpc>
                <a:spcPct val="130000"/>
              </a:lnSpc>
              <a:spcBef>
                <a:spcPct val="20000"/>
              </a:spcBef>
              <a:buFontTx/>
              <a:buChar char="•"/>
              <a:defRPr/>
            </a:pPr>
            <a:r>
              <a:rPr lang="zh-CN" altLang="en-US" sz="1400">
                <a:solidFill>
                  <a:srgbClr val="000000"/>
                </a:solidFill>
              </a:rPr>
              <a:t>重点研发产品的服务功能，比如计费、信息安全、</a:t>
            </a:r>
            <a:r>
              <a:rPr lang="en-US" altLang="zh-CN" sz="1400">
                <a:solidFill>
                  <a:srgbClr val="000000"/>
                </a:solidFill>
              </a:rPr>
              <a:t>24</a:t>
            </a:r>
            <a:r>
              <a:rPr lang="zh-CN" altLang="en-US" sz="1400">
                <a:solidFill>
                  <a:srgbClr val="000000"/>
                </a:solidFill>
              </a:rPr>
              <a:t>小时在线客服等</a:t>
            </a:r>
          </a:p>
          <a:p>
            <a:pPr marL="444500" lvl="1" indent="-88900">
              <a:lnSpc>
                <a:spcPct val="130000"/>
              </a:lnSpc>
              <a:spcBef>
                <a:spcPct val="20000"/>
              </a:spcBef>
              <a:buFontTx/>
              <a:buChar char="•"/>
              <a:defRPr/>
            </a:pPr>
            <a:r>
              <a:rPr lang="zh-CN" altLang="en-US" sz="1400">
                <a:solidFill>
                  <a:srgbClr val="000000"/>
                </a:solidFill>
              </a:rPr>
              <a:t>产品使用功能，可通过与合作商</a:t>
            </a:r>
            <a:r>
              <a:rPr lang="en-US" altLang="zh-CN" sz="1400">
                <a:solidFill>
                  <a:srgbClr val="000000"/>
                </a:solidFill>
              </a:rPr>
              <a:t>SI</a:t>
            </a:r>
            <a:r>
              <a:rPr lang="zh-CN" altLang="en-US" sz="1400">
                <a:solidFill>
                  <a:srgbClr val="000000"/>
                </a:solidFill>
              </a:rPr>
              <a:t>及</a:t>
            </a:r>
            <a:r>
              <a:rPr lang="en-US" altLang="zh-CN" sz="1400">
                <a:solidFill>
                  <a:srgbClr val="000000"/>
                </a:solidFill>
              </a:rPr>
              <a:t>SP</a:t>
            </a:r>
            <a:r>
              <a:rPr lang="zh-CN" altLang="en-US" sz="1400">
                <a:solidFill>
                  <a:srgbClr val="000000"/>
                </a:solidFill>
              </a:rPr>
              <a:t>合作推出</a:t>
            </a:r>
          </a:p>
          <a:p>
            <a:pPr marL="444500" lvl="1" indent="-88900">
              <a:lnSpc>
                <a:spcPct val="130000"/>
              </a:lnSpc>
              <a:spcBef>
                <a:spcPct val="20000"/>
              </a:spcBef>
              <a:buFontTx/>
              <a:buChar char="•"/>
              <a:defRPr/>
            </a:pPr>
            <a:endParaRPr lang="zh-CN" altLang="en-US" sz="1400">
              <a:solidFill>
                <a:srgbClr val="000000"/>
              </a:solidFill>
            </a:endParaRPr>
          </a:p>
          <a:p>
            <a:pPr marL="444500" lvl="1" indent="-88900">
              <a:lnSpc>
                <a:spcPct val="130000"/>
              </a:lnSpc>
              <a:spcBef>
                <a:spcPct val="20000"/>
              </a:spcBef>
              <a:buFontTx/>
              <a:buChar char="•"/>
              <a:defRPr/>
            </a:pPr>
            <a:endParaRPr lang="zh-CN" altLang="en-US" sz="1400">
              <a:solidFill>
                <a:srgbClr val="000000"/>
              </a:solidFill>
            </a:endParaRPr>
          </a:p>
          <a:p>
            <a:pPr>
              <a:lnSpc>
                <a:spcPct val="130000"/>
              </a:lnSpc>
              <a:spcBef>
                <a:spcPct val="20000"/>
              </a:spcBef>
              <a:buFontTx/>
              <a:buChar char="•"/>
              <a:defRPr/>
            </a:pPr>
            <a:r>
              <a:rPr lang="zh-CN" altLang="en-US" sz="1400" b="1">
                <a:solidFill>
                  <a:srgbClr val="000000"/>
                </a:solidFill>
                <a:effectLst>
                  <a:outerShdw blurRad="38100" dist="38100" dir="2700000" algn="tl">
                    <a:srgbClr val="C0C0C0"/>
                  </a:outerShdw>
                </a:effectLst>
              </a:rPr>
              <a:t>资费策略：</a:t>
            </a:r>
            <a:r>
              <a:rPr lang="zh-CN" altLang="en-US" sz="1400">
                <a:solidFill>
                  <a:srgbClr val="000000"/>
                </a:solidFill>
              </a:rPr>
              <a:t>流量费</a:t>
            </a:r>
            <a:r>
              <a:rPr lang="en-US" altLang="zh-CN" sz="1400">
                <a:solidFill>
                  <a:srgbClr val="000000"/>
                </a:solidFill>
              </a:rPr>
              <a:t>+</a:t>
            </a:r>
            <a:r>
              <a:rPr lang="zh-CN" altLang="en-US" sz="1400">
                <a:solidFill>
                  <a:srgbClr val="000000"/>
                </a:solidFill>
              </a:rPr>
              <a:t>终端管理费</a:t>
            </a:r>
          </a:p>
        </p:txBody>
      </p:sp>
      <p:pic>
        <p:nvPicPr>
          <p:cNvPr id="76812" name="Picture 24" descr="u=3564863548,2235584384&amp;fm=0&amp;gp=0"/>
          <p:cNvPicPr>
            <a:picLocks noChangeAspect="1" noChangeArrowheads="1"/>
          </p:cNvPicPr>
          <p:nvPr/>
        </p:nvPicPr>
        <p:blipFill>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a:stretch>
            <a:fillRect/>
          </a:stretch>
        </p:blipFill>
        <p:spPr bwMode="auto">
          <a:xfrm>
            <a:off x="2328497" y="2713038"/>
            <a:ext cx="10887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3" name="Picture 25" descr="u=1121306524,1895052078&amp;fm=0&amp;g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223" y="2776538"/>
            <a:ext cx="9085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4" name="Picture 26"/>
          <p:cNvPicPr>
            <a:picLocks noChangeAspect="1" noChangeArrowheads="1"/>
          </p:cNvPicPr>
          <p:nvPr/>
        </p:nvPicPr>
        <p:blipFill>
          <a:blip r:embed="rId5">
            <a:extLst>
              <a:ext uri="{28A0092B-C50C-407E-A947-70E740481C1C}">
                <a14:useLocalDpi xmlns:a14="http://schemas.microsoft.com/office/drawing/2010/main" val="0"/>
              </a:ext>
            </a:extLst>
          </a:blip>
          <a:srcRect l="50385" t="1216"/>
          <a:stretch>
            <a:fillRect/>
          </a:stretch>
        </p:blipFill>
        <p:spPr bwMode="auto">
          <a:xfrm>
            <a:off x="7617069" y="3889375"/>
            <a:ext cx="653562"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5" name="Picture 27"/>
          <p:cNvPicPr>
            <a:picLocks noChangeAspect="1" noChangeArrowheads="1"/>
          </p:cNvPicPr>
          <p:nvPr/>
        </p:nvPicPr>
        <p:blipFill>
          <a:blip r:embed="rId6">
            <a:extLst>
              <a:ext uri="{28A0092B-C50C-407E-A947-70E740481C1C}">
                <a14:useLocalDpi xmlns:a14="http://schemas.microsoft.com/office/drawing/2010/main" val="0"/>
              </a:ext>
            </a:extLst>
          </a:blip>
          <a:srcRect r="48785"/>
          <a:stretch>
            <a:fillRect/>
          </a:stretch>
        </p:blipFill>
        <p:spPr bwMode="auto">
          <a:xfrm>
            <a:off x="6479932" y="3889378"/>
            <a:ext cx="675543"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6" name="Picture 28" descr="i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8140" y="3898900"/>
            <a:ext cx="85432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69494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6399526"/>
            <a:ext cx="9144000" cy="477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p>
        </p:txBody>
      </p:sp>
      <p:sp>
        <p:nvSpPr>
          <p:cNvPr id="18" name="矩形 3"/>
          <p:cNvSpPr>
            <a:spLocks noChangeArrowheads="1"/>
          </p:cNvSpPr>
          <p:nvPr/>
        </p:nvSpPr>
        <p:spPr bwMode="auto">
          <a:xfrm>
            <a:off x="0" y="169476"/>
            <a:ext cx="1483098" cy="523220"/>
          </a:xfrm>
          <a:prstGeom prst="rect">
            <a:avLst/>
          </a:prstGeom>
          <a:noFill/>
          <a:ln w="9525">
            <a:noFill/>
            <a:miter lim="800000"/>
            <a:headEnd/>
            <a:tailEnd/>
          </a:ln>
        </p:spPr>
        <p:txBody>
          <a:bodyPr wrap="none">
            <a:spAutoFit/>
          </a:bodyPr>
          <a:lstStyle/>
          <a:p>
            <a:r>
              <a:rPr lang="zh-CN" altLang="en-US" sz="2800" b="1" dirty="0">
                <a:solidFill>
                  <a:schemeClr val="bg1"/>
                </a:solidFill>
                <a:latin typeface="微软雅黑" pitchFamily="34" charset="-122"/>
                <a:ea typeface="微软雅黑" pitchFamily="34" charset="-122"/>
              </a:rPr>
              <a:t>附件</a:t>
            </a:r>
            <a:r>
              <a:rPr lang="en-US" altLang="zh-CN" sz="2800" b="1" dirty="0" smtClean="0">
                <a:solidFill>
                  <a:schemeClr val="bg1"/>
                </a:solidFill>
                <a:latin typeface="微软雅黑" pitchFamily="34" charset="-122"/>
                <a:ea typeface="微软雅黑" pitchFamily="34" charset="-122"/>
              </a:rPr>
              <a:t>1</a:t>
            </a:r>
            <a:r>
              <a:rPr lang="zh-CN" altLang="en-US" sz="2800" b="1" dirty="0" smtClean="0">
                <a:solidFill>
                  <a:schemeClr val="bg1"/>
                </a:solidFill>
                <a:latin typeface="微软雅黑" pitchFamily="34" charset="-122"/>
                <a:ea typeface="微软雅黑" pitchFamily="34" charset="-122"/>
              </a:rPr>
              <a:t>：</a:t>
            </a:r>
            <a:endParaRPr lang="zh-CN" altLang="en-US" sz="2800" dirty="0">
              <a:solidFill>
                <a:schemeClr val="bg1"/>
              </a:solidFill>
            </a:endParaRPr>
          </a:p>
        </p:txBody>
      </p:sp>
      <p:pic>
        <p:nvPicPr>
          <p:cNvPr id="2050" name="Picture 2" descr="https://xqimg.imedao.com/1572d2596c08613fe53016d0.jpg%21custom66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0" y="728599"/>
            <a:ext cx="8925009" cy="6040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6777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512" y="0"/>
            <a:ext cx="6858000" cy="838200"/>
          </a:xfrm>
        </p:spPr>
        <p:txBody>
          <a:bodyPr/>
          <a:lstStyle/>
          <a:p>
            <a:r>
              <a:rPr lang="en-US" altLang="zh-CN" dirty="0" err="1" smtClean="0"/>
              <a:t>OneNet</a:t>
            </a:r>
            <a:r>
              <a:rPr lang="zh-CN" altLang="en-US" dirty="0" smtClean="0"/>
              <a:t>平台</a:t>
            </a:r>
            <a:r>
              <a:rPr lang="zh-CN" altLang="en-US" dirty="0"/>
              <a:t>技术分析</a:t>
            </a:r>
          </a:p>
        </p:txBody>
      </p:sp>
      <p:graphicFrame>
        <p:nvGraphicFramePr>
          <p:cNvPr id="4" name="图示 3"/>
          <p:cNvGraphicFramePr/>
          <p:nvPr>
            <p:extLst>
              <p:ext uri="{D42A27DB-BD31-4B8C-83A1-F6EECF244321}">
                <p14:modId xmlns:p14="http://schemas.microsoft.com/office/powerpoint/2010/main" val="1329384559"/>
              </p:ext>
            </p:extLst>
          </p:nvPr>
        </p:nvGraphicFramePr>
        <p:xfrm>
          <a:off x="5292080" y="-27384"/>
          <a:ext cx="2664296" cy="1728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https://timgsa.baidu.com/timg?image&amp;quality=80&amp;size=b9999_10000&amp;sec=1489231595&amp;di=68e1bad2e0b513e8c8455c1a6815c341&amp;imgtype=jpg&amp;er=1&amp;src=http%3A%2F%2Fimages.ofweek.com%2FUpload%2FNews%2F2015-3%2FTT%2F1%2F1%2F12%2F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9218" y="1124744"/>
            <a:ext cx="7416824" cy="5312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680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512" y="0"/>
            <a:ext cx="6858000" cy="838200"/>
          </a:xfrm>
        </p:spPr>
        <p:txBody>
          <a:bodyPr/>
          <a:lstStyle/>
          <a:p>
            <a:r>
              <a:rPr lang="zh-CN" altLang="en-US" dirty="0" smtClean="0"/>
              <a:t>平台</a:t>
            </a:r>
            <a:r>
              <a:rPr lang="zh-CN" altLang="en-US" dirty="0"/>
              <a:t>技术分析</a:t>
            </a:r>
          </a:p>
        </p:txBody>
      </p:sp>
      <p:graphicFrame>
        <p:nvGraphicFramePr>
          <p:cNvPr id="4" name="图示 3"/>
          <p:cNvGraphicFramePr/>
          <p:nvPr>
            <p:extLst>
              <p:ext uri="{D42A27DB-BD31-4B8C-83A1-F6EECF244321}">
                <p14:modId xmlns:p14="http://schemas.microsoft.com/office/powerpoint/2010/main" val="415001723"/>
              </p:ext>
            </p:extLst>
          </p:nvPr>
        </p:nvGraphicFramePr>
        <p:xfrm>
          <a:off x="5292080" y="-27384"/>
          <a:ext cx="2664296" cy="1728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ttps://image.taoguba.com.cn/img/2016/06/26/x90kykvswsc6.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512" y="980728"/>
            <a:ext cx="8964488" cy="5616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6643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IoT</a:t>
            </a:r>
            <a:r>
              <a:rPr lang="zh-CN" altLang="en-US" dirty="0" smtClean="0"/>
              <a:t>：巨大的行业应用前景</a:t>
            </a:r>
            <a:endParaRPr lang="zh-CN" altLang="en-US" dirty="0"/>
          </a:p>
        </p:txBody>
      </p:sp>
      <p:graphicFrame>
        <p:nvGraphicFramePr>
          <p:cNvPr id="12" name="Group 5"/>
          <p:cNvGraphicFramePr>
            <a:graphicFrameLocks noGrp="1"/>
          </p:cNvGraphicFramePr>
          <p:nvPr>
            <p:extLst>
              <p:ext uri="{D42A27DB-BD31-4B8C-83A1-F6EECF244321}">
                <p14:modId xmlns:p14="http://schemas.microsoft.com/office/powerpoint/2010/main" val="1445046336"/>
              </p:ext>
            </p:extLst>
          </p:nvPr>
        </p:nvGraphicFramePr>
        <p:xfrm>
          <a:off x="323850" y="4077072"/>
          <a:ext cx="8496944" cy="2147421"/>
        </p:xfrm>
        <a:graphic>
          <a:graphicData uri="http://schemas.openxmlformats.org/drawingml/2006/table">
            <a:tbl>
              <a:tblPr/>
              <a:tblGrid>
                <a:gridCol w="1080120"/>
                <a:gridCol w="7416824"/>
              </a:tblGrid>
              <a:tr h="370367">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rPr>
                        <a:t>智慧城市</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lang="en-US" altLang="zh-CN" sz="1400" dirty="0" smtClean="0">
                          <a:solidFill>
                            <a:srgbClr val="000000"/>
                          </a:solidFill>
                          <a:latin typeface="微软雅黑" pitchFamily="34" charset="-122"/>
                          <a:ea typeface="微软雅黑" pitchFamily="34" charset="-122"/>
                        </a:rPr>
                        <a:t>2016</a:t>
                      </a:r>
                      <a:r>
                        <a:rPr lang="zh-CN" altLang="en-US" sz="1400" dirty="0" smtClean="0">
                          <a:solidFill>
                            <a:srgbClr val="000000"/>
                          </a:solidFill>
                          <a:latin typeface="微软雅黑" pitchFamily="34" charset="-122"/>
                          <a:ea typeface="微软雅黑" pitchFamily="34" charset="-122"/>
                        </a:rPr>
                        <a:t>年有超过</a:t>
                      </a:r>
                      <a:r>
                        <a:rPr lang="en-US" altLang="zh-CN" sz="1400" dirty="0" smtClean="0">
                          <a:solidFill>
                            <a:srgbClr val="000000"/>
                          </a:solidFill>
                          <a:latin typeface="微软雅黑" pitchFamily="34" charset="-122"/>
                          <a:ea typeface="微软雅黑" pitchFamily="34" charset="-122"/>
                        </a:rPr>
                        <a:t>200</a:t>
                      </a:r>
                      <a:r>
                        <a:rPr lang="zh-CN" altLang="en-US" sz="1400" dirty="0" smtClean="0">
                          <a:solidFill>
                            <a:srgbClr val="000000"/>
                          </a:solidFill>
                          <a:latin typeface="微软雅黑" pitchFamily="34" charset="-122"/>
                          <a:ea typeface="微软雅黑" pitchFamily="34" charset="-122"/>
                        </a:rPr>
                        <a:t>个城市进行了平台建设，智慧城市相关市场总容量超过</a:t>
                      </a:r>
                      <a:r>
                        <a:rPr lang="en-US" altLang="zh-CN" sz="1400" dirty="0" smtClean="0">
                          <a:solidFill>
                            <a:srgbClr val="000000"/>
                          </a:solidFill>
                          <a:latin typeface="微软雅黑" pitchFamily="34" charset="-122"/>
                          <a:ea typeface="微软雅黑" pitchFamily="34" charset="-122"/>
                        </a:rPr>
                        <a:t>1200</a:t>
                      </a:r>
                      <a:r>
                        <a:rPr lang="zh-CN" altLang="en-US" sz="1400" dirty="0" smtClean="0">
                          <a:solidFill>
                            <a:srgbClr val="000000"/>
                          </a:solidFill>
                          <a:latin typeface="微软雅黑" pitchFamily="34" charset="-122"/>
                          <a:ea typeface="微软雅黑" pitchFamily="34" charset="-122"/>
                        </a:rPr>
                        <a:t>亿，其中运营商所占份额不足</a:t>
                      </a:r>
                      <a:r>
                        <a:rPr lang="en-US" altLang="zh-CN" sz="1400" dirty="0" smtClean="0">
                          <a:solidFill>
                            <a:srgbClr val="000000"/>
                          </a:solidFill>
                          <a:latin typeface="微软雅黑" pitchFamily="34" charset="-122"/>
                          <a:ea typeface="微软雅黑" pitchFamily="34" charset="-122"/>
                        </a:rPr>
                        <a:t>5%</a:t>
                      </a:r>
                      <a:r>
                        <a:rPr lang="zh-CN" altLang="de-DE" sz="1400" dirty="0" smtClean="0">
                          <a:solidFill>
                            <a:srgbClr val="000000"/>
                          </a:solidFill>
                          <a:latin typeface="微软雅黑" pitchFamily="34" charset="-122"/>
                          <a:ea typeface="微软雅黑" pitchFamily="34" charset="-122"/>
                        </a:rPr>
                        <a:t>。</a:t>
                      </a:r>
                      <a:endPar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0367">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zh-CN" altLang="en-US" sz="1400" b="1" i="0" u="none" strike="noStrike" kern="1200" cap="none" normalizeH="0" baseline="0" dirty="0" smtClean="0">
                          <a:ln>
                            <a:noFill/>
                          </a:ln>
                          <a:solidFill>
                            <a:schemeClr val="tx1"/>
                          </a:solidFill>
                          <a:effectLst/>
                          <a:latin typeface="微软雅黑" pitchFamily="34" charset="-122"/>
                          <a:ea typeface="微软雅黑" pitchFamily="34" charset="-122"/>
                          <a:cs typeface="+mn-cs"/>
                        </a:rPr>
                        <a:t>交通物流</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lang="de-DE" altLang="zh-CN" sz="1400" dirty="0" smtClean="0">
                          <a:solidFill>
                            <a:srgbClr val="000000"/>
                          </a:solidFill>
                          <a:latin typeface="微软雅黑" pitchFamily="34" charset="-122"/>
                          <a:ea typeface="微软雅黑" pitchFamily="34" charset="-122"/>
                        </a:rPr>
                        <a:t>2016</a:t>
                      </a:r>
                      <a:r>
                        <a:rPr lang="zh-CN" altLang="de-DE" sz="1400" dirty="0" smtClean="0">
                          <a:solidFill>
                            <a:srgbClr val="000000"/>
                          </a:solidFill>
                          <a:latin typeface="微软雅黑" pitchFamily="34" charset="-122"/>
                          <a:ea typeface="微软雅黑" pitchFamily="34" charset="-122"/>
                        </a:rPr>
                        <a:t>年</a:t>
                      </a:r>
                      <a:r>
                        <a:rPr lang="zh-CN" altLang="en-US" sz="1400" dirty="0" smtClean="0">
                          <a:solidFill>
                            <a:srgbClr val="000000"/>
                          </a:solidFill>
                          <a:latin typeface="微软雅黑" pitchFamily="34" charset="-122"/>
                          <a:ea typeface="微软雅黑" pitchFamily="34" charset="-122"/>
                        </a:rPr>
                        <a:t>快递</a:t>
                      </a:r>
                      <a:r>
                        <a:rPr lang="zh-CN" altLang="de-DE" sz="1400" dirty="0" smtClean="0">
                          <a:solidFill>
                            <a:srgbClr val="000000"/>
                          </a:solidFill>
                          <a:latin typeface="微软雅黑" pitchFamily="34" charset="-122"/>
                          <a:ea typeface="微软雅黑" pitchFamily="34" charset="-122"/>
                        </a:rPr>
                        <a:t>将达到</a:t>
                      </a:r>
                      <a:r>
                        <a:rPr lang="de-DE" altLang="zh-CN" sz="1400" dirty="0" smtClean="0">
                          <a:solidFill>
                            <a:srgbClr val="000000"/>
                          </a:solidFill>
                          <a:latin typeface="微软雅黑" pitchFamily="34" charset="-122"/>
                          <a:ea typeface="微软雅黑" pitchFamily="34" charset="-122"/>
                        </a:rPr>
                        <a:t>275</a:t>
                      </a:r>
                      <a:r>
                        <a:rPr lang="zh-CN" altLang="en-US" sz="1400" dirty="0" smtClean="0">
                          <a:solidFill>
                            <a:srgbClr val="000000"/>
                          </a:solidFill>
                          <a:latin typeface="微软雅黑" pitchFamily="34" charset="-122"/>
                          <a:ea typeface="微软雅黑" pitchFamily="34" charset="-122"/>
                        </a:rPr>
                        <a:t>亿件</a:t>
                      </a:r>
                      <a:r>
                        <a:rPr lang="zh-CN" altLang="de-DE" sz="1400" dirty="0" smtClean="0">
                          <a:solidFill>
                            <a:srgbClr val="000000"/>
                          </a:solidFill>
                          <a:latin typeface="微软雅黑" pitchFamily="34" charset="-122"/>
                          <a:ea typeface="微软雅黑" pitchFamily="34" charset="-122"/>
                        </a:rPr>
                        <a:t>，</a:t>
                      </a:r>
                      <a:r>
                        <a:rPr lang="zh-CN" altLang="en-US" sz="1400" dirty="0" smtClean="0">
                          <a:solidFill>
                            <a:srgbClr val="000000"/>
                          </a:solidFill>
                          <a:latin typeface="微软雅黑" pitchFamily="34" charset="-122"/>
                          <a:ea typeface="微软雅黑" pitchFamily="34" charset="-122"/>
                        </a:rPr>
                        <a:t>已连续</a:t>
                      </a:r>
                      <a:r>
                        <a:rPr lang="en-US" altLang="zh-CN" sz="1400" dirty="0" smtClean="0">
                          <a:solidFill>
                            <a:srgbClr val="000000"/>
                          </a:solidFill>
                          <a:latin typeface="微软雅黑" pitchFamily="34" charset="-122"/>
                          <a:ea typeface="微软雅黑" pitchFamily="34" charset="-122"/>
                        </a:rPr>
                        <a:t>6</a:t>
                      </a:r>
                      <a:r>
                        <a:rPr lang="zh-CN" altLang="en-US" sz="1400" dirty="0" smtClean="0">
                          <a:solidFill>
                            <a:srgbClr val="000000"/>
                          </a:solidFill>
                          <a:latin typeface="微软雅黑" pitchFamily="34" charset="-122"/>
                          <a:ea typeface="微软雅黑" pitchFamily="34" charset="-122"/>
                        </a:rPr>
                        <a:t>年保持</a:t>
                      </a:r>
                      <a:r>
                        <a:rPr lang="en-US" altLang="zh-CN" sz="1400" dirty="0" smtClean="0">
                          <a:solidFill>
                            <a:srgbClr val="000000"/>
                          </a:solidFill>
                          <a:latin typeface="微软雅黑" pitchFamily="34" charset="-122"/>
                          <a:ea typeface="微软雅黑" pitchFamily="34" charset="-122"/>
                        </a:rPr>
                        <a:t>50%</a:t>
                      </a:r>
                      <a:r>
                        <a:rPr lang="zh-CN" altLang="en-US" sz="1400" dirty="0" smtClean="0">
                          <a:solidFill>
                            <a:srgbClr val="000000"/>
                          </a:solidFill>
                          <a:latin typeface="微软雅黑" pitchFamily="34" charset="-122"/>
                          <a:ea typeface="微软雅黑" pitchFamily="34" charset="-122"/>
                        </a:rPr>
                        <a:t>的增长率。市场规模预计</a:t>
                      </a:r>
                      <a:r>
                        <a:rPr lang="en-US" altLang="zh-CN" sz="1400" dirty="0" smtClean="0">
                          <a:solidFill>
                            <a:srgbClr val="000000"/>
                          </a:solidFill>
                          <a:latin typeface="微软雅黑" pitchFamily="34" charset="-122"/>
                          <a:ea typeface="微软雅黑" pitchFamily="34" charset="-122"/>
                        </a:rPr>
                        <a:t>2017</a:t>
                      </a:r>
                      <a:r>
                        <a:rPr lang="zh-CN" altLang="en-US" sz="1400" dirty="0" smtClean="0">
                          <a:solidFill>
                            <a:srgbClr val="000000"/>
                          </a:solidFill>
                          <a:latin typeface="微软雅黑" pitchFamily="34" charset="-122"/>
                          <a:ea typeface="微软雅黑" pitchFamily="34" charset="-122"/>
                        </a:rPr>
                        <a:t>年将超万亿</a:t>
                      </a:r>
                      <a:endParaRPr lang="zh-CN" altLang="de-DE" sz="1400" dirty="0" smtClean="0">
                        <a:solidFill>
                          <a:srgbClr val="000000"/>
                        </a:solidFill>
                        <a:latin typeface="微软雅黑" pitchFamily="34" charset="-122"/>
                        <a:ea typeface="微软雅黑"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0367">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zh-CN" altLang="en-US" sz="1400" b="1" i="0" u="none" strike="noStrike" kern="1200" cap="none" normalizeH="0" baseline="0" dirty="0" smtClean="0">
                          <a:ln>
                            <a:noFill/>
                          </a:ln>
                          <a:solidFill>
                            <a:schemeClr val="tx1"/>
                          </a:solidFill>
                          <a:effectLst/>
                          <a:latin typeface="微软雅黑" pitchFamily="34" charset="-122"/>
                          <a:ea typeface="微软雅黑" pitchFamily="34" charset="-122"/>
                          <a:cs typeface="+mn-cs"/>
                        </a:rPr>
                        <a:t>远程医疗</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lang="de-DE" altLang="zh-CN" sz="1400" dirty="0" smtClean="0">
                          <a:solidFill>
                            <a:srgbClr val="000000"/>
                          </a:solidFill>
                          <a:latin typeface="微软雅黑" pitchFamily="34" charset="-122"/>
                          <a:ea typeface="微软雅黑" pitchFamily="34" charset="-122"/>
                        </a:rPr>
                        <a:t>2016</a:t>
                      </a:r>
                      <a:r>
                        <a:rPr lang="zh-CN" altLang="en-US" sz="1400" dirty="0" smtClean="0">
                          <a:solidFill>
                            <a:srgbClr val="000000"/>
                          </a:solidFill>
                          <a:latin typeface="微软雅黑" pitchFamily="34" charset="-122"/>
                          <a:ea typeface="微软雅黑" pitchFamily="34" charset="-122"/>
                        </a:rPr>
                        <a:t>年远程医疗市场达到</a:t>
                      </a:r>
                      <a:r>
                        <a:rPr lang="en-US" altLang="zh-CN" sz="1400" dirty="0" smtClean="0">
                          <a:solidFill>
                            <a:srgbClr val="000000"/>
                          </a:solidFill>
                          <a:latin typeface="微软雅黑" pitchFamily="34" charset="-122"/>
                          <a:ea typeface="微软雅黑" pitchFamily="34" charset="-122"/>
                        </a:rPr>
                        <a:t>97</a:t>
                      </a:r>
                      <a:r>
                        <a:rPr lang="zh-CN" altLang="en-US" sz="1400" dirty="0" smtClean="0">
                          <a:solidFill>
                            <a:srgbClr val="000000"/>
                          </a:solidFill>
                          <a:latin typeface="微软雅黑" pitchFamily="34" charset="-122"/>
                          <a:ea typeface="微软雅黑" pitchFamily="34" charset="-122"/>
                        </a:rPr>
                        <a:t>亿，市场研究机构预测</a:t>
                      </a:r>
                      <a:r>
                        <a:rPr lang="en-US" altLang="zh-CN" sz="1400" dirty="0" smtClean="0">
                          <a:solidFill>
                            <a:srgbClr val="000000"/>
                          </a:solidFill>
                          <a:latin typeface="微软雅黑" pitchFamily="34" charset="-122"/>
                          <a:ea typeface="微软雅黑" pitchFamily="34" charset="-122"/>
                        </a:rPr>
                        <a:t>2017</a:t>
                      </a:r>
                      <a:r>
                        <a:rPr lang="zh-CN" altLang="en-US" sz="1400" dirty="0" smtClean="0">
                          <a:solidFill>
                            <a:srgbClr val="000000"/>
                          </a:solidFill>
                          <a:latin typeface="微软雅黑" pitchFamily="34" charset="-122"/>
                          <a:ea typeface="微软雅黑" pitchFamily="34" charset="-122"/>
                        </a:rPr>
                        <a:t>年将达到</a:t>
                      </a:r>
                      <a:r>
                        <a:rPr lang="en-US" altLang="zh-CN" sz="1400" dirty="0" smtClean="0">
                          <a:solidFill>
                            <a:srgbClr val="000000"/>
                          </a:solidFill>
                          <a:latin typeface="微软雅黑" pitchFamily="34" charset="-122"/>
                          <a:ea typeface="微软雅黑" pitchFamily="34" charset="-122"/>
                        </a:rPr>
                        <a:t>150</a:t>
                      </a:r>
                      <a:r>
                        <a:rPr lang="zh-CN" altLang="en-US" sz="1400" dirty="0" smtClean="0">
                          <a:solidFill>
                            <a:srgbClr val="000000"/>
                          </a:solidFill>
                          <a:latin typeface="微软雅黑" pitchFamily="34" charset="-122"/>
                          <a:ea typeface="微软雅黑" pitchFamily="34" charset="-122"/>
                        </a:rPr>
                        <a:t>亿，并保持快速增长</a:t>
                      </a:r>
                      <a:r>
                        <a:rPr lang="zh-CN" altLang="de-DE" sz="1400" dirty="0" smtClean="0">
                          <a:solidFill>
                            <a:srgbClr val="000000"/>
                          </a:solidFill>
                          <a:latin typeface="微软雅黑" pitchFamily="34" charset="-122"/>
                          <a:ea typeface="微软雅黑" pitchFamily="34"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0367">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zh-CN" altLang="en-US" sz="1400" b="1" i="0" u="none" strike="noStrike" kern="1200" cap="none" normalizeH="0" baseline="0" dirty="0" smtClean="0">
                          <a:ln>
                            <a:noFill/>
                          </a:ln>
                          <a:solidFill>
                            <a:schemeClr val="tx1"/>
                          </a:solidFill>
                          <a:effectLst/>
                          <a:latin typeface="微软雅黑" pitchFamily="34" charset="-122"/>
                          <a:ea typeface="微软雅黑" pitchFamily="34" charset="-122"/>
                          <a:cs typeface="+mn-cs"/>
                        </a:rPr>
                        <a:t>智慧家庭</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lang="de-DE" altLang="zh-CN" sz="1400" dirty="0" smtClean="0">
                          <a:solidFill>
                            <a:srgbClr val="000000"/>
                          </a:solidFill>
                          <a:latin typeface="微软雅黑" pitchFamily="34" charset="-122"/>
                          <a:ea typeface="微软雅黑" pitchFamily="34" charset="-122"/>
                        </a:rPr>
                        <a:t> </a:t>
                      </a:r>
                      <a:r>
                        <a:rPr lang="zh-CN" altLang="de-DE" sz="1400" dirty="0" smtClean="0">
                          <a:solidFill>
                            <a:srgbClr val="000000"/>
                          </a:solidFill>
                          <a:latin typeface="微软雅黑" pitchFamily="34" charset="-122"/>
                          <a:ea typeface="微软雅黑" pitchFamily="34" charset="-122"/>
                        </a:rPr>
                        <a:t>家庭总数</a:t>
                      </a:r>
                      <a:r>
                        <a:rPr lang="de-DE" altLang="zh-CN" sz="1400" dirty="0" smtClean="0">
                          <a:solidFill>
                            <a:srgbClr val="000000"/>
                          </a:solidFill>
                          <a:latin typeface="微软雅黑" pitchFamily="34" charset="-122"/>
                          <a:ea typeface="微软雅黑" pitchFamily="34" charset="-122"/>
                        </a:rPr>
                        <a:t>3.78</a:t>
                      </a:r>
                      <a:r>
                        <a:rPr lang="zh-CN" altLang="de-DE" sz="1400" dirty="0" smtClean="0">
                          <a:solidFill>
                            <a:srgbClr val="000000"/>
                          </a:solidFill>
                          <a:latin typeface="微软雅黑" pitchFamily="34" charset="-122"/>
                          <a:ea typeface="微软雅黑" pitchFamily="34" charset="-122"/>
                        </a:rPr>
                        <a:t>亿，其中城市家庭</a:t>
                      </a:r>
                      <a:r>
                        <a:rPr lang="de-DE" altLang="zh-CN" sz="1400" dirty="0" smtClean="0">
                          <a:solidFill>
                            <a:srgbClr val="000000"/>
                          </a:solidFill>
                          <a:latin typeface="微软雅黑" pitchFamily="34" charset="-122"/>
                          <a:ea typeface="微软雅黑" pitchFamily="34" charset="-122"/>
                        </a:rPr>
                        <a:t>1.7</a:t>
                      </a:r>
                      <a:r>
                        <a:rPr lang="zh-CN" altLang="de-DE" sz="1400" dirty="0" smtClean="0">
                          <a:solidFill>
                            <a:srgbClr val="000000"/>
                          </a:solidFill>
                          <a:latin typeface="微软雅黑" pitchFamily="34" charset="-122"/>
                          <a:ea typeface="微软雅黑" pitchFamily="34" charset="-122"/>
                        </a:rPr>
                        <a:t>亿，中等收入家庭</a:t>
                      </a:r>
                      <a:r>
                        <a:rPr lang="de-DE" altLang="zh-CN" sz="1400" dirty="0" smtClean="0">
                          <a:solidFill>
                            <a:srgbClr val="000000"/>
                          </a:solidFill>
                          <a:latin typeface="微软雅黑" pitchFamily="34" charset="-122"/>
                          <a:ea typeface="微软雅黑" pitchFamily="34" charset="-122"/>
                        </a:rPr>
                        <a:t>6400</a:t>
                      </a:r>
                      <a:r>
                        <a:rPr lang="zh-CN" altLang="de-DE" sz="1400" dirty="0" smtClean="0">
                          <a:solidFill>
                            <a:srgbClr val="000000"/>
                          </a:solidFill>
                          <a:latin typeface="微软雅黑" pitchFamily="34" charset="-122"/>
                          <a:ea typeface="微软雅黑" pitchFamily="34" charset="-122"/>
                        </a:rPr>
                        <a:t>万</a:t>
                      </a:r>
                      <a:r>
                        <a:rPr lang="zh-CN" altLang="en-US" sz="1400" dirty="0" smtClean="0">
                          <a:solidFill>
                            <a:srgbClr val="000000"/>
                          </a:solidFill>
                          <a:latin typeface="微软雅黑" pitchFamily="34" charset="-122"/>
                          <a:ea typeface="微软雅黑" pitchFamily="34" charset="-122"/>
                        </a:rPr>
                        <a:t>，且智能穿戴设备市场未纳入</a:t>
                      </a:r>
                      <a:endPar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0367">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zh-CN" altLang="en-US" sz="1400" b="1" i="0" u="none" strike="noStrike" kern="1200" cap="none" normalizeH="0" baseline="0" dirty="0" smtClean="0">
                          <a:ln>
                            <a:noFill/>
                          </a:ln>
                          <a:solidFill>
                            <a:schemeClr val="tx1"/>
                          </a:solidFill>
                          <a:effectLst/>
                          <a:latin typeface="微软雅黑" pitchFamily="34" charset="-122"/>
                          <a:ea typeface="微软雅黑" pitchFamily="34" charset="-122"/>
                          <a:cs typeface="+mn-cs"/>
                        </a:rPr>
                        <a:t>安全和数据</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lang="zh-CN" altLang="en-US" sz="1400" dirty="0" smtClean="0">
                          <a:solidFill>
                            <a:srgbClr val="000000"/>
                          </a:solidFill>
                          <a:latin typeface="微软雅黑" pitchFamily="34" charset="-122"/>
                          <a:ea typeface="微软雅黑" pitchFamily="34" charset="-122"/>
                        </a:rPr>
                        <a:t>物联网快速发展，衍生了安全行业市场和大数据处理市场的细分，</a:t>
                      </a:r>
                      <a:r>
                        <a:rPr lang="en-US" altLang="zh-CN" sz="1400" dirty="0" smtClean="0">
                          <a:solidFill>
                            <a:srgbClr val="000000"/>
                          </a:solidFill>
                          <a:latin typeface="微软雅黑" pitchFamily="34" charset="-122"/>
                          <a:ea typeface="微软雅黑" pitchFamily="34" charset="-122"/>
                        </a:rPr>
                        <a:t>2017</a:t>
                      </a:r>
                      <a:r>
                        <a:rPr lang="zh-CN" altLang="en-US" sz="1400" dirty="0" smtClean="0">
                          <a:solidFill>
                            <a:srgbClr val="000000"/>
                          </a:solidFill>
                          <a:latin typeface="微软雅黑" pitchFamily="34" charset="-122"/>
                          <a:ea typeface="微软雅黑" pitchFamily="34" charset="-122"/>
                        </a:rPr>
                        <a:t>年预计将占物联网总市场份额的</a:t>
                      </a:r>
                      <a:r>
                        <a:rPr lang="en-US" altLang="zh-CN" sz="1400" dirty="0" smtClean="0">
                          <a:solidFill>
                            <a:srgbClr val="000000"/>
                          </a:solidFill>
                          <a:latin typeface="微软雅黑" pitchFamily="34" charset="-122"/>
                          <a:ea typeface="微软雅黑" pitchFamily="34" charset="-122"/>
                        </a:rPr>
                        <a:t>3.5%</a:t>
                      </a:r>
                      <a:r>
                        <a:rPr lang="zh-CN" altLang="en-US" sz="1400" dirty="0" smtClean="0">
                          <a:solidFill>
                            <a:srgbClr val="000000"/>
                          </a:solidFill>
                          <a:latin typeface="微软雅黑" pitchFamily="34" charset="-122"/>
                          <a:ea typeface="微软雅黑" pitchFamily="34" charset="-122"/>
                        </a:rPr>
                        <a:t>份额</a:t>
                      </a:r>
                      <a:endParaRPr lang="zh-CN" altLang="de-DE" sz="1400" dirty="0" smtClean="0">
                        <a:solidFill>
                          <a:srgbClr val="000000"/>
                        </a:solidFill>
                        <a:latin typeface="微软雅黑" pitchFamily="34" charset="-122"/>
                        <a:ea typeface="微软雅黑" pitchFamily="34"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3" name="Rectangle 3"/>
          <p:cNvSpPr>
            <a:spLocks noChangeArrowheads="1"/>
          </p:cNvSpPr>
          <p:nvPr/>
        </p:nvSpPr>
        <p:spPr bwMode="gray">
          <a:xfrm>
            <a:off x="323850" y="3645024"/>
            <a:ext cx="8496300" cy="431800"/>
          </a:xfrm>
          <a:prstGeom prst="rect">
            <a:avLst/>
          </a:prstGeom>
          <a:noFill/>
          <a:ln>
            <a:noFill/>
            <a:headEnd/>
            <a:tailEnd/>
          </a:ln>
        </p:spPr>
        <p:style>
          <a:lnRef idx="2">
            <a:schemeClr val="accent2"/>
          </a:lnRef>
          <a:fillRef idx="1">
            <a:schemeClr val="lt1"/>
          </a:fillRef>
          <a:effectRef idx="0">
            <a:schemeClr val="accent2"/>
          </a:effectRef>
          <a:fontRef idx="minor">
            <a:schemeClr val="dk1"/>
          </a:fontRef>
        </p:style>
        <p:txBody>
          <a:bodyPr/>
          <a:lstStyle/>
          <a:p>
            <a:pPr marL="342900" indent="-342900" algn="just" defTabSz="912813" eaLnBrk="0" hangingPunct="0">
              <a:spcAft>
                <a:spcPts val="600"/>
              </a:spcAft>
              <a:buClr>
                <a:srgbClr val="FF0000"/>
              </a:buClr>
              <a:buFont typeface="Arial" pitchFamily="34" charset="0"/>
              <a:buChar char="•"/>
              <a:defRPr/>
            </a:pPr>
            <a:r>
              <a:rPr lang="zh-CN" altLang="en-US" sz="2000" b="1" dirty="0" smtClean="0">
                <a:latin typeface="微软雅黑" pitchFamily="34" charset="-122"/>
                <a:ea typeface="微软雅黑" pitchFamily="34" charset="-122"/>
              </a:rPr>
              <a:t>物</a:t>
            </a:r>
            <a:r>
              <a:rPr lang="zh-CN" altLang="en-US" sz="2000" b="1" dirty="0">
                <a:latin typeface="微软雅黑" pitchFamily="34" charset="-122"/>
                <a:ea typeface="微软雅黑" pitchFamily="34" charset="-122"/>
              </a:rPr>
              <a:t>联网</a:t>
            </a:r>
            <a:r>
              <a:rPr lang="zh-CN" altLang="en-US" sz="2000" b="1" dirty="0" smtClean="0">
                <a:latin typeface="微软雅黑" pitchFamily="34" charset="-122"/>
                <a:ea typeface="微软雅黑" pitchFamily="34" charset="-122"/>
              </a:rPr>
              <a:t>重点行业领域</a:t>
            </a:r>
            <a:endParaRPr lang="zh-CN" altLang="en-US" sz="2000" b="1" dirty="0">
              <a:latin typeface="微软雅黑" pitchFamily="34" charset="-122"/>
              <a:ea typeface="微软雅黑" pitchFamily="34" charset="-122"/>
            </a:endParaRPr>
          </a:p>
        </p:txBody>
      </p:sp>
      <p:sp>
        <p:nvSpPr>
          <p:cNvPr id="14" name="矩形 13"/>
          <p:cNvSpPr/>
          <p:nvPr/>
        </p:nvSpPr>
        <p:spPr>
          <a:xfrm>
            <a:off x="5652120" y="1052736"/>
            <a:ext cx="3240360" cy="2232248"/>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t"/>
          <a:lstStyle/>
          <a:p>
            <a:pPr>
              <a:buFont typeface="Arial" pitchFamily="34" charset="0"/>
              <a:buChar char="•"/>
            </a:pPr>
            <a:r>
              <a:rPr lang="en-US" altLang="zh-CN" sz="1600" dirty="0" smtClean="0">
                <a:solidFill>
                  <a:schemeClr val="tx1"/>
                </a:solidFill>
                <a:latin typeface="仿宋" pitchFamily="49" charset="-122"/>
                <a:ea typeface="仿宋" pitchFamily="49" charset="-122"/>
              </a:rPr>
              <a:t>2015M2M</a:t>
            </a:r>
            <a:r>
              <a:rPr lang="zh-CN" altLang="en-US" sz="1600" dirty="0" smtClean="0">
                <a:solidFill>
                  <a:schemeClr val="tx1"/>
                </a:solidFill>
                <a:latin typeface="仿宋" pitchFamily="49" charset="-122"/>
                <a:ea typeface="仿宋" pitchFamily="49" charset="-122"/>
              </a:rPr>
              <a:t>应用整体市场有</a:t>
            </a:r>
            <a:r>
              <a:rPr lang="en-US" altLang="zh-CN" sz="1600" b="1" dirty="0" smtClean="0">
                <a:solidFill>
                  <a:srgbClr val="FF0000"/>
                </a:solidFill>
                <a:latin typeface="仿宋" pitchFamily="49" charset="-122"/>
                <a:ea typeface="仿宋" pitchFamily="49" charset="-122"/>
              </a:rPr>
              <a:t>3</a:t>
            </a:r>
            <a:r>
              <a:rPr lang="en-US" altLang="zh-CN" sz="1600" b="1" dirty="0">
                <a:solidFill>
                  <a:srgbClr val="FF0000"/>
                </a:solidFill>
                <a:latin typeface="仿宋" pitchFamily="49" charset="-122"/>
                <a:ea typeface="仿宋" pitchFamily="49" charset="-122"/>
              </a:rPr>
              <a:t>4</a:t>
            </a:r>
            <a:r>
              <a:rPr lang="en-US" altLang="zh-CN" sz="1600" b="1" dirty="0" smtClean="0">
                <a:solidFill>
                  <a:srgbClr val="FF0000"/>
                </a:solidFill>
                <a:latin typeface="仿宋" pitchFamily="49" charset="-122"/>
                <a:ea typeface="仿宋" pitchFamily="49" charset="-122"/>
              </a:rPr>
              <a:t>00</a:t>
            </a:r>
            <a:r>
              <a:rPr lang="zh-CN" altLang="en-US" sz="1600" b="1" dirty="0" smtClean="0">
                <a:solidFill>
                  <a:srgbClr val="FF0000"/>
                </a:solidFill>
                <a:latin typeface="仿宋" pitchFamily="49" charset="-122"/>
                <a:ea typeface="仿宋" pitchFamily="49" charset="-122"/>
              </a:rPr>
              <a:t>亿元</a:t>
            </a:r>
            <a:r>
              <a:rPr lang="zh-CN" altLang="en-US" sz="1600" dirty="0" smtClean="0">
                <a:solidFill>
                  <a:schemeClr val="tx1"/>
                </a:solidFill>
                <a:latin typeface="仿宋" pitchFamily="49" charset="-122"/>
                <a:ea typeface="仿宋" pitchFamily="49" charset="-122"/>
              </a:rPr>
              <a:t>市场空间（</a:t>
            </a:r>
            <a:r>
              <a:rPr lang="en-US" altLang="zh-CN" sz="1600" b="1" dirty="0">
                <a:solidFill>
                  <a:schemeClr val="tx1"/>
                </a:solidFill>
                <a:latin typeface="仿宋" pitchFamily="49" charset="-122"/>
                <a:ea typeface="仿宋" pitchFamily="49" charset="-122"/>
              </a:rPr>
              <a:t>IDC</a:t>
            </a:r>
            <a:r>
              <a:rPr lang="zh-CN" altLang="en-US" sz="1600" b="1" dirty="0" smtClean="0">
                <a:solidFill>
                  <a:schemeClr val="tx1"/>
                </a:solidFill>
                <a:latin typeface="仿宋" pitchFamily="49" charset="-122"/>
                <a:ea typeface="仿宋" pitchFamily="49" charset="-122"/>
              </a:rPr>
              <a:t>预测</a:t>
            </a:r>
            <a:r>
              <a:rPr lang="zh-CN" altLang="en-US" sz="1600" dirty="0" smtClean="0">
                <a:solidFill>
                  <a:schemeClr val="tx1"/>
                </a:solidFill>
                <a:latin typeface="仿宋" pitchFamily="49" charset="-122"/>
                <a:ea typeface="仿宋" pitchFamily="49" charset="-122"/>
              </a:rPr>
              <a:t>）</a:t>
            </a:r>
            <a:endParaRPr lang="en-US" altLang="zh-CN" sz="1600" dirty="0" smtClean="0">
              <a:solidFill>
                <a:schemeClr val="tx1"/>
              </a:solidFill>
              <a:latin typeface="仿宋" pitchFamily="49" charset="-122"/>
              <a:ea typeface="仿宋" pitchFamily="49" charset="-122"/>
            </a:endParaRPr>
          </a:p>
          <a:p>
            <a:pPr>
              <a:buFont typeface="Arial" pitchFamily="34" charset="0"/>
              <a:buChar char="•"/>
            </a:pPr>
            <a:r>
              <a:rPr lang="en-US" altLang="zh-CN" sz="1600" dirty="0" smtClean="0">
                <a:solidFill>
                  <a:schemeClr val="tx1"/>
                </a:solidFill>
                <a:latin typeface="仿宋" pitchFamily="49" charset="-122"/>
                <a:ea typeface="仿宋" pitchFamily="49" charset="-122"/>
              </a:rPr>
              <a:t>2015</a:t>
            </a:r>
            <a:r>
              <a:rPr lang="zh-CN" altLang="en-US" sz="1600" dirty="0" smtClean="0">
                <a:solidFill>
                  <a:schemeClr val="tx1"/>
                </a:solidFill>
                <a:latin typeface="仿宋" pitchFamily="49" charset="-122"/>
                <a:ea typeface="仿宋" pitchFamily="49" charset="-122"/>
              </a:rPr>
              <a:t>年</a:t>
            </a:r>
            <a:r>
              <a:rPr lang="en-US" altLang="zh-CN" sz="1600" dirty="0" smtClean="0">
                <a:solidFill>
                  <a:schemeClr val="tx1"/>
                </a:solidFill>
                <a:latin typeface="仿宋" pitchFamily="49" charset="-122"/>
                <a:ea typeface="仿宋" pitchFamily="49" charset="-122"/>
              </a:rPr>
              <a:t>M2M</a:t>
            </a:r>
            <a:r>
              <a:rPr lang="zh-CN" altLang="en-US" sz="1600" dirty="0" smtClean="0">
                <a:solidFill>
                  <a:schemeClr val="tx1"/>
                </a:solidFill>
                <a:latin typeface="仿宋" pitchFamily="49" charset="-122"/>
                <a:ea typeface="仿宋" pitchFamily="49" charset="-122"/>
              </a:rPr>
              <a:t>应用网络连接收入为</a:t>
            </a:r>
            <a:r>
              <a:rPr lang="en-US" altLang="zh-CN" sz="1600" b="1" dirty="0">
                <a:solidFill>
                  <a:srgbClr val="FF0000"/>
                </a:solidFill>
                <a:latin typeface="仿宋" pitchFamily="49" charset="-122"/>
                <a:ea typeface="仿宋" pitchFamily="49" charset="-122"/>
              </a:rPr>
              <a:t>3</a:t>
            </a:r>
            <a:r>
              <a:rPr lang="en-US" altLang="zh-CN" sz="1600" b="1" dirty="0" smtClean="0">
                <a:solidFill>
                  <a:srgbClr val="FF0000"/>
                </a:solidFill>
                <a:latin typeface="仿宋" pitchFamily="49" charset="-122"/>
                <a:ea typeface="仿宋" pitchFamily="49" charset="-122"/>
              </a:rPr>
              <a:t>00</a:t>
            </a:r>
            <a:r>
              <a:rPr lang="zh-CN" altLang="en-US" sz="1600" b="1" dirty="0" smtClean="0">
                <a:solidFill>
                  <a:srgbClr val="FF0000"/>
                </a:solidFill>
                <a:latin typeface="仿宋" pitchFamily="49" charset="-122"/>
                <a:ea typeface="仿宋" pitchFamily="49" charset="-122"/>
              </a:rPr>
              <a:t>亿元</a:t>
            </a:r>
            <a:r>
              <a:rPr lang="zh-CN" altLang="en-US" sz="1600" dirty="0" smtClean="0">
                <a:solidFill>
                  <a:schemeClr val="tx1"/>
                </a:solidFill>
                <a:latin typeface="仿宋" pitchFamily="49" charset="-122"/>
                <a:ea typeface="仿宋" pitchFamily="49" charset="-122"/>
              </a:rPr>
              <a:t>空间（</a:t>
            </a:r>
            <a:r>
              <a:rPr lang="en-US" altLang="zh-CN" sz="1600" dirty="0">
                <a:solidFill>
                  <a:schemeClr val="tx1"/>
                </a:solidFill>
                <a:latin typeface="仿宋" pitchFamily="49" charset="-122"/>
                <a:ea typeface="仿宋" pitchFamily="49" charset="-122"/>
              </a:rPr>
              <a:t>IDC</a:t>
            </a:r>
            <a:r>
              <a:rPr lang="zh-CN" altLang="en-US" sz="1600" dirty="0" smtClean="0">
                <a:solidFill>
                  <a:schemeClr val="tx1"/>
                </a:solidFill>
                <a:latin typeface="仿宋" pitchFamily="49" charset="-122"/>
                <a:ea typeface="仿宋" pitchFamily="49" charset="-122"/>
              </a:rPr>
              <a:t>预测），</a:t>
            </a:r>
            <a:r>
              <a:rPr lang="zh-CN" altLang="en-US" sz="1600" dirty="0">
                <a:solidFill>
                  <a:schemeClr val="tx1"/>
                </a:solidFill>
                <a:latin typeface="仿宋" pitchFamily="49" charset="-122"/>
                <a:ea typeface="仿宋" pitchFamily="49" charset="-122"/>
              </a:rPr>
              <a:t>中国</a:t>
            </a:r>
            <a:r>
              <a:rPr lang="en-US" altLang="zh-CN" sz="1600" dirty="0" smtClean="0">
                <a:solidFill>
                  <a:schemeClr val="tx1"/>
                </a:solidFill>
                <a:latin typeface="仿宋" pitchFamily="49" charset="-122"/>
                <a:ea typeface="仿宋" pitchFamily="49" charset="-122"/>
              </a:rPr>
              <a:t>M2M</a:t>
            </a:r>
            <a:r>
              <a:rPr lang="zh-CN" altLang="en-US" sz="1600" dirty="0" smtClean="0">
                <a:solidFill>
                  <a:schemeClr val="tx1"/>
                </a:solidFill>
                <a:latin typeface="仿宋" pitchFamily="49" charset="-122"/>
                <a:ea typeface="仿宋" pitchFamily="49" charset="-122"/>
              </a:rPr>
              <a:t>网络连接数存量约为</a:t>
            </a:r>
            <a:r>
              <a:rPr lang="en-US" altLang="zh-CN" sz="1600" b="1" dirty="0">
                <a:solidFill>
                  <a:srgbClr val="FF0000"/>
                </a:solidFill>
                <a:latin typeface="仿宋" pitchFamily="49" charset="-122"/>
                <a:ea typeface="仿宋" pitchFamily="49" charset="-122"/>
              </a:rPr>
              <a:t>9</a:t>
            </a:r>
            <a:r>
              <a:rPr lang="zh-CN" altLang="en-US" sz="1600" b="1" dirty="0" smtClean="0">
                <a:solidFill>
                  <a:srgbClr val="FF0000"/>
                </a:solidFill>
                <a:latin typeface="仿宋" pitchFamily="49" charset="-122"/>
                <a:ea typeface="仿宋" pitchFamily="49" charset="-122"/>
              </a:rPr>
              <a:t>亿线</a:t>
            </a:r>
            <a:r>
              <a:rPr lang="zh-CN" altLang="en-US" sz="1600" dirty="0" smtClean="0">
                <a:solidFill>
                  <a:schemeClr val="tx1"/>
                </a:solidFill>
                <a:latin typeface="仿宋" pitchFamily="49" charset="-122"/>
                <a:ea typeface="仿宋" pitchFamily="49" charset="-122"/>
              </a:rPr>
              <a:t>。</a:t>
            </a:r>
            <a:endParaRPr lang="en-US" altLang="zh-CN" sz="1600" dirty="0" smtClean="0">
              <a:solidFill>
                <a:schemeClr val="tx1"/>
              </a:solidFill>
              <a:latin typeface="仿宋" pitchFamily="49" charset="-122"/>
              <a:ea typeface="仿宋" pitchFamily="49" charset="-122"/>
            </a:endParaRPr>
          </a:p>
          <a:p>
            <a:pPr>
              <a:buFont typeface="Arial" pitchFamily="34" charset="0"/>
              <a:buChar char="•"/>
            </a:pPr>
            <a:r>
              <a:rPr lang="zh-CN" altLang="en-US" sz="1600" b="1" dirty="0" smtClean="0">
                <a:solidFill>
                  <a:srgbClr val="FF0000"/>
                </a:solidFill>
                <a:latin typeface="仿宋" pitchFamily="49" charset="-122"/>
                <a:ea typeface="仿宋" pitchFamily="49" charset="-122"/>
              </a:rPr>
              <a:t>价值链呈现“中间低、两端高”的特点，终端</a:t>
            </a:r>
            <a:r>
              <a:rPr lang="en-US" altLang="zh-CN" sz="1600" b="1" dirty="0" smtClean="0">
                <a:solidFill>
                  <a:srgbClr val="FF0000"/>
                </a:solidFill>
                <a:latin typeface="仿宋" pitchFamily="49" charset="-122"/>
                <a:ea typeface="仿宋" pitchFamily="49" charset="-122"/>
              </a:rPr>
              <a:t>+</a:t>
            </a:r>
            <a:r>
              <a:rPr lang="zh-CN" altLang="en-US" sz="1600" b="1" dirty="0" smtClean="0">
                <a:solidFill>
                  <a:srgbClr val="FF0000"/>
                </a:solidFill>
                <a:latin typeface="仿宋" pitchFamily="49" charset="-122"/>
                <a:ea typeface="仿宋" pitchFamily="49" charset="-122"/>
              </a:rPr>
              <a:t>传感器网络</a:t>
            </a:r>
            <a:r>
              <a:rPr lang="en-US" altLang="zh-CN" sz="1600" b="1" dirty="0" smtClean="0">
                <a:solidFill>
                  <a:srgbClr val="FF0000"/>
                </a:solidFill>
                <a:latin typeface="仿宋" pitchFamily="49" charset="-122"/>
                <a:ea typeface="仿宋" pitchFamily="49" charset="-122"/>
              </a:rPr>
              <a:t>/</a:t>
            </a:r>
            <a:r>
              <a:rPr lang="zh-CN" altLang="en-US" sz="1600" b="1" dirty="0" smtClean="0">
                <a:solidFill>
                  <a:srgbClr val="FF0000"/>
                </a:solidFill>
                <a:latin typeface="仿宋" pitchFamily="49" charset="-122"/>
                <a:ea typeface="仿宋" pitchFamily="49" charset="-122"/>
              </a:rPr>
              <a:t>业务软件是最大价值所在，纯管道价值不到</a:t>
            </a:r>
            <a:r>
              <a:rPr lang="en-US" altLang="zh-CN" sz="1600" b="1" dirty="0" smtClean="0">
                <a:solidFill>
                  <a:srgbClr val="FF0000"/>
                </a:solidFill>
                <a:latin typeface="仿宋" pitchFamily="49" charset="-122"/>
                <a:ea typeface="仿宋" pitchFamily="49" charset="-122"/>
              </a:rPr>
              <a:t>10%</a:t>
            </a:r>
            <a:r>
              <a:rPr lang="zh-CN" altLang="en-US" sz="1600" b="1" dirty="0" smtClean="0">
                <a:solidFill>
                  <a:srgbClr val="FF0000"/>
                </a:solidFill>
                <a:latin typeface="仿宋" pitchFamily="49" charset="-122"/>
                <a:ea typeface="仿宋" pitchFamily="49" charset="-122"/>
              </a:rPr>
              <a:t>。</a:t>
            </a:r>
          </a:p>
        </p:txBody>
      </p:sp>
      <p:pic>
        <p:nvPicPr>
          <p:cNvPr id="17" name="Picture 2"/>
          <p:cNvPicPr>
            <a:picLocks noChangeAspect="1" noChangeArrowheads="1"/>
          </p:cNvPicPr>
          <p:nvPr/>
        </p:nvPicPr>
        <p:blipFill>
          <a:blip r:embed="rId2" cstate="print"/>
          <a:srcRect/>
          <a:stretch>
            <a:fillRect/>
          </a:stretch>
        </p:blipFill>
        <p:spPr bwMode="auto">
          <a:xfrm>
            <a:off x="323528" y="980728"/>
            <a:ext cx="5184576" cy="2664296"/>
          </a:xfrm>
          <a:prstGeom prst="rect">
            <a:avLst/>
          </a:prstGeom>
          <a:noFill/>
          <a:ln w="9525">
            <a:noFill/>
            <a:miter lim="800000"/>
            <a:headEnd/>
            <a:tailEnd/>
          </a:ln>
          <a:effectLst/>
        </p:spPr>
      </p:pic>
      <p:sp>
        <p:nvSpPr>
          <p:cNvPr id="18" name="矩形 17"/>
          <p:cNvSpPr/>
          <p:nvPr/>
        </p:nvSpPr>
        <p:spPr>
          <a:xfrm>
            <a:off x="1259632" y="6307588"/>
            <a:ext cx="6596678" cy="400110"/>
          </a:xfrm>
          <a:prstGeom prst="rect">
            <a:avLst/>
          </a:prstGeom>
        </p:spPr>
        <p:txBody>
          <a:bodyPr wrap="none">
            <a:spAutoFit/>
          </a:bodyPr>
          <a:lstStyle/>
          <a:p>
            <a:r>
              <a:rPr lang="zh-CN" altLang="en-US" sz="2000" b="1" dirty="0" smtClean="0">
                <a:solidFill>
                  <a:srgbClr val="FF0000"/>
                </a:solidFill>
                <a:latin typeface="微软雅黑"/>
                <a:ea typeface="微软雅黑"/>
              </a:rPr>
              <a:t>整体市场空间巨大、业务以快速增长的行业领域应用为主</a:t>
            </a:r>
            <a:endParaRPr lang="zh-CN" altLang="en-US" sz="2000" b="1" dirty="0">
              <a:solidFill>
                <a:srgbClr val="FF0000"/>
              </a:solidFill>
            </a:endParaRPr>
          </a:p>
        </p:txBody>
      </p:sp>
    </p:spTree>
    <p:extLst>
      <p:ext uri="{BB962C8B-B14F-4D97-AF65-F5344CB8AC3E}">
        <p14:creationId xmlns:p14="http://schemas.microsoft.com/office/powerpoint/2010/main" val="2365963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开放运营是运营商</a:t>
            </a:r>
            <a:r>
              <a:rPr lang="en-US" altLang="zh-CN" dirty="0" err="1" smtClean="0"/>
              <a:t>IoT</a:t>
            </a:r>
            <a:r>
              <a:rPr lang="zh-CN" altLang="en-US" dirty="0" smtClean="0"/>
              <a:t>最高战略</a:t>
            </a:r>
            <a:endParaRPr lang="zh-CN" altLang="en-US" dirty="0"/>
          </a:p>
        </p:txBody>
      </p:sp>
      <p:sp>
        <p:nvSpPr>
          <p:cNvPr id="39" name="矩形 38"/>
          <p:cNvSpPr/>
          <p:nvPr/>
        </p:nvSpPr>
        <p:spPr bwMode="auto">
          <a:xfrm>
            <a:off x="304800" y="4087894"/>
            <a:ext cx="8453438" cy="1131813"/>
          </a:xfrm>
          <a:prstGeom prst="rect">
            <a:avLst/>
          </a:prstGeom>
          <a:ln>
            <a:solidFill>
              <a:schemeClr val="accent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buFont typeface="Arial" charset="0"/>
              <a:buChar char="•"/>
              <a:defRPr/>
            </a:pPr>
            <a:r>
              <a:rPr lang="en-US" altLang="zh-CN" sz="1600" dirty="0">
                <a:solidFill>
                  <a:srgbClr val="101E4B"/>
                </a:solidFill>
                <a:latin typeface="华文细黑" pitchFamily="2" charset="-122"/>
                <a:ea typeface="华文细黑" pitchFamily="2" charset="-122"/>
              </a:rPr>
              <a:t> </a:t>
            </a:r>
            <a:r>
              <a:rPr lang="en-US" altLang="zh-CN" sz="1600" dirty="0" err="1">
                <a:solidFill>
                  <a:srgbClr val="101E4B"/>
                </a:solidFill>
                <a:latin typeface="华文细黑" pitchFamily="2" charset="-122"/>
                <a:ea typeface="华文细黑" pitchFamily="2" charset="-122"/>
              </a:rPr>
              <a:t>DoCoMo</a:t>
            </a:r>
            <a:r>
              <a:rPr lang="zh-CN" altLang="en-US" sz="1600" dirty="0">
                <a:solidFill>
                  <a:srgbClr val="101E4B"/>
                </a:solidFill>
                <a:latin typeface="华文细黑" pitchFamily="2" charset="-122"/>
                <a:ea typeface="华文细黑" pitchFamily="2" charset="-122"/>
              </a:rPr>
              <a:t>、</a:t>
            </a:r>
            <a:r>
              <a:rPr lang="en-US" altLang="zh-CN" sz="1600" dirty="0">
                <a:solidFill>
                  <a:srgbClr val="101E4B"/>
                </a:solidFill>
                <a:latin typeface="华文细黑" pitchFamily="2" charset="-122"/>
                <a:ea typeface="华文细黑" pitchFamily="2" charset="-122"/>
              </a:rPr>
              <a:t>KDDI</a:t>
            </a:r>
            <a:r>
              <a:rPr lang="zh-CN" altLang="en-US" sz="1600" dirty="0">
                <a:solidFill>
                  <a:srgbClr val="101E4B"/>
                </a:solidFill>
                <a:latin typeface="华文细黑" pitchFamily="2" charset="-122"/>
                <a:ea typeface="华文细黑" pitchFamily="2" charset="-122"/>
              </a:rPr>
              <a:t>、</a:t>
            </a:r>
            <a:r>
              <a:rPr lang="en-US" altLang="zh-CN" sz="1600" dirty="0">
                <a:solidFill>
                  <a:srgbClr val="101E4B"/>
                </a:solidFill>
                <a:latin typeface="华文细黑" pitchFamily="2" charset="-122"/>
                <a:ea typeface="华文细黑" pitchFamily="2" charset="-122"/>
              </a:rPr>
              <a:t>Orange</a:t>
            </a:r>
            <a:r>
              <a:rPr lang="zh-CN" altLang="en-US" sz="1600" dirty="0">
                <a:solidFill>
                  <a:srgbClr val="101E4B"/>
                </a:solidFill>
                <a:latin typeface="华文细黑" pitchFamily="2" charset="-122"/>
                <a:ea typeface="华文细黑" pitchFamily="2" charset="-122"/>
              </a:rPr>
              <a:t>、</a:t>
            </a:r>
            <a:r>
              <a:rPr lang="en-US" altLang="zh-CN" sz="1600" dirty="0">
                <a:solidFill>
                  <a:srgbClr val="101E4B"/>
                </a:solidFill>
                <a:latin typeface="华文细黑" pitchFamily="2" charset="-122"/>
                <a:ea typeface="华文细黑" pitchFamily="2" charset="-122"/>
              </a:rPr>
              <a:t>Vodafone</a:t>
            </a:r>
            <a:r>
              <a:rPr lang="zh-CN" altLang="en-US" sz="1600" dirty="0">
                <a:solidFill>
                  <a:srgbClr val="101E4B"/>
                </a:solidFill>
                <a:latin typeface="华文细黑" pitchFamily="2" charset="-122"/>
                <a:ea typeface="华文细黑" pitchFamily="2" charset="-122"/>
              </a:rPr>
              <a:t>、中国移动都建设了管理平</a:t>
            </a:r>
            <a:r>
              <a:rPr lang="zh-CN" altLang="en-US" sz="1600" dirty="0" smtClean="0">
                <a:solidFill>
                  <a:srgbClr val="101E4B"/>
                </a:solidFill>
                <a:latin typeface="华文细黑" pitchFamily="2" charset="-122"/>
                <a:ea typeface="华文细黑" pitchFamily="2" charset="-122"/>
              </a:rPr>
              <a:t>台</a:t>
            </a:r>
            <a:endParaRPr lang="en-US" altLang="zh-CN" sz="1600" dirty="0" smtClean="0">
              <a:solidFill>
                <a:srgbClr val="101E4B"/>
              </a:solidFill>
              <a:latin typeface="华文细黑" pitchFamily="2" charset="-122"/>
              <a:ea typeface="华文细黑" pitchFamily="2" charset="-122"/>
            </a:endParaRPr>
          </a:p>
          <a:p>
            <a:pPr>
              <a:buFont typeface="Arial" charset="0"/>
              <a:buChar char="•"/>
              <a:defRPr/>
            </a:pPr>
            <a:r>
              <a:rPr lang="en-US" altLang="zh-CN" sz="1600" dirty="0" err="1" smtClean="0">
                <a:solidFill>
                  <a:srgbClr val="101E4B"/>
                </a:solidFill>
                <a:latin typeface="华文细黑" pitchFamily="2" charset="-122"/>
                <a:ea typeface="华文细黑" pitchFamily="2" charset="-122"/>
              </a:rPr>
              <a:t>Telefonica</a:t>
            </a:r>
            <a:r>
              <a:rPr lang="zh-CN" altLang="en-US" sz="1600" dirty="0" smtClean="0">
                <a:solidFill>
                  <a:srgbClr val="101E4B"/>
                </a:solidFill>
                <a:latin typeface="华文细黑" pitchFamily="2" charset="-122"/>
                <a:ea typeface="华文细黑" pitchFamily="2" charset="-122"/>
              </a:rPr>
              <a:t>根据自身业务发展规划需要，单独建设</a:t>
            </a:r>
            <a:r>
              <a:rPr lang="en-US" altLang="zh-CN" sz="1600" dirty="0" smtClean="0">
                <a:solidFill>
                  <a:srgbClr val="101E4B"/>
                </a:solidFill>
                <a:latin typeface="华文细黑" pitchFamily="2" charset="-122"/>
                <a:ea typeface="华文细黑" pitchFamily="2" charset="-122"/>
              </a:rPr>
              <a:t>HLR</a:t>
            </a:r>
            <a:r>
              <a:rPr lang="zh-CN" altLang="en-US" sz="1600" dirty="0" smtClean="0">
                <a:solidFill>
                  <a:srgbClr val="101E4B"/>
                </a:solidFill>
                <a:latin typeface="华文细黑" pitchFamily="2" charset="-122"/>
                <a:ea typeface="华文细黑" pitchFamily="2" charset="-122"/>
              </a:rPr>
              <a:t>、</a:t>
            </a:r>
            <a:r>
              <a:rPr lang="en-US" altLang="zh-CN" sz="1600" dirty="0" smtClean="0">
                <a:solidFill>
                  <a:srgbClr val="101E4B"/>
                </a:solidFill>
                <a:latin typeface="华文细黑" pitchFamily="2" charset="-122"/>
                <a:ea typeface="华文细黑" pitchFamily="2" charset="-122"/>
              </a:rPr>
              <a:t>GGSN</a:t>
            </a:r>
            <a:r>
              <a:rPr lang="zh-CN" altLang="en-US" sz="1600" dirty="0" smtClean="0">
                <a:solidFill>
                  <a:srgbClr val="101E4B"/>
                </a:solidFill>
                <a:latin typeface="华文细黑" pitchFamily="2" charset="-122"/>
                <a:ea typeface="华文细黑" pitchFamily="2" charset="-122"/>
              </a:rPr>
              <a:t>、</a:t>
            </a:r>
            <a:r>
              <a:rPr lang="en-US" altLang="zh-CN" sz="1600" dirty="0" smtClean="0">
                <a:solidFill>
                  <a:srgbClr val="101E4B"/>
                </a:solidFill>
                <a:latin typeface="华文细黑" pitchFamily="2" charset="-122"/>
                <a:ea typeface="华文细黑" pitchFamily="2" charset="-122"/>
              </a:rPr>
              <a:t>OCS</a:t>
            </a:r>
            <a:r>
              <a:rPr lang="zh-CN" altLang="en-US" sz="1600" dirty="0" smtClean="0">
                <a:solidFill>
                  <a:srgbClr val="101E4B"/>
                </a:solidFill>
                <a:latin typeface="华文细黑" pitchFamily="2" charset="-122"/>
                <a:ea typeface="华文细黑" pitchFamily="2" charset="-122"/>
              </a:rPr>
              <a:t>等网元设备</a:t>
            </a:r>
            <a:endParaRPr lang="zh-CN" altLang="en-US" sz="1600" dirty="0">
              <a:solidFill>
                <a:srgbClr val="101E4B"/>
              </a:solidFill>
              <a:latin typeface="华文细黑" pitchFamily="2" charset="-122"/>
              <a:ea typeface="华文细黑" pitchFamily="2" charset="-122"/>
            </a:endParaRPr>
          </a:p>
          <a:p>
            <a:pPr>
              <a:buFont typeface="Arial" charset="0"/>
              <a:buChar char="•"/>
              <a:defRPr/>
            </a:pPr>
            <a:r>
              <a:rPr lang="zh-CN" altLang="en-US" sz="1600" dirty="0">
                <a:solidFill>
                  <a:srgbClr val="101E4B"/>
                </a:solidFill>
                <a:latin typeface="华文细黑" pitchFamily="2" charset="-122"/>
                <a:ea typeface="华文细黑" pitchFamily="2" charset="-122"/>
              </a:rPr>
              <a:t>可以管理数据的接入授权，查看设备及通信状态，获得异常报告，监视数据流量等，提高运营维护效率</a:t>
            </a:r>
            <a:endParaRPr lang="en-US" altLang="zh-CN" sz="1600" dirty="0">
              <a:solidFill>
                <a:srgbClr val="101E4B"/>
              </a:solidFill>
              <a:latin typeface="华文细黑" pitchFamily="2" charset="-122"/>
              <a:ea typeface="华文细黑" pitchFamily="2" charset="-122"/>
            </a:endParaRPr>
          </a:p>
        </p:txBody>
      </p:sp>
      <p:sp>
        <p:nvSpPr>
          <p:cNvPr id="40" name="五边形 39"/>
          <p:cNvSpPr/>
          <p:nvPr/>
        </p:nvSpPr>
        <p:spPr bwMode="auto">
          <a:xfrm>
            <a:off x="304800" y="2249543"/>
            <a:ext cx="2017713" cy="428625"/>
          </a:xfrm>
          <a:prstGeom prst="homePlat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anchor="ctr"/>
          <a:lstStyle/>
          <a:p>
            <a:pPr>
              <a:defRPr/>
            </a:pPr>
            <a:r>
              <a:rPr lang="zh-CN" altLang="en-US" sz="1600" b="1">
                <a:solidFill>
                  <a:schemeClr val="bg1"/>
                </a:solidFill>
                <a:latin typeface="华文细黑" pitchFamily="2" charset="-122"/>
                <a:ea typeface="华文细黑" pitchFamily="2" charset="-122"/>
              </a:rPr>
              <a:t>推广定制模块</a:t>
            </a:r>
          </a:p>
        </p:txBody>
      </p:sp>
      <p:sp>
        <p:nvSpPr>
          <p:cNvPr id="41" name="矩形 40"/>
          <p:cNvSpPr/>
          <p:nvPr/>
        </p:nvSpPr>
        <p:spPr bwMode="auto">
          <a:xfrm>
            <a:off x="304800" y="2654355"/>
            <a:ext cx="8497888" cy="939800"/>
          </a:xfrm>
          <a:prstGeom prst="rect">
            <a:avLst/>
          </a:prstGeom>
          <a:ln>
            <a:solidFill>
              <a:schemeClr val="accent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buFont typeface="Arial" charset="0"/>
              <a:buChar char="•"/>
              <a:defRPr/>
            </a:pPr>
            <a:r>
              <a:rPr lang="en-US" altLang="zh-CN" sz="1600" dirty="0">
                <a:solidFill>
                  <a:srgbClr val="101E4B"/>
                </a:solidFill>
                <a:latin typeface="华文细黑" pitchFamily="2" charset="-122"/>
                <a:ea typeface="华文细黑" pitchFamily="2" charset="-122"/>
              </a:rPr>
              <a:t> </a:t>
            </a:r>
            <a:r>
              <a:rPr lang="en-US" altLang="zh-CN" sz="1600" dirty="0" err="1">
                <a:solidFill>
                  <a:srgbClr val="101E4B"/>
                </a:solidFill>
                <a:latin typeface="华文细黑" pitchFamily="2" charset="-122"/>
                <a:ea typeface="华文细黑" pitchFamily="2" charset="-122"/>
              </a:rPr>
              <a:t>DoCoMo</a:t>
            </a:r>
            <a:r>
              <a:rPr lang="zh-CN" altLang="en-US" sz="1600" dirty="0">
                <a:solidFill>
                  <a:srgbClr val="101E4B"/>
                </a:solidFill>
                <a:latin typeface="华文细黑" pitchFamily="2" charset="-122"/>
                <a:ea typeface="华文细黑" pitchFamily="2" charset="-122"/>
              </a:rPr>
              <a:t>、</a:t>
            </a:r>
            <a:r>
              <a:rPr lang="en-US" altLang="zh-CN" sz="1600" dirty="0">
                <a:solidFill>
                  <a:srgbClr val="101E4B"/>
                </a:solidFill>
                <a:latin typeface="华文细黑" pitchFamily="2" charset="-122"/>
                <a:ea typeface="华文细黑" pitchFamily="2" charset="-122"/>
              </a:rPr>
              <a:t>KDDI</a:t>
            </a:r>
            <a:r>
              <a:rPr lang="zh-CN" altLang="en-US" sz="1600" dirty="0">
                <a:solidFill>
                  <a:srgbClr val="101E4B"/>
                </a:solidFill>
                <a:latin typeface="华文细黑" pitchFamily="2" charset="-122"/>
                <a:ea typeface="华文细黑" pitchFamily="2" charset="-122"/>
              </a:rPr>
              <a:t>、</a:t>
            </a:r>
            <a:r>
              <a:rPr lang="en-US" altLang="zh-CN" sz="1600" dirty="0">
                <a:solidFill>
                  <a:srgbClr val="101E4B"/>
                </a:solidFill>
                <a:latin typeface="华文细黑" pitchFamily="2" charset="-122"/>
                <a:ea typeface="华文细黑" pitchFamily="2" charset="-122"/>
              </a:rPr>
              <a:t>Orange</a:t>
            </a:r>
            <a:r>
              <a:rPr lang="zh-CN" altLang="en-US" sz="1600" dirty="0">
                <a:solidFill>
                  <a:srgbClr val="101E4B"/>
                </a:solidFill>
                <a:latin typeface="华文细黑" pitchFamily="2" charset="-122"/>
                <a:ea typeface="华文细黑" pitchFamily="2" charset="-122"/>
              </a:rPr>
              <a:t>、</a:t>
            </a:r>
            <a:r>
              <a:rPr lang="en-US" altLang="zh-CN" sz="1600" dirty="0">
                <a:solidFill>
                  <a:srgbClr val="101E4B"/>
                </a:solidFill>
                <a:latin typeface="华文细黑" pitchFamily="2" charset="-122"/>
                <a:ea typeface="华文细黑" pitchFamily="2" charset="-122"/>
              </a:rPr>
              <a:t>Sprint</a:t>
            </a:r>
            <a:r>
              <a:rPr lang="zh-CN" altLang="en-US" sz="1600" dirty="0">
                <a:solidFill>
                  <a:srgbClr val="101E4B"/>
                </a:solidFill>
                <a:latin typeface="华文细黑" pitchFamily="2" charset="-122"/>
                <a:ea typeface="华文细黑" pitchFamily="2" charset="-122"/>
              </a:rPr>
              <a:t>等都有提供定制开发的通信模块或终端</a:t>
            </a:r>
          </a:p>
          <a:p>
            <a:pPr>
              <a:buFont typeface="Arial" charset="0"/>
              <a:buChar char="•"/>
              <a:defRPr/>
            </a:pPr>
            <a:r>
              <a:rPr lang="zh-CN" altLang="en-US" sz="1600" dirty="0">
                <a:solidFill>
                  <a:srgbClr val="101E4B"/>
                </a:solidFill>
                <a:latin typeface="华文细黑" pitchFamily="2" charset="-122"/>
                <a:ea typeface="华文细黑" pitchFamily="2" charset="-122"/>
              </a:rPr>
              <a:t>通过定制模块，了解通信行为，提高服务质量</a:t>
            </a:r>
          </a:p>
          <a:p>
            <a:pPr>
              <a:buFont typeface="Arial" charset="0"/>
              <a:buChar char="•"/>
              <a:defRPr/>
            </a:pPr>
            <a:r>
              <a:rPr lang="zh-CN" altLang="en-US" sz="1600" dirty="0">
                <a:solidFill>
                  <a:srgbClr val="101E4B"/>
                </a:solidFill>
                <a:latin typeface="华文细黑" pitchFamily="2" charset="-122"/>
                <a:ea typeface="华文细黑" pitchFamily="2" charset="-122"/>
              </a:rPr>
              <a:t>提升对产业链的掌控</a:t>
            </a:r>
            <a:endParaRPr lang="en-US" altLang="zh-CN" sz="1600" dirty="0">
              <a:solidFill>
                <a:srgbClr val="101E4B"/>
              </a:solidFill>
              <a:latin typeface="华文细黑" pitchFamily="2" charset="-122"/>
              <a:ea typeface="华文细黑" pitchFamily="2" charset="-122"/>
            </a:endParaRPr>
          </a:p>
        </p:txBody>
      </p:sp>
      <p:sp>
        <p:nvSpPr>
          <p:cNvPr id="42" name="五边形 41"/>
          <p:cNvSpPr/>
          <p:nvPr/>
        </p:nvSpPr>
        <p:spPr bwMode="auto">
          <a:xfrm>
            <a:off x="304800" y="3635532"/>
            <a:ext cx="3403104" cy="428625"/>
          </a:xfrm>
          <a:prstGeom prst="homePlat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anchor="ctr"/>
          <a:lstStyle/>
          <a:p>
            <a:pPr>
              <a:defRPr/>
            </a:pPr>
            <a:r>
              <a:rPr lang="zh-CN" altLang="en-US" sz="1600" b="1" dirty="0">
                <a:solidFill>
                  <a:schemeClr val="bg1"/>
                </a:solidFill>
                <a:latin typeface="华文细黑" pitchFamily="2" charset="-122"/>
                <a:ea typeface="华文细黑" pitchFamily="2" charset="-122"/>
              </a:rPr>
              <a:t>建设管理平</a:t>
            </a:r>
            <a:r>
              <a:rPr lang="zh-CN" altLang="en-US" sz="1600" b="1" dirty="0" smtClean="0">
                <a:solidFill>
                  <a:schemeClr val="bg1"/>
                </a:solidFill>
                <a:latin typeface="华文细黑" pitchFamily="2" charset="-122"/>
                <a:ea typeface="华文细黑" pitchFamily="2" charset="-122"/>
              </a:rPr>
              <a:t>台，适当建设独立网元</a:t>
            </a:r>
            <a:endParaRPr lang="zh-CN" altLang="en-US" sz="1600" b="1" dirty="0">
              <a:solidFill>
                <a:schemeClr val="bg1"/>
              </a:solidFill>
              <a:latin typeface="华文细黑" pitchFamily="2" charset="-122"/>
              <a:ea typeface="华文细黑" pitchFamily="2" charset="-122"/>
            </a:endParaRPr>
          </a:p>
        </p:txBody>
      </p:sp>
      <p:sp>
        <p:nvSpPr>
          <p:cNvPr id="43" name="矩形 42"/>
          <p:cNvSpPr/>
          <p:nvPr/>
        </p:nvSpPr>
        <p:spPr bwMode="auto">
          <a:xfrm>
            <a:off x="304800" y="5626123"/>
            <a:ext cx="8453438" cy="1160463"/>
          </a:xfrm>
          <a:prstGeom prst="rect">
            <a:avLst/>
          </a:prstGeom>
          <a:ln>
            <a:solidFill>
              <a:schemeClr val="accent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buFont typeface="Arial" charset="0"/>
              <a:buChar char="•"/>
              <a:defRPr/>
            </a:pPr>
            <a:r>
              <a:rPr lang="zh-CN" altLang="en-US" sz="1600" dirty="0">
                <a:solidFill>
                  <a:srgbClr val="101E4B"/>
                </a:solidFill>
                <a:latin typeface="华文细黑" pitchFamily="2" charset="-122"/>
                <a:ea typeface="华文细黑" pitchFamily="2" charset="-122"/>
              </a:rPr>
              <a:t>设置专业部门或公司， </a:t>
            </a:r>
            <a:r>
              <a:rPr lang="en-US" altLang="zh-CN" sz="1600" dirty="0">
                <a:solidFill>
                  <a:srgbClr val="101E4B"/>
                </a:solidFill>
                <a:latin typeface="华文细黑" pitchFamily="2" charset="-122"/>
                <a:ea typeface="华文细黑" pitchFamily="2" charset="-122"/>
              </a:rPr>
              <a:t>Orange</a:t>
            </a:r>
            <a:r>
              <a:rPr lang="zh-CN" altLang="en-US" sz="1600" dirty="0">
                <a:solidFill>
                  <a:srgbClr val="101E4B"/>
                </a:solidFill>
                <a:latin typeface="华文细黑" pitchFamily="2" charset="-122"/>
                <a:ea typeface="华文细黑" pitchFamily="2" charset="-122"/>
              </a:rPr>
              <a:t>设专职部门、 </a:t>
            </a:r>
            <a:r>
              <a:rPr lang="en-US" altLang="zh-CN" sz="1600" dirty="0" err="1">
                <a:solidFill>
                  <a:srgbClr val="101E4B"/>
                </a:solidFill>
                <a:latin typeface="华文细黑" pitchFamily="2" charset="-122"/>
                <a:ea typeface="华文细黑" pitchFamily="2" charset="-122"/>
              </a:rPr>
              <a:t>DoCoMo</a:t>
            </a:r>
            <a:r>
              <a:rPr lang="zh-CN" altLang="en-US" sz="1600" dirty="0">
                <a:solidFill>
                  <a:srgbClr val="101E4B"/>
                </a:solidFill>
                <a:latin typeface="华文细黑" pitchFamily="2" charset="-122"/>
                <a:ea typeface="华文细黑" pitchFamily="2" charset="-122"/>
              </a:rPr>
              <a:t>成立专公司、</a:t>
            </a:r>
            <a:r>
              <a:rPr lang="en-US" altLang="zh-CN" sz="1600" dirty="0">
                <a:solidFill>
                  <a:srgbClr val="101E4B"/>
                </a:solidFill>
                <a:latin typeface="华文细黑" pitchFamily="2" charset="-122"/>
                <a:ea typeface="华文细黑" pitchFamily="2" charset="-122"/>
              </a:rPr>
              <a:t>KDDI</a:t>
            </a:r>
            <a:r>
              <a:rPr lang="zh-CN" altLang="en-US" sz="1600" dirty="0">
                <a:solidFill>
                  <a:srgbClr val="101E4B"/>
                </a:solidFill>
                <a:latin typeface="华文细黑" pitchFamily="2" charset="-122"/>
                <a:ea typeface="华文细黑" pitchFamily="2" charset="-122"/>
              </a:rPr>
              <a:t>持股京瓷、</a:t>
            </a:r>
            <a:r>
              <a:rPr lang="en-US" altLang="zh-CN" sz="1600" dirty="0">
                <a:solidFill>
                  <a:srgbClr val="101E4B"/>
                </a:solidFill>
                <a:latin typeface="华文细黑" pitchFamily="2" charset="-122"/>
                <a:ea typeface="华文细黑" pitchFamily="2" charset="-122"/>
              </a:rPr>
              <a:t>Vodafone</a:t>
            </a:r>
            <a:r>
              <a:rPr lang="zh-CN" altLang="en-US" sz="1600" dirty="0">
                <a:solidFill>
                  <a:srgbClr val="101E4B"/>
                </a:solidFill>
                <a:latin typeface="华文细黑" pitchFamily="2" charset="-122"/>
                <a:ea typeface="华文细黑" pitchFamily="2" charset="-122"/>
              </a:rPr>
              <a:t>成立 </a:t>
            </a:r>
            <a:r>
              <a:rPr lang="zh-CN" altLang="en-US" sz="1600" dirty="0" smtClean="0">
                <a:solidFill>
                  <a:srgbClr val="101E4B"/>
                </a:solidFill>
                <a:latin typeface="华文细黑" pitchFamily="2" charset="-122"/>
                <a:ea typeface="华文细黑" pitchFamily="2" charset="-122"/>
              </a:rPr>
              <a:t>专业团队</a:t>
            </a:r>
            <a:endParaRPr lang="zh-CN" altLang="en-US" sz="1600" dirty="0">
              <a:solidFill>
                <a:srgbClr val="101E4B"/>
              </a:solidFill>
              <a:latin typeface="华文细黑" pitchFamily="2" charset="-122"/>
              <a:ea typeface="华文细黑" pitchFamily="2" charset="-122"/>
            </a:endParaRPr>
          </a:p>
          <a:p>
            <a:pPr>
              <a:buFont typeface="Arial" charset="0"/>
              <a:buChar char="•"/>
              <a:defRPr/>
            </a:pPr>
            <a:r>
              <a:rPr lang="en-US" altLang="zh-CN" sz="1600" dirty="0">
                <a:solidFill>
                  <a:srgbClr val="101E4B"/>
                </a:solidFill>
                <a:latin typeface="华文细黑" pitchFamily="2" charset="-122"/>
                <a:ea typeface="华文细黑" pitchFamily="2" charset="-122"/>
              </a:rPr>
              <a:t>Sprint</a:t>
            </a:r>
            <a:r>
              <a:rPr lang="zh-CN" altLang="en-US" sz="1600" dirty="0">
                <a:solidFill>
                  <a:srgbClr val="101E4B"/>
                </a:solidFill>
                <a:latin typeface="华文细黑" pitchFamily="2" charset="-122"/>
                <a:ea typeface="华文细黑" pitchFamily="2" charset="-122"/>
              </a:rPr>
              <a:t>充分利用合作伙伴的解决方案与业务开发能力，与虚拟运营商合作</a:t>
            </a:r>
          </a:p>
          <a:p>
            <a:pPr>
              <a:buFont typeface="Arial" charset="0"/>
              <a:buChar char="•"/>
              <a:defRPr/>
            </a:pPr>
            <a:r>
              <a:rPr lang="zh-CN" altLang="en-US" sz="1600" dirty="0">
                <a:solidFill>
                  <a:srgbClr val="101E4B"/>
                </a:solidFill>
                <a:latin typeface="华文细黑" pitchFamily="2" charset="-122"/>
                <a:ea typeface="华文细黑" pitchFamily="2" charset="-122"/>
              </a:rPr>
              <a:t>建立渠道与产品两类合作模式，在渠道、产品引进、产品开发和支持上提供多种合作途径</a:t>
            </a:r>
          </a:p>
        </p:txBody>
      </p:sp>
      <p:sp>
        <p:nvSpPr>
          <p:cNvPr id="45" name="五边形 44"/>
          <p:cNvSpPr/>
          <p:nvPr/>
        </p:nvSpPr>
        <p:spPr bwMode="auto">
          <a:xfrm>
            <a:off x="304800" y="5276873"/>
            <a:ext cx="3187700" cy="428625"/>
          </a:xfrm>
          <a:prstGeom prst="homePlat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anchor="ctr"/>
          <a:lstStyle/>
          <a:p>
            <a:pPr>
              <a:defRPr/>
            </a:pPr>
            <a:r>
              <a:rPr lang="zh-CN" altLang="en-US" sz="1600" b="1">
                <a:solidFill>
                  <a:schemeClr val="bg1"/>
                </a:solidFill>
                <a:latin typeface="华文细黑" pitchFamily="2" charset="-122"/>
                <a:ea typeface="华文细黑" pitchFamily="2" charset="-122"/>
              </a:rPr>
              <a:t>多种合作模式，联合产业伙伴</a:t>
            </a:r>
          </a:p>
        </p:txBody>
      </p:sp>
      <p:sp>
        <p:nvSpPr>
          <p:cNvPr id="10" name="Text Box 9"/>
          <p:cNvSpPr txBox="1">
            <a:spLocks noChangeArrowheads="1"/>
          </p:cNvSpPr>
          <p:nvPr/>
        </p:nvSpPr>
        <p:spPr bwMode="auto">
          <a:xfrm>
            <a:off x="214282" y="857232"/>
            <a:ext cx="8505825" cy="1785104"/>
          </a:xfrm>
          <a:prstGeom prst="rect">
            <a:avLst/>
          </a:prstGeom>
          <a:noFill/>
          <a:ln w="3175">
            <a:noFill/>
            <a:prstDash val="dash"/>
            <a:miter lim="800000"/>
            <a:headEnd/>
            <a:tailEnd/>
          </a:ln>
        </p:spPr>
        <p:txBody>
          <a:bodyPr>
            <a:spAutoFit/>
          </a:bodyPr>
          <a:lstStyle/>
          <a:p>
            <a:pPr>
              <a:spcBef>
                <a:spcPct val="50000"/>
              </a:spcBef>
            </a:pPr>
            <a:r>
              <a:rPr lang="zh-CN" altLang="en-US" sz="2000" b="1" dirty="0" smtClean="0">
                <a:solidFill>
                  <a:srgbClr val="FE0202"/>
                </a:solidFill>
              </a:rPr>
              <a:t>物联网是运营商主导的市场，但也是技术，标准和运营高度融合的市场，需要运营商高度开放，向上下游产业链开放能力，开放合作模式，渗透到各行业才是制胜之道。运营商通过推广定制模块、管理平台、灵活的合作模式为用户提供可管理的、优质的通道服务 ，是生态的核心。</a:t>
            </a:r>
          </a:p>
          <a:p>
            <a:pPr>
              <a:spcBef>
                <a:spcPct val="50000"/>
              </a:spcBef>
            </a:pPr>
            <a:endParaRPr lang="zh-CN" altLang="en-US" sz="2000" b="1" dirty="0">
              <a:solidFill>
                <a:srgbClr val="FE0202"/>
              </a:solidFill>
            </a:endParaRPr>
          </a:p>
        </p:txBody>
      </p:sp>
    </p:spTree>
    <p:extLst>
      <p:ext uri="{BB962C8B-B14F-4D97-AF65-F5344CB8AC3E}">
        <p14:creationId xmlns:p14="http://schemas.microsoft.com/office/powerpoint/2010/main" val="21673259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海外运营商发展策略分析</a:t>
            </a:r>
            <a:endParaRPr lang="zh-CN" altLang="en-US" dirty="0"/>
          </a:p>
        </p:txBody>
      </p:sp>
      <p:grpSp>
        <p:nvGrpSpPr>
          <p:cNvPr id="3" name="组合 3"/>
          <p:cNvGrpSpPr>
            <a:grpSpLocks/>
          </p:cNvGrpSpPr>
          <p:nvPr/>
        </p:nvGrpSpPr>
        <p:grpSpPr bwMode="auto">
          <a:xfrm>
            <a:off x="4572000" y="1052513"/>
            <a:ext cx="4356100" cy="2849562"/>
            <a:chOff x="4705350" y="3605064"/>
            <a:chExt cx="4356100" cy="2850108"/>
          </a:xfrm>
        </p:grpSpPr>
        <p:sp>
          <p:nvSpPr>
            <p:cNvPr id="8" name="矩形 7"/>
            <p:cNvSpPr/>
            <p:nvPr/>
          </p:nvSpPr>
          <p:spPr bwMode="auto">
            <a:xfrm>
              <a:off x="4705350" y="4895948"/>
              <a:ext cx="4311650" cy="5779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marL="177800" indent="-177800">
                <a:buClr>
                  <a:srgbClr val="FF6600"/>
                </a:buClr>
                <a:buSzPct val="70000"/>
                <a:buFont typeface="Wingdings" pitchFamily="2" charset="2"/>
                <a:buChar char="n"/>
                <a:defRPr/>
              </a:pPr>
              <a:r>
                <a:rPr lang="zh-CN" altLang="en-US" sz="1200" dirty="0">
                  <a:solidFill>
                    <a:schemeClr val="tx1">
                      <a:lumMod val="50000"/>
                    </a:schemeClr>
                  </a:solidFill>
                  <a:ea typeface="华文细黑" pitchFamily="2" charset="-122"/>
                </a:rPr>
                <a:t>建立</a:t>
              </a:r>
              <a:r>
                <a:rPr lang="en-US" altLang="zh-CN" sz="1200" dirty="0">
                  <a:solidFill>
                    <a:schemeClr val="tx1">
                      <a:lumMod val="50000"/>
                    </a:schemeClr>
                  </a:solidFill>
                  <a:ea typeface="华文细黑" pitchFamily="2" charset="-122"/>
                </a:rPr>
                <a:t>Orange Partner </a:t>
              </a:r>
              <a:r>
                <a:rPr lang="zh-CN" altLang="en-US" sz="1200" dirty="0">
                  <a:solidFill>
                    <a:schemeClr val="tx1">
                      <a:lumMod val="50000"/>
                    </a:schemeClr>
                  </a:solidFill>
                  <a:ea typeface="华文细黑" pitchFamily="2" charset="-122"/>
                </a:rPr>
                <a:t>物联网平台</a:t>
              </a:r>
              <a:endParaRPr lang="en-US" altLang="zh-CN" sz="1200" dirty="0">
                <a:solidFill>
                  <a:schemeClr val="tx1">
                    <a:lumMod val="50000"/>
                  </a:schemeClr>
                </a:solidFill>
                <a:ea typeface="华文细黑" pitchFamily="2" charset="-122"/>
              </a:endParaRPr>
            </a:p>
            <a:p>
              <a:pPr marL="177800" indent="-177800">
                <a:buClr>
                  <a:srgbClr val="FF6600"/>
                </a:buClr>
                <a:buSzPct val="70000"/>
                <a:buFont typeface="Wingdings" pitchFamily="2" charset="2"/>
                <a:buChar char="n"/>
                <a:defRPr/>
              </a:pPr>
              <a:r>
                <a:rPr lang="zh-CN" altLang="en-US" sz="1200" dirty="0">
                  <a:solidFill>
                    <a:schemeClr val="tx1">
                      <a:lumMod val="50000"/>
                    </a:schemeClr>
                  </a:solidFill>
                  <a:ea typeface="华文细黑" pitchFamily="2" charset="-122"/>
                </a:rPr>
                <a:t>设有专职部门与人员招募与维系合作伙伴</a:t>
              </a:r>
              <a:endParaRPr lang="en-US" altLang="zh-CN" sz="1200" dirty="0">
                <a:solidFill>
                  <a:schemeClr val="tx1">
                    <a:lumMod val="50000"/>
                  </a:schemeClr>
                </a:solidFill>
                <a:ea typeface="华文细黑" pitchFamily="2" charset="-122"/>
              </a:endParaRPr>
            </a:p>
          </p:txBody>
        </p:sp>
        <p:sp>
          <p:nvSpPr>
            <p:cNvPr id="9" name="矩形 8"/>
            <p:cNvSpPr/>
            <p:nvPr/>
          </p:nvSpPr>
          <p:spPr bwMode="auto">
            <a:xfrm>
              <a:off x="4705350" y="5788294"/>
              <a:ext cx="4311650" cy="66687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marL="177800" indent="-177800">
                <a:buClr>
                  <a:srgbClr val="FF6600"/>
                </a:buClr>
                <a:buSzPct val="70000"/>
                <a:buFont typeface="Wingdings" pitchFamily="2" charset="2"/>
                <a:buChar char="n"/>
                <a:defRPr/>
              </a:pPr>
              <a:r>
                <a:rPr lang="zh-CN" altLang="en-US" sz="1200" dirty="0">
                  <a:solidFill>
                    <a:schemeClr val="tx1">
                      <a:lumMod val="50000"/>
                    </a:schemeClr>
                  </a:solidFill>
                  <a:ea typeface="华文细黑" pitchFamily="2" charset="-122"/>
                </a:rPr>
                <a:t>负责</a:t>
              </a:r>
              <a:r>
                <a:rPr lang="en-US" altLang="zh-CN" sz="1200" dirty="0">
                  <a:solidFill>
                    <a:schemeClr val="tx1">
                      <a:lumMod val="50000"/>
                    </a:schemeClr>
                  </a:solidFill>
                  <a:ea typeface="华文细黑" pitchFamily="2" charset="-122"/>
                </a:rPr>
                <a:t>M2M</a:t>
              </a:r>
              <a:r>
                <a:rPr lang="zh-CN" altLang="en-US" sz="1200" dirty="0">
                  <a:solidFill>
                    <a:schemeClr val="tx1">
                      <a:lumMod val="50000"/>
                    </a:schemeClr>
                  </a:solidFill>
                  <a:ea typeface="华文细黑" pitchFamily="2" charset="-122"/>
                </a:rPr>
                <a:t>全网业务规划</a:t>
              </a:r>
              <a:endParaRPr lang="en-US" altLang="zh-CN" sz="1200" dirty="0">
                <a:solidFill>
                  <a:schemeClr val="tx1">
                    <a:lumMod val="50000"/>
                  </a:schemeClr>
                </a:solidFill>
                <a:ea typeface="华文细黑" pitchFamily="2" charset="-122"/>
              </a:endParaRPr>
            </a:p>
            <a:p>
              <a:pPr marL="177800" indent="-177800">
                <a:buClr>
                  <a:srgbClr val="FF6600"/>
                </a:buClr>
                <a:buSzPct val="70000"/>
                <a:buFont typeface="Wingdings" pitchFamily="2" charset="2"/>
                <a:buChar char="n"/>
                <a:defRPr/>
              </a:pPr>
              <a:r>
                <a:rPr lang="zh-CN" altLang="en-US" sz="1200" dirty="0">
                  <a:solidFill>
                    <a:schemeClr val="tx1">
                      <a:lumMod val="50000"/>
                    </a:schemeClr>
                  </a:solidFill>
                  <a:ea typeface="华文细黑" pitchFamily="2" charset="-122"/>
                </a:rPr>
                <a:t>负责</a:t>
              </a:r>
              <a:r>
                <a:rPr lang="en-US" altLang="zh-CN" sz="1200" dirty="0">
                  <a:solidFill>
                    <a:schemeClr val="tx1">
                      <a:lumMod val="50000"/>
                    </a:schemeClr>
                  </a:solidFill>
                  <a:ea typeface="华文细黑" pitchFamily="2" charset="-122"/>
                </a:rPr>
                <a:t>M2M</a:t>
              </a:r>
              <a:r>
                <a:rPr lang="zh-CN" altLang="en-US" sz="1200" dirty="0">
                  <a:solidFill>
                    <a:schemeClr val="tx1">
                      <a:lumMod val="50000"/>
                    </a:schemeClr>
                  </a:solidFill>
                  <a:ea typeface="华文细黑" pitchFamily="2" charset="-122"/>
                </a:rPr>
                <a:t>产业链合作</a:t>
              </a:r>
              <a:endParaRPr lang="en-US" altLang="zh-CN" sz="1200" dirty="0">
                <a:solidFill>
                  <a:schemeClr val="tx1">
                    <a:lumMod val="50000"/>
                  </a:schemeClr>
                </a:solidFill>
                <a:ea typeface="华文细黑" pitchFamily="2" charset="-122"/>
              </a:endParaRPr>
            </a:p>
            <a:p>
              <a:pPr marL="177800" indent="-177800">
                <a:buClr>
                  <a:srgbClr val="FF6600"/>
                </a:buClr>
                <a:buSzPct val="70000"/>
                <a:buFont typeface="Wingdings" pitchFamily="2" charset="2"/>
                <a:buChar char="n"/>
                <a:defRPr/>
              </a:pPr>
              <a:r>
                <a:rPr lang="zh-CN" altLang="en-US" sz="1200" dirty="0">
                  <a:solidFill>
                    <a:schemeClr val="tx1">
                      <a:lumMod val="50000"/>
                    </a:schemeClr>
                  </a:solidFill>
                  <a:ea typeface="华文细黑" pitchFamily="2" charset="-122"/>
                </a:rPr>
                <a:t>负责</a:t>
              </a:r>
              <a:r>
                <a:rPr lang="en-US" altLang="zh-CN" sz="1200" dirty="0">
                  <a:solidFill>
                    <a:schemeClr val="tx1">
                      <a:lumMod val="50000"/>
                    </a:schemeClr>
                  </a:solidFill>
                  <a:ea typeface="华文细黑" pitchFamily="2" charset="-122"/>
                </a:rPr>
                <a:t>M2M</a:t>
              </a:r>
              <a:r>
                <a:rPr lang="zh-CN" altLang="en-US" sz="1200" dirty="0">
                  <a:solidFill>
                    <a:schemeClr val="tx1">
                      <a:lumMod val="50000"/>
                    </a:schemeClr>
                  </a:solidFill>
                  <a:ea typeface="华文细黑" pitchFamily="2" charset="-122"/>
                </a:rPr>
                <a:t>全网性产品</a:t>
              </a:r>
              <a:endParaRPr lang="en-US" altLang="zh-CN" sz="1200" dirty="0">
                <a:solidFill>
                  <a:schemeClr val="tx1">
                    <a:lumMod val="50000"/>
                  </a:schemeClr>
                </a:solidFill>
                <a:ea typeface="华文细黑" pitchFamily="2" charset="-122"/>
              </a:endParaRPr>
            </a:p>
          </p:txBody>
        </p:sp>
        <p:sp>
          <p:nvSpPr>
            <p:cNvPr id="10" name="矩形 9"/>
            <p:cNvSpPr/>
            <p:nvPr/>
          </p:nvSpPr>
          <p:spPr bwMode="auto">
            <a:xfrm>
              <a:off x="4711700" y="3916274"/>
              <a:ext cx="4349750" cy="66687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marL="177800" indent="-177800">
                <a:buClr>
                  <a:srgbClr val="FF6600"/>
                </a:buClr>
                <a:buSzPct val="70000"/>
                <a:buFont typeface="Wingdings" pitchFamily="2" charset="2"/>
                <a:buChar char="n"/>
                <a:defRPr/>
              </a:pPr>
              <a:r>
                <a:rPr lang="zh-CN" altLang="en-US" sz="1200" dirty="0">
                  <a:solidFill>
                    <a:schemeClr val="tx1">
                      <a:lumMod val="50000"/>
                    </a:schemeClr>
                  </a:solidFill>
                  <a:ea typeface="华文细黑" pitchFamily="2" charset="-122"/>
                </a:rPr>
                <a:t>建立渠道伙伴、销售伙伴、</a:t>
              </a:r>
              <a:r>
                <a:rPr lang="en-US" altLang="zh-CN" sz="1200" dirty="0">
                  <a:solidFill>
                    <a:schemeClr val="tx1">
                      <a:lumMod val="50000"/>
                    </a:schemeClr>
                  </a:solidFill>
                  <a:ea typeface="华文细黑" pitchFamily="2" charset="-122"/>
                </a:rPr>
                <a:t>SME</a:t>
              </a:r>
              <a:r>
                <a:rPr lang="zh-CN" altLang="en-US" sz="1200" dirty="0">
                  <a:solidFill>
                    <a:schemeClr val="tx1">
                      <a:lumMod val="50000"/>
                    </a:schemeClr>
                  </a:solidFill>
                  <a:ea typeface="华文细黑" pitchFamily="2" charset="-122"/>
                </a:rPr>
                <a:t>应用程序伙伴与集成方案合作办或四层商务合作体系</a:t>
              </a:r>
              <a:endParaRPr lang="en-US" altLang="zh-CN" sz="1200" dirty="0">
                <a:solidFill>
                  <a:schemeClr val="tx1">
                    <a:lumMod val="50000"/>
                  </a:schemeClr>
                </a:solidFill>
                <a:ea typeface="华文细黑" pitchFamily="2" charset="-122"/>
              </a:endParaRPr>
            </a:p>
            <a:p>
              <a:pPr marL="177800" indent="-177800">
                <a:buClr>
                  <a:srgbClr val="FF6600"/>
                </a:buClr>
                <a:buSzPct val="70000"/>
                <a:buFont typeface="Wingdings" pitchFamily="2" charset="2"/>
                <a:buChar char="n"/>
                <a:defRPr/>
              </a:pPr>
              <a:r>
                <a:rPr lang="zh-CN" altLang="en-US" sz="1200" dirty="0">
                  <a:solidFill>
                    <a:schemeClr val="tx1">
                      <a:lumMod val="50000"/>
                    </a:schemeClr>
                  </a:solidFill>
                  <a:ea typeface="华文细黑" pitchFamily="2" charset="-122"/>
                </a:rPr>
                <a:t>建立普通、高级与合同三层产品开发合作伙伴</a:t>
              </a:r>
              <a:endParaRPr lang="en-US" altLang="zh-CN" sz="1200" dirty="0">
                <a:solidFill>
                  <a:schemeClr val="tx1">
                    <a:lumMod val="50000"/>
                  </a:schemeClr>
                </a:solidFill>
                <a:ea typeface="华文细黑" pitchFamily="2" charset="-122"/>
              </a:endParaRPr>
            </a:p>
          </p:txBody>
        </p:sp>
        <p:sp>
          <p:nvSpPr>
            <p:cNvPr id="11" name="五边形 10"/>
            <p:cNvSpPr/>
            <p:nvPr/>
          </p:nvSpPr>
          <p:spPr bwMode="auto">
            <a:xfrm>
              <a:off x="4705350" y="4584700"/>
              <a:ext cx="2555875" cy="322263"/>
            </a:xfrm>
            <a:prstGeom prst="homePlat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anchor="ctr"/>
            <a:lstStyle/>
            <a:p>
              <a:pPr>
                <a:defRPr/>
              </a:pPr>
              <a:r>
                <a:rPr lang="zh-CN" altLang="en-US" sz="1200" b="1" dirty="0">
                  <a:solidFill>
                    <a:schemeClr val="bg1"/>
                  </a:solidFill>
                  <a:latin typeface="华文细黑" pitchFamily="2" charset="-122"/>
                  <a:ea typeface="华文细黑" pitchFamily="2" charset="-122"/>
                </a:rPr>
                <a:t>建立合作平台</a:t>
              </a:r>
            </a:p>
          </p:txBody>
        </p:sp>
        <p:sp>
          <p:nvSpPr>
            <p:cNvPr id="12" name="五边形 11"/>
            <p:cNvSpPr/>
            <p:nvPr/>
          </p:nvSpPr>
          <p:spPr bwMode="auto">
            <a:xfrm>
              <a:off x="4705350" y="5477272"/>
              <a:ext cx="2555875" cy="322263"/>
            </a:xfrm>
            <a:prstGeom prst="homePlat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anchor="ctr"/>
            <a:lstStyle/>
            <a:p>
              <a:pPr>
                <a:defRPr/>
              </a:pPr>
              <a:r>
                <a:rPr lang="zh-CN" altLang="en-US" sz="1200" b="1" dirty="0">
                  <a:solidFill>
                    <a:schemeClr val="bg1"/>
                  </a:solidFill>
                  <a:latin typeface="华文细黑" pitchFamily="2" charset="-122"/>
                  <a:ea typeface="华文细黑" pitchFamily="2" charset="-122"/>
                </a:rPr>
                <a:t>成立</a:t>
              </a:r>
              <a:r>
                <a:rPr lang="en-US" altLang="zh-CN" sz="1200" b="1" dirty="0">
                  <a:solidFill>
                    <a:schemeClr val="bg1"/>
                  </a:solidFill>
                  <a:latin typeface="华文细黑" pitchFamily="2" charset="-122"/>
                  <a:ea typeface="华文细黑" pitchFamily="2" charset="-122"/>
                </a:rPr>
                <a:t>M2M</a:t>
              </a:r>
              <a:r>
                <a:rPr lang="zh-CN" altLang="en-US" sz="1200" b="1" dirty="0">
                  <a:solidFill>
                    <a:schemeClr val="bg1"/>
                  </a:solidFill>
                  <a:latin typeface="华文细黑" pitchFamily="2" charset="-122"/>
                  <a:ea typeface="华文细黑" pitchFamily="2" charset="-122"/>
                </a:rPr>
                <a:t>全网支撑中心</a:t>
              </a:r>
            </a:p>
          </p:txBody>
        </p:sp>
        <p:sp>
          <p:nvSpPr>
            <p:cNvPr id="13" name="五边形 12"/>
            <p:cNvSpPr/>
            <p:nvPr/>
          </p:nvSpPr>
          <p:spPr bwMode="auto">
            <a:xfrm>
              <a:off x="4705350" y="3605064"/>
              <a:ext cx="2555875" cy="322263"/>
            </a:xfrm>
            <a:prstGeom prst="homePlat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anchor="ctr"/>
            <a:lstStyle/>
            <a:p>
              <a:pPr>
                <a:defRPr/>
              </a:pPr>
              <a:r>
                <a:rPr lang="zh-CN" altLang="en-US" sz="1200" b="1" dirty="0">
                  <a:solidFill>
                    <a:schemeClr val="bg1"/>
                  </a:solidFill>
                  <a:latin typeface="华文细黑" pitchFamily="2" charset="-122"/>
                  <a:ea typeface="华文细黑" pitchFamily="2" charset="-122"/>
                </a:rPr>
                <a:t>发展商务与产品两类伙伴</a:t>
              </a:r>
            </a:p>
          </p:txBody>
        </p:sp>
      </p:grpSp>
      <p:sp>
        <p:nvSpPr>
          <p:cNvPr id="14" name="标题 1"/>
          <p:cNvSpPr txBox="1">
            <a:spLocks/>
          </p:cNvSpPr>
          <p:nvPr/>
        </p:nvSpPr>
        <p:spPr bwMode="auto">
          <a:xfrm>
            <a:off x="250825" y="1196975"/>
            <a:ext cx="4105275" cy="3168650"/>
          </a:xfrm>
          <a:prstGeom prst="rect">
            <a:avLst/>
          </a:prstGeom>
          <a:noFill/>
          <a:ln w="9525">
            <a:noFill/>
            <a:miter lim="800000"/>
            <a:headEnd/>
            <a:tailEnd/>
          </a:ln>
        </p:spPr>
        <p:txBody>
          <a:bodyPr anchor="ctr"/>
          <a:lstStyle/>
          <a:p>
            <a:pPr eaLnBrk="0" hangingPunct="0">
              <a:defRPr/>
            </a:pPr>
            <a:r>
              <a:rPr lang="zh-CN" altLang="en-US" b="1" kern="0" dirty="0">
                <a:latin typeface="微软雅黑" pitchFamily="34" charset="-122"/>
                <a:ea typeface="微软雅黑" pitchFamily="34" charset="-122"/>
                <a:cs typeface="+mj-cs"/>
              </a:rPr>
              <a:t>法国电信通过搭建</a:t>
            </a:r>
            <a:r>
              <a:rPr lang="en-US" altLang="zh-CN" b="1" kern="0" dirty="0">
                <a:latin typeface="微软雅黑" pitchFamily="34" charset="-122"/>
                <a:ea typeface="微软雅黑" pitchFamily="34" charset="-122"/>
                <a:cs typeface="+mj-cs"/>
              </a:rPr>
              <a:t>M2M</a:t>
            </a:r>
            <a:r>
              <a:rPr lang="zh-CN" altLang="en-US" b="1" kern="0" dirty="0">
                <a:latin typeface="微软雅黑" pitchFamily="34" charset="-122"/>
                <a:ea typeface="微软雅黑" pitchFamily="34" charset="-122"/>
                <a:cs typeface="+mj-cs"/>
              </a:rPr>
              <a:t>完整系统，渗入到产业链不同环节，并结合各种商务协同手段，以期最终实现领导者的战略方向</a:t>
            </a:r>
            <a:endParaRPr lang="en-US" altLang="zh-CN" b="1" kern="0" dirty="0">
              <a:latin typeface="微软雅黑" pitchFamily="34" charset="-122"/>
              <a:ea typeface="微软雅黑" pitchFamily="34" charset="-122"/>
              <a:cs typeface="+mj-cs"/>
            </a:endParaRPr>
          </a:p>
          <a:p>
            <a:pPr eaLnBrk="0" hangingPunct="0">
              <a:buFont typeface="Arial" pitchFamily="34" charset="0"/>
              <a:buChar char="•"/>
              <a:defRPr/>
            </a:pPr>
            <a:r>
              <a:rPr lang="zh-CN" altLang="en-US" sz="1400" dirty="0">
                <a:solidFill>
                  <a:srgbClr val="101E4B"/>
                </a:solidFill>
                <a:latin typeface="华文细黑" pitchFamily="2" charset="-122"/>
                <a:ea typeface="华文细黑" pitchFamily="2" charset="-122"/>
              </a:rPr>
              <a:t>欧洲第一家提供完整端到端</a:t>
            </a:r>
            <a:r>
              <a:rPr lang="en-US" altLang="zh-CN" sz="1400" dirty="0">
                <a:solidFill>
                  <a:srgbClr val="101E4B"/>
                </a:solidFill>
                <a:latin typeface="华文细黑" pitchFamily="2" charset="-122"/>
                <a:ea typeface="华文细黑" pitchFamily="2" charset="-122"/>
              </a:rPr>
              <a:t>M2M</a:t>
            </a:r>
            <a:r>
              <a:rPr lang="zh-CN" altLang="en-US" sz="1400" dirty="0">
                <a:solidFill>
                  <a:srgbClr val="101E4B"/>
                </a:solidFill>
                <a:latin typeface="华文细黑" pitchFamily="2" charset="-122"/>
                <a:ea typeface="华文细黑" pitchFamily="2" charset="-122"/>
              </a:rPr>
              <a:t>方案的电信运营商，</a:t>
            </a:r>
            <a:r>
              <a:rPr lang="zh-CN" altLang="en-US" sz="1400" dirty="0" smtClean="0">
                <a:solidFill>
                  <a:srgbClr val="101E4B"/>
                </a:solidFill>
                <a:latin typeface="华文细黑" pitchFamily="2" charset="-122"/>
                <a:ea typeface="华文细黑" pitchFamily="2" charset="-122"/>
              </a:rPr>
              <a:t>超过</a:t>
            </a:r>
            <a:r>
              <a:rPr lang="en-US" altLang="zh-CN" sz="1400" dirty="0" smtClean="0">
                <a:solidFill>
                  <a:srgbClr val="101E4B"/>
                </a:solidFill>
                <a:latin typeface="华文细黑" pitchFamily="2" charset="-122"/>
                <a:ea typeface="华文细黑" pitchFamily="2" charset="-122"/>
              </a:rPr>
              <a:t>900</a:t>
            </a:r>
            <a:r>
              <a:rPr lang="zh-CN" altLang="en-US" sz="1400" dirty="0">
                <a:solidFill>
                  <a:srgbClr val="101E4B"/>
                </a:solidFill>
                <a:latin typeface="华文细黑" pitchFamily="2" charset="-122"/>
                <a:ea typeface="华文细黑" pitchFamily="2" charset="-122"/>
              </a:rPr>
              <a:t>万</a:t>
            </a:r>
            <a:r>
              <a:rPr lang="en-US" altLang="zh-CN" sz="1400" dirty="0">
                <a:solidFill>
                  <a:srgbClr val="101E4B"/>
                </a:solidFill>
                <a:latin typeface="华文细黑" pitchFamily="2" charset="-122"/>
                <a:ea typeface="华文细黑" pitchFamily="2" charset="-122"/>
              </a:rPr>
              <a:t>M2M  UIMs </a:t>
            </a:r>
            <a:r>
              <a:rPr lang="zh-CN" altLang="en-US" sz="1400" dirty="0">
                <a:solidFill>
                  <a:srgbClr val="101E4B"/>
                </a:solidFill>
                <a:latin typeface="华文细黑" pitchFamily="2" charset="-122"/>
                <a:ea typeface="华文细黑" pitchFamily="2" charset="-122"/>
              </a:rPr>
              <a:t>终端</a:t>
            </a:r>
          </a:p>
          <a:p>
            <a:pPr eaLnBrk="0" hangingPunct="0">
              <a:buFont typeface="Arial" pitchFamily="34" charset="0"/>
              <a:buChar char="•"/>
              <a:defRPr/>
            </a:pPr>
            <a:r>
              <a:rPr lang="zh-CN" altLang="en-US" sz="1400" dirty="0">
                <a:solidFill>
                  <a:srgbClr val="101E4B"/>
                </a:solidFill>
                <a:latin typeface="华文细黑" pitchFamily="2" charset="-122"/>
                <a:ea typeface="华文细黑" pitchFamily="2" charset="-122"/>
              </a:rPr>
              <a:t>拥有</a:t>
            </a:r>
            <a:r>
              <a:rPr lang="en-US" altLang="zh-CN" sz="1400" dirty="0">
                <a:solidFill>
                  <a:srgbClr val="101E4B"/>
                </a:solidFill>
                <a:latin typeface="华文细黑" pitchFamily="2" charset="-122"/>
                <a:ea typeface="华文细黑" pitchFamily="2" charset="-122"/>
              </a:rPr>
              <a:t>2</a:t>
            </a:r>
            <a:r>
              <a:rPr lang="zh-CN" altLang="en-US" sz="1400" dirty="0">
                <a:solidFill>
                  <a:srgbClr val="101E4B"/>
                </a:solidFill>
                <a:latin typeface="华文细黑" pitchFamily="2" charset="-122"/>
                <a:ea typeface="华文细黑" pitchFamily="2" charset="-122"/>
              </a:rPr>
              <a:t>个</a:t>
            </a:r>
            <a:r>
              <a:rPr lang="en-US" altLang="zh-CN" sz="1400" dirty="0">
                <a:solidFill>
                  <a:srgbClr val="101E4B"/>
                </a:solidFill>
                <a:latin typeface="华文细黑" pitchFamily="2" charset="-122"/>
                <a:ea typeface="华文细黑" pitchFamily="2" charset="-122"/>
              </a:rPr>
              <a:t>M2M</a:t>
            </a:r>
            <a:r>
              <a:rPr lang="zh-CN" altLang="en-US" sz="1400" dirty="0">
                <a:solidFill>
                  <a:srgbClr val="101E4B"/>
                </a:solidFill>
                <a:latin typeface="华文细黑" pitchFamily="2" charset="-122"/>
                <a:ea typeface="华文细黑" pitchFamily="2" charset="-122"/>
              </a:rPr>
              <a:t>业务品牌：</a:t>
            </a:r>
          </a:p>
          <a:p>
            <a:pPr lvl="1" eaLnBrk="0" hangingPunct="0">
              <a:buFont typeface="Arial" pitchFamily="34" charset="0"/>
              <a:buChar char="•"/>
              <a:defRPr/>
            </a:pPr>
            <a:r>
              <a:rPr lang="zh-CN" altLang="en-US" sz="1400" dirty="0">
                <a:solidFill>
                  <a:srgbClr val="101E4B"/>
                </a:solidFill>
                <a:latin typeface="华文细黑" pitchFamily="2" charset="-122"/>
                <a:ea typeface="华文细黑" pitchFamily="2" charset="-122"/>
              </a:rPr>
              <a:t>数据通道服务 </a:t>
            </a:r>
            <a:r>
              <a:rPr lang="en-US" altLang="zh-CN" sz="1400" dirty="0">
                <a:solidFill>
                  <a:srgbClr val="101E4B"/>
                </a:solidFill>
                <a:latin typeface="华文细黑" pitchFamily="2" charset="-122"/>
                <a:ea typeface="华文细黑" pitchFamily="2" charset="-122"/>
              </a:rPr>
              <a:t>M2Mdata</a:t>
            </a:r>
          </a:p>
          <a:p>
            <a:pPr lvl="1" eaLnBrk="0" hangingPunct="0">
              <a:buFont typeface="Arial" pitchFamily="34" charset="0"/>
              <a:buChar char="•"/>
              <a:defRPr/>
            </a:pPr>
            <a:r>
              <a:rPr lang="zh-CN" altLang="en-US" sz="1400" dirty="0">
                <a:solidFill>
                  <a:srgbClr val="101E4B"/>
                </a:solidFill>
                <a:latin typeface="华文细黑" pitchFamily="2" charset="-122"/>
                <a:ea typeface="华文细黑" pitchFamily="2" charset="-122"/>
              </a:rPr>
              <a:t>管理和应用服务 </a:t>
            </a:r>
            <a:r>
              <a:rPr lang="en-US" altLang="zh-CN" sz="1400" dirty="0">
                <a:solidFill>
                  <a:srgbClr val="101E4B"/>
                </a:solidFill>
                <a:latin typeface="华文细黑" pitchFamily="2" charset="-122"/>
                <a:ea typeface="华文细黑" pitchFamily="2" charset="-122"/>
              </a:rPr>
              <a:t>M2M Connect</a:t>
            </a:r>
          </a:p>
          <a:p>
            <a:pPr eaLnBrk="0" hangingPunct="0">
              <a:buFont typeface="Arial" pitchFamily="34" charset="0"/>
              <a:buChar char="•"/>
              <a:defRPr/>
            </a:pPr>
            <a:r>
              <a:rPr lang="en-US" altLang="zh-CN" sz="1400" dirty="0">
                <a:solidFill>
                  <a:srgbClr val="101E4B"/>
                </a:solidFill>
                <a:latin typeface="华文细黑" pitchFamily="2" charset="-122"/>
                <a:ea typeface="华文细黑" pitchFamily="2" charset="-122"/>
              </a:rPr>
              <a:t>3</a:t>
            </a:r>
            <a:r>
              <a:rPr lang="zh-CN" altLang="en-US" sz="1400" dirty="0">
                <a:solidFill>
                  <a:srgbClr val="101E4B"/>
                </a:solidFill>
                <a:latin typeface="华文细黑" pitchFamily="2" charset="-122"/>
                <a:ea typeface="华文细黑" pitchFamily="2" charset="-122"/>
              </a:rPr>
              <a:t>个</a:t>
            </a:r>
            <a:r>
              <a:rPr lang="en-US" altLang="zh-CN" sz="1400" dirty="0">
                <a:solidFill>
                  <a:srgbClr val="101E4B"/>
                </a:solidFill>
                <a:latin typeface="华文细黑" pitchFamily="2" charset="-122"/>
                <a:ea typeface="华文细黑" pitchFamily="2" charset="-122"/>
              </a:rPr>
              <a:t>M2M</a:t>
            </a:r>
            <a:r>
              <a:rPr lang="zh-CN" altLang="en-US" sz="1400" dirty="0">
                <a:solidFill>
                  <a:srgbClr val="101E4B"/>
                </a:solidFill>
                <a:latin typeface="华文细黑" pitchFamily="2" charset="-122"/>
                <a:ea typeface="华文细黑" pitchFamily="2" charset="-122"/>
              </a:rPr>
              <a:t>应用产品子品牌：</a:t>
            </a:r>
          </a:p>
          <a:p>
            <a:pPr lvl="1" eaLnBrk="0" hangingPunct="0">
              <a:buFont typeface="Arial" pitchFamily="34" charset="0"/>
              <a:buChar char="•"/>
              <a:defRPr/>
            </a:pPr>
            <a:r>
              <a:rPr lang="zh-CN" altLang="en-US" sz="1400" dirty="0">
                <a:solidFill>
                  <a:srgbClr val="101E4B"/>
                </a:solidFill>
                <a:latin typeface="华文细黑" pitchFamily="2" charset="-122"/>
                <a:ea typeface="华文细黑" pitchFamily="2" charset="-122"/>
              </a:rPr>
              <a:t>基于定位的车辆综合管理 </a:t>
            </a:r>
            <a:r>
              <a:rPr lang="en-US" altLang="zh-CN" sz="1400" dirty="0">
                <a:solidFill>
                  <a:srgbClr val="101E4B"/>
                </a:solidFill>
                <a:latin typeface="华文细黑" pitchFamily="2" charset="-122"/>
                <a:ea typeface="华文细黑" pitchFamily="2" charset="-122"/>
              </a:rPr>
              <a:t>Fleet Link</a:t>
            </a:r>
          </a:p>
          <a:p>
            <a:pPr lvl="1" eaLnBrk="0" hangingPunct="0">
              <a:buFont typeface="Arial" pitchFamily="34" charset="0"/>
              <a:buChar char="•"/>
              <a:defRPr/>
            </a:pPr>
            <a:r>
              <a:rPr lang="zh-CN" altLang="en-US" sz="1400" dirty="0">
                <a:solidFill>
                  <a:srgbClr val="101E4B"/>
                </a:solidFill>
                <a:latin typeface="华文细黑" pitchFamily="2" charset="-122"/>
                <a:ea typeface="华文细黑" pitchFamily="2" charset="-122"/>
              </a:rPr>
              <a:t>基于定位的个人管理 </a:t>
            </a:r>
            <a:r>
              <a:rPr lang="en-US" altLang="zh-CN" sz="1400" dirty="0">
                <a:solidFill>
                  <a:srgbClr val="101E4B"/>
                </a:solidFill>
                <a:latin typeface="华文细黑" pitchFamily="2" charset="-122"/>
                <a:ea typeface="华文细黑" pitchFamily="2" charset="-122"/>
              </a:rPr>
              <a:t>Lone Work</a:t>
            </a:r>
          </a:p>
          <a:p>
            <a:pPr lvl="1" eaLnBrk="0" hangingPunct="0">
              <a:buFont typeface="Arial" pitchFamily="34" charset="0"/>
              <a:buChar char="•"/>
              <a:defRPr/>
            </a:pPr>
            <a:r>
              <a:rPr lang="zh-CN" altLang="en-US" sz="1400" dirty="0">
                <a:solidFill>
                  <a:srgbClr val="101E4B"/>
                </a:solidFill>
                <a:latin typeface="华文细黑" pitchFamily="2" charset="-122"/>
                <a:ea typeface="华文细黑" pitchFamily="2" charset="-122"/>
              </a:rPr>
              <a:t>提供移动网定位服务的 </a:t>
            </a:r>
            <a:r>
              <a:rPr lang="en-US" altLang="zh-CN" sz="1400" dirty="0">
                <a:solidFill>
                  <a:srgbClr val="101E4B"/>
                </a:solidFill>
                <a:latin typeface="华文细黑" pitchFamily="2" charset="-122"/>
                <a:ea typeface="华文细黑" pitchFamily="2" charset="-122"/>
              </a:rPr>
              <a:t>Cell ID</a:t>
            </a:r>
          </a:p>
          <a:p>
            <a:pPr eaLnBrk="0" hangingPunct="0">
              <a:buFont typeface="Arial" pitchFamily="34" charset="0"/>
              <a:buChar char="•"/>
              <a:defRPr/>
            </a:pPr>
            <a:endParaRPr lang="zh-CN" altLang="en-US" sz="1400" dirty="0">
              <a:solidFill>
                <a:srgbClr val="101E4B"/>
              </a:solidFill>
              <a:latin typeface="华文细黑" pitchFamily="2" charset="-122"/>
              <a:ea typeface="华文细黑" pitchFamily="2" charset="-122"/>
            </a:endParaRPr>
          </a:p>
        </p:txBody>
      </p:sp>
      <p:grpSp>
        <p:nvGrpSpPr>
          <p:cNvPr id="4" name="组合 11"/>
          <p:cNvGrpSpPr>
            <a:grpSpLocks/>
          </p:cNvGrpSpPr>
          <p:nvPr/>
        </p:nvGrpSpPr>
        <p:grpSpPr bwMode="auto">
          <a:xfrm>
            <a:off x="4572000" y="4221163"/>
            <a:ext cx="4356100" cy="2520950"/>
            <a:chOff x="4705350" y="3599953"/>
            <a:chExt cx="4356100" cy="2735015"/>
          </a:xfrm>
        </p:grpSpPr>
        <p:sp>
          <p:nvSpPr>
            <p:cNvPr id="16" name="矩形 15"/>
            <p:cNvSpPr/>
            <p:nvPr/>
          </p:nvSpPr>
          <p:spPr bwMode="auto">
            <a:xfrm>
              <a:off x="4705350" y="4717726"/>
              <a:ext cx="4311650" cy="623473"/>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marL="177800" indent="-177800">
                <a:buClr>
                  <a:srgbClr val="FF6600"/>
                </a:buClr>
                <a:buSzPct val="70000"/>
                <a:buFont typeface="Wingdings" pitchFamily="2" charset="2"/>
                <a:buChar char="n"/>
                <a:defRPr/>
              </a:pPr>
              <a:r>
                <a:rPr lang="zh-CN" altLang="en-US" sz="1200" dirty="0" smtClean="0">
                  <a:solidFill>
                    <a:schemeClr val="tx1">
                      <a:lumMod val="50000"/>
                    </a:schemeClr>
                  </a:solidFill>
                  <a:ea typeface="华文细黑" pitchFamily="2" charset="-122"/>
                </a:rPr>
                <a:t>从最初的抄表到现在的交通等多行业的渗透，从覆盖规模和合作厂家都有飞速增长，但盈利方面仍不理想。主要由于单连接的</a:t>
              </a:r>
              <a:r>
                <a:rPr lang="en-US" altLang="zh-CN" sz="1200" dirty="0" smtClean="0">
                  <a:solidFill>
                    <a:schemeClr val="tx1">
                      <a:lumMod val="50000"/>
                    </a:schemeClr>
                  </a:solidFill>
                  <a:ea typeface="华文细黑" pitchFamily="2" charset="-122"/>
                </a:rPr>
                <a:t>ARPU</a:t>
              </a:r>
              <a:r>
                <a:rPr lang="zh-CN" altLang="en-US" sz="1200" dirty="0" smtClean="0">
                  <a:solidFill>
                    <a:schemeClr val="tx1">
                      <a:lumMod val="50000"/>
                    </a:schemeClr>
                  </a:solidFill>
                  <a:ea typeface="华文细黑" pitchFamily="2" charset="-122"/>
                </a:rPr>
                <a:t>较移动用户低</a:t>
              </a:r>
              <a:endParaRPr lang="en-US" altLang="zh-CN" sz="1200" dirty="0">
                <a:solidFill>
                  <a:schemeClr val="tx1">
                    <a:lumMod val="50000"/>
                  </a:schemeClr>
                </a:solidFill>
                <a:ea typeface="华文细黑" pitchFamily="2" charset="-122"/>
              </a:endParaRPr>
            </a:p>
          </p:txBody>
        </p:sp>
        <p:sp>
          <p:nvSpPr>
            <p:cNvPr id="17" name="矩形 16"/>
            <p:cNvSpPr/>
            <p:nvPr/>
          </p:nvSpPr>
          <p:spPr bwMode="auto">
            <a:xfrm>
              <a:off x="4705350" y="5668437"/>
              <a:ext cx="4311650" cy="66653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marL="177800" indent="-177800">
                <a:buClr>
                  <a:srgbClr val="FF6600"/>
                </a:buClr>
                <a:buSzPct val="70000"/>
                <a:buFont typeface="Wingdings" pitchFamily="2" charset="2"/>
                <a:buChar char="n"/>
                <a:defRPr/>
              </a:pPr>
              <a:r>
                <a:rPr lang="zh-CN" altLang="en-US" sz="1200" dirty="0">
                  <a:solidFill>
                    <a:schemeClr val="tx1">
                      <a:lumMod val="50000"/>
                    </a:schemeClr>
                  </a:solidFill>
                  <a:ea typeface="华文细黑" pitchFamily="2" charset="-122"/>
                </a:rPr>
                <a:t>在初期网络覆盖不足，网络容量不足下，对于</a:t>
              </a:r>
              <a:r>
                <a:rPr lang="en-US" altLang="zh-CN" sz="1200" dirty="0">
                  <a:solidFill>
                    <a:schemeClr val="tx1">
                      <a:lumMod val="50000"/>
                    </a:schemeClr>
                  </a:solidFill>
                  <a:ea typeface="华文细黑" pitchFamily="2" charset="-122"/>
                </a:rPr>
                <a:t>M2M</a:t>
              </a:r>
              <a:r>
                <a:rPr lang="zh-CN" altLang="en-US" sz="1200" dirty="0">
                  <a:solidFill>
                    <a:schemeClr val="tx1">
                      <a:lumMod val="50000"/>
                    </a:schemeClr>
                  </a:solidFill>
                  <a:ea typeface="华文细黑" pitchFamily="2" charset="-122"/>
                </a:rPr>
                <a:t>持续长连接小数据应用</a:t>
              </a:r>
              <a:r>
                <a:rPr lang="zh-CN" altLang="en-US" sz="1200" dirty="0" smtClean="0">
                  <a:solidFill>
                    <a:schemeClr val="tx1">
                      <a:lumMod val="50000"/>
                    </a:schemeClr>
                  </a:solidFill>
                  <a:ea typeface="华文细黑" pitchFamily="2" charset="-122"/>
                </a:rPr>
                <a:t>，</a:t>
              </a:r>
              <a:r>
                <a:rPr lang="en-US" altLang="zh-CN" sz="1200" dirty="0" smtClean="0">
                  <a:solidFill>
                    <a:schemeClr val="tx1">
                      <a:lumMod val="50000"/>
                    </a:schemeClr>
                  </a:solidFill>
                  <a:ea typeface="华文细黑" pitchFamily="2" charset="-122"/>
                </a:rPr>
                <a:t>2014</a:t>
              </a:r>
              <a:r>
                <a:rPr lang="zh-CN" altLang="en-US" sz="1200" dirty="0" smtClean="0">
                  <a:solidFill>
                    <a:schemeClr val="tx1">
                      <a:lumMod val="50000"/>
                    </a:schemeClr>
                  </a:solidFill>
                  <a:ea typeface="华文细黑" pitchFamily="2" charset="-122"/>
                </a:rPr>
                <a:t>年后开始规模化进行网络部署，并参与制定了</a:t>
              </a:r>
              <a:r>
                <a:rPr lang="en-US" altLang="zh-CN" sz="1200" b="1" dirty="0"/>
                <a:t>NB-</a:t>
              </a:r>
              <a:r>
                <a:rPr lang="en-US" altLang="zh-CN" sz="1200" b="1" dirty="0" err="1"/>
                <a:t>IoT</a:t>
              </a:r>
              <a:r>
                <a:rPr lang="en-US" altLang="zh-CN" sz="1200" b="1" dirty="0"/>
                <a:t> </a:t>
              </a:r>
              <a:r>
                <a:rPr lang="zh-CN" altLang="en-US" sz="1200" b="1" dirty="0" smtClean="0"/>
                <a:t>标准</a:t>
              </a:r>
              <a:endParaRPr lang="en-US" altLang="zh-CN" sz="1200" dirty="0">
                <a:solidFill>
                  <a:schemeClr val="tx1">
                    <a:lumMod val="50000"/>
                  </a:schemeClr>
                </a:solidFill>
                <a:ea typeface="华文细黑" pitchFamily="2" charset="-122"/>
              </a:endParaRPr>
            </a:p>
          </p:txBody>
        </p:sp>
        <p:sp>
          <p:nvSpPr>
            <p:cNvPr id="18" name="矩形 17"/>
            <p:cNvSpPr/>
            <p:nvPr/>
          </p:nvSpPr>
          <p:spPr bwMode="auto">
            <a:xfrm>
              <a:off x="4711700" y="3901355"/>
              <a:ext cx="4349750" cy="48913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marL="177800" indent="-177800">
                <a:buClr>
                  <a:srgbClr val="FF6600"/>
                </a:buClr>
                <a:buSzPct val="70000"/>
                <a:buFont typeface="Wingdings" pitchFamily="2" charset="2"/>
                <a:buChar char="n"/>
                <a:defRPr/>
              </a:pPr>
              <a:r>
                <a:rPr lang="en-US" altLang="zh-CN" sz="1200" dirty="0" smtClean="0">
                  <a:solidFill>
                    <a:schemeClr val="tx1">
                      <a:lumMod val="50000"/>
                    </a:schemeClr>
                  </a:solidFill>
                  <a:ea typeface="华文细黑" pitchFamily="2" charset="-122"/>
                </a:rPr>
                <a:t>M2M</a:t>
              </a:r>
              <a:r>
                <a:rPr lang="zh-CN" altLang="en-US" sz="1200" dirty="0" smtClean="0">
                  <a:solidFill>
                    <a:schemeClr val="tx1">
                      <a:lumMod val="50000"/>
                    </a:schemeClr>
                  </a:solidFill>
                  <a:ea typeface="华文细黑" pitchFamily="2" charset="-122"/>
                </a:rPr>
                <a:t>市场规模</a:t>
              </a:r>
              <a:r>
                <a:rPr lang="zh-CN" altLang="en-US" sz="1200" dirty="0">
                  <a:solidFill>
                    <a:schemeClr val="tx1">
                      <a:lumMod val="50000"/>
                    </a:schemeClr>
                  </a:solidFill>
                  <a:ea typeface="华文细黑" pitchFamily="2" charset="-122"/>
                </a:rPr>
                <a:t>较大</a:t>
              </a:r>
              <a:r>
                <a:rPr lang="zh-CN" altLang="en-US" sz="1200" dirty="0" smtClean="0">
                  <a:solidFill>
                    <a:schemeClr val="tx1">
                      <a:lumMod val="50000"/>
                    </a:schemeClr>
                  </a:solidFill>
                  <a:ea typeface="华文细黑" pitchFamily="2" charset="-122"/>
                </a:rPr>
                <a:t>，不仅</a:t>
              </a:r>
              <a:r>
                <a:rPr lang="zh-CN" altLang="en-US" sz="1200" dirty="0">
                  <a:solidFill>
                    <a:schemeClr val="tx1">
                      <a:lumMod val="50000"/>
                    </a:schemeClr>
                  </a:solidFill>
                  <a:ea typeface="华文细黑" pitchFamily="2" charset="-122"/>
                </a:rPr>
                <a:t>集中于某些行业大客户</a:t>
              </a:r>
              <a:r>
                <a:rPr lang="zh-CN" altLang="en-US" sz="1200" dirty="0" smtClean="0">
                  <a:solidFill>
                    <a:schemeClr val="tx1">
                      <a:lumMod val="50000"/>
                    </a:schemeClr>
                  </a:solidFill>
                  <a:ea typeface="华文细黑" pitchFamily="2" charset="-122"/>
                </a:rPr>
                <a:t>，定制了个性化方案满足，在中小企业连接方面也有长足进展</a:t>
              </a:r>
              <a:endParaRPr lang="en-US" altLang="zh-CN" sz="1200" dirty="0">
                <a:solidFill>
                  <a:schemeClr val="tx1">
                    <a:lumMod val="50000"/>
                  </a:schemeClr>
                </a:solidFill>
                <a:ea typeface="华文细黑" pitchFamily="2" charset="-122"/>
              </a:endParaRPr>
            </a:p>
          </p:txBody>
        </p:sp>
        <p:sp>
          <p:nvSpPr>
            <p:cNvPr id="19" name="五边形 18"/>
            <p:cNvSpPr/>
            <p:nvPr/>
          </p:nvSpPr>
          <p:spPr bwMode="auto">
            <a:xfrm>
              <a:off x="4705350" y="4416201"/>
              <a:ext cx="2555875" cy="322263"/>
            </a:xfrm>
            <a:prstGeom prst="homePlat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defRPr/>
              </a:pPr>
              <a:r>
                <a:rPr lang="zh-CN" altLang="en-US" sz="1200" b="1" dirty="0">
                  <a:solidFill>
                    <a:schemeClr val="bg1"/>
                  </a:solidFill>
                  <a:latin typeface="华文细黑" pitchFamily="2" charset="-122"/>
                  <a:ea typeface="华文细黑" pitchFamily="2" charset="-122"/>
                </a:rPr>
                <a:t>客户</a:t>
              </a:r>
              <a:r>
                <a:rPr lang="zh-CN" altLang="en-US" sz="1200" b="1" dirty="0" smtClean="0">
                  <a:solidFill>
                    <a:schemeClr val="bg1"/>
                  </a:solidFill>
                  <a:latin typeface="华文细黑" pitchFamily="2" charset="-122"/>
                  <a:ea typeface="华文细黑" pitchFamily="2" charset="-122"/>
                </a:rPr>
                <a:t>需求</a:t>
              </a:r>
              <a:r>
                <a:rPr lang="zh-CN" altLang="en-US" sz="1200" b="1" dirty="0">
                  <a:solidFill>
                    <a:schemeClr val="bg1"/>
                  </a:solidFill>
                  <a:latin typeface="华文细黑" pitchFamily="2" charset="-122"/>
                  <a:ea typeface="华文细黑" pitchFamily="2" charset="-122"/>
                </a:rPr>
                <a:t>由</a:t>
              </a:r>
              <a:r>
                <a:rPr lang="zh-CN" altLang="en-US" sz="1200" b="1" dirty="0" smtClean="0">
                  <a:solidFill>
                    <a:schemeClr val="bg1"/>
                  </a:solidFill>
                  <a:latin typeface="华文细黑" pitchFamily="2" charset="-122"/>
                  <a:ea typeface="华文细黑" pitchFamily="2" charset="-122"/>
                </a:rPr>
                <a:t>简单到复杂，但收益</a:t>
              </a:r>
              <a:r>
                <a:rPr lang="zh-CN" altLang="en-US" sz="1200" b="1" dirty="0">
                  <a:solidFill>
                    <a:schemeClr val="bg1"/>
                  </a:solidFill>
                  <a:latin typeface="华文细黑" pitchFamily="2" charset="-122"/>
                  <a:ea typeface="华文细黑" pitchFamily="2" charset="-122"/>
                </a:rPr>
                <a:t>低</a:t>
              </a:r>
            </a:p>
          </p:txBody>
        </p:sp>
        <p:sp>
          <p:nvSpPr>
            <p:cNvPr id="20" name="五边形 19"/>
            <p:cNvSpPr/>
            <p:nvPr/>
          </p:nvSpPr>
          <p:spPr bwMode="auto">
            <a:xfrm>
              <a:off x="4705350" y="5366369"/>
              <a:ext cx="2555875" cy="322263"/>
            </a:xfrm>
            <a:prstGeom prst="homePlat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defRPr/>
              </a:pPr>
              <a:r>
                <a:rPr lang="zh-CN" altLang="en-US" sz="1200" b="1" dirty="0">
                  <a:solidFill>
                    <a:schemeClr val="bg1"/>
                  </a:solidFill>
                  <a:latin typeface="华文细黑" pitchFamily="2" charset="-122"/>
                  <a:ea typeface="华文细黑" pitchFamily="2" charset="-122"/>
                </a:rPr>
                <a:t>网络</a:t>
              </a:r>
              <a:r>
                <a:rPr lang="zh-CN" altLang="en-US" sz="1200" b="1" dirty="0" smtClean="0">
                  <a:solidFill>
                    <a:schemeClr val="bg1"/>
                  </a:solidFill>
                  <a:latin typeface="华文细黑" pitchFamily="2" charset="-122"/>
                  <a:ea typeface="华文细黑" pitchFamily="2" charset="-122"/>
                </a:rPr>
                <a:t>建设趋于成熟</a:t>
              </a:r>
              <a:endParaRPr lang="zh-CN" altLang="en-US" sz="1200" b="1" dirty="0">
                <a:solidFill>
                  <a:schemeClr val="bg1"/>
                </a:solidFill>
                <a:latin typeface="华文细黑" pitchFamily="2" charset="-122"/>
                <a:ea typeface="华文细黑" pitchFamily="2" charset="-122"/>
              </a:endParaRPr>
            </a:p>
          </p:txBody>
        </p:sp>
        <p:sp>
          <p:nvSpPr>
            <p:cNvPr id="21" name="五边形 20"/>
            <p:cNvSpPr/>
            <p:nvPr/>
          </p:nvSpPr>
          <p:spPr bwMode="auto">
            <a:xfrm>
              <a:off x="4705350" y="3599953"/>
              <a:ext cx="2555875" cy="322263"/>
            </a:xfrm>
            <a:prstGeom prst="homePlat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defRPr/>
              </a:pPr>
              <a:r>
                <a:rPr lang="en-US" altLang="zh-CN" sz="1200" b="1" dirty="0">
                  <a:solidFill>
                    <a:schemeClr val="bg1"/>
                  </a:solidFill>
                  <a:latin typeface="华文细黑" pitchFamily="2" charset="-122"/>
                  <a:ea typeface="华文细黑" pitchFamily="2" charset="-122"/>
                </a:rPr>
                <a:t>M2M</a:t>
              </a:r>
              <a:r>
                <a:rPr lang="zh-CN" altLang="en-US" sz="1200" b="1" dirty="0" smtClean="0">
                  <a:solidFill>
                    <a:schemeClr val="bg1"/>
                  </a:solidFill>
                  <a:latin typeface="华文细黑" pitchFamily="2" charset="-122"/>
                  <a:ea typeface="华文细黑" pitchFamily="2" charset="-122"/>
                </a:rPr>
                <a:t>市场</a:t>
              </a:r>
              <a:r>
                <a:rPr lang="zh-CN" altLang="en-US" sz="1200" b="1" dirty="0">
                  <a:solidFill>
                    <a:schemeClr val="bg1"/>
                  </a:solidFill>
                  <a:latin typeface="华文细黑" pitchFamily="2" charset="-122"/>
                  <a:ea typeface="华文细黑" pitchFamily="2" charset="-122"/>
                </a:rPr>
                <a:t>已成</a:t>
              </a:r>
              <a:r>
                <a:rPr lang="zh-CN" altLang="en-US" sz="1200" b="1" dirty="0" smtClean="0">
                  <a:solidFill>
                    <a:schemeClr val="bg1"/>
                  </a:solidFill>
                  <a:latin typeface="华文细黑" pitchFamily="2" charset="-122"/>
                  <a:ea typeface="华文细黑" pitchFamily="2" charset="-122"/>
                </a:rPr>
                <a:t>规模</a:t>
              </a:r>
              <a:endParaRPr lang="zh-CN" altLang="en-US" sz="1200" b="1" dirty="0">
                <a:solidFill>
                  <a:schemeClr val="bg1"/>
                </a:solidFill>
                <a:latin typeface="华文细黑" pitchFamily="2" charset="-122"/>
                <a:ea typeface="华文细黑" pitchFamily="2" charset="-122"/>
              </a:endParaRPr>
            </a:p>
          </p:txBody>
        </p:sp>
      </p:grpSp>
      <p:sp>
        <p:nvSpPr>
          <p:cNvPr id="22" name="矩形 21"/>
          <p:cNvSpPr/>
          <p:nvPr/>
        </p:nvSpPr>
        <p:spPr>
          <a:xfrm>
            <a:off x="195263" y="4475163"/>
            <a:ext cx="4089400" cy="2266950"/>
          </a:xfrm>
          <a:prstGeom prst="rect">
            <a:avLst/>
          </a:prstGeom>
          <a:ln>
            <a:noFill/>
          </a:ln>
        </p:spPr>
        <p:style>
          <a:lnRef idx="2">
            <a:schemeClr val="accent6"/>
          </a:lnRef>
          <a:fillRef idx="1">
            <a:schemeClr val="lt1"/>
          </a:fillRef>
          <a:effectRef idx="0">
            <a:schemeClr val="accent6"/>
          </a:effectRef>
          <a:fontRef idx="minor">
            <a:schemeClr val="dk1"/>
          </a:fontRef>
        </p:style>
        <p:txBody>
          <a:bodyPr/>
          <a:lstStyle/>
          <a:p>
            <a:pPr>
              <a:defRPr/>
            </a:pPr>
            <a:r>
              <a:rPr lang="en-US" altLang="zh-CN" b="1" kern="0" dirty="0">
                <a:solidFill>
                  <a:schemeClr val="tx1"/>
                </a:solidFill>
                <a:latin typeface="微软雅黑" pitchFamily="34" charset="-122"/>
                <a:ea typeface="微软雅黑" pitchFamily="34" charset="-122"/>
                <a:cs typeface="+mj-cs"/>
              </a:rPr>
              <a:t>Vodafone </a:t>
            </a:r>
            <a:r>
              <a:rPr lang="zh-CN" altLang="en-US" b="1" kern="0" dirty="0">
                <a:solidFill>
                  <a:schemeClr val="tx1"/>
                </a:solidFill>
                <a:latin typeface="微软雅黑" pitchFamily="34" charset="-122"/>
                <a:ea typeface="微软雅黑" pitchFamily="34" charset="-122"/>
                <a:cs typeface="+mj-cs"/>
              </a:rPr>
              <a:t>初期较为谨慎</a:t>
            </a:r>
            <a:r>
              <a:rPr lang="zh-CN" altLang="en-US" b="1" kern="0" dirty="0" smtClean="0">
                <a:solidFill>
                  <a:schemeClr val="tx1"/>
                </a:solidFill>
                <a:latin typeface="微软雅黑" pitchFamily="34" charset="-122"/>
                <a:ea typeface="微软雅黑" pitchFamily="34" charset="-122"/>
                <a:cs typeface="+mj-cs"/>
              </a:rPr>
              <a:t>，</a:t>
            </a:r>
            <a:r>
              <a:rPr lang="en-US" altLang="zh-CN" b="1" kern="0" dirty="0" smtClean="0">
                <a:solidFill>
                  <a:schemeClr val="tx1"/>
                </a:solidFill>
                <a:latin typeface="微软雅黑" pitchFamily="34" charset="-122"/>
                <a:ea typeface="微软雅黑" pitchFamily="34" charset="-122"/>
                <a:cs typeface="+mj-cs"/>
              </a:rPr>
              <a:t>2014</a:t>
            </a:r>
            <a:r>
              <a:rPr lang="zh-CN" altLang="en-US" b="1" kern="0" dirty="0" smtClean="0">
                <a:solidFill>
                  <a:schemeClr val="tx1"/>
                </a:solidFill>
                <a:latin typeface="微软雅黑" pitchFamily="34" charset="-122"/>
                <a:ea typeface="微软雅黑" pitchFamily="34" charset="-122"/>
                <a:cs typeface="+mj-cs"/>
              </a:rPr>
              <a:t>年后开始发展，以标准制定和开放合作方式</a:t>
            </a:r>
            <a:r>
              <a:rPr lang="zh-CN" altLang="en-US" b="1" kern="0" dirty="0">
                <a:solidFill>
                  <a:schemeClr val="tx1"/>
                </a:solidFill>
                <a:latin typeface="微软雅黑" pitchFamily="34" charset="-122"/>
                <a:ea typeface="微软雅黑" pitchFamily="34" charset="-122"/>
                <a:cs typeface="+mj-cs"/>
              </a:rPr>
              <a:t>为主：</a:t>
            </a:r>
          </a:p>
          <a:p>
            <a:pPr>
              <a:buFont typeface="Arial" charset="0"/>
              <a:buChar char="•"/>
              <a:defRPr/>
            </a:pPr>
            <a:r>
              <a:rPr lang="en-US" altLang="zh-CN" sz="1400" dirty="0" smtClean="0">
                <a:solidFill>
                  <a:srgbClr val="101E4B"/>
                </a:solidFill>
                <a:latin typeface="华文细黑" pitchFamily="2" charset="-122"/>
                <a:ea typeface="华文细黑" pitchFamily="2" charset="-122"/>
              </a:rPr>
              <a:t>2009</a:t>
            </a:r>
            <a:r>
              <a:rPr lang="zh-CN" altLang="en-US" sz="1400" dirty="0">
                <a:solidFill>
                  <a:srgbClr val="101E4B"/>
                </a:solidFill>
                <a:latin typeface="华文细黑" pitchFamily="2" charset="-122"/>
                <a:ea typeface="华文细黑" pitchFamily="2" charset="-122"/>
              </a:rPr>
              <a:t>年前，集团仅制定全球漫游价格标准，业务由各地自由发展</a:t>
            </a:r>
          </a:p>
          <a:p>
            <a:pPr>
              <a:buFont typeface="Arial" charset="0"/>
              <a:buChar char="•"/>
              <a:defRPr/>
            </a:pPr>
            <a:r>
              <a:rPr lang="zh-CN" altLang="en-US" sz="1400" dirty="0">
                <a:solidFill>
                  <a:srgbClr val="101E4B"/>
                </a:solidFill>
                <a:latin typeface="华文细黑" pitchFamily="2" charset="-122"/>
                <a:ea typeface="华文细黑" pitchFamily="2" charset="-122"/>
              </a:rPr>
              <a:t> </a:t>
            </a:r>
            <a:r>
              <a:rPr lang="en-US" altLang="zh-CN" sz="1400" dirty="0">
                <a:solidFill>
                  <a:srgbClr val="101E4B"/>
                </a:solidFill>
                <a:latin typeface="华文细黑" pitchFamily="2" charset="-122"/>
                <a:ea typeface="华文细黑" pitchFamily="2" charset="-122"/>
              </a:rPr>
              <a:t>2009</a:t>
            </a:r>
            <a:r>
              <a:rPr lang="zh-CN" altLang="en-US" sz="1400" dirty="0">
                <a:solidFill>
                  <a:srgbClr val="101E4B"/>
                </a:solidFill>
                <a:latin typeface="华文细黑" pitchFamily="2" charset="-122"/>
                <a:ea typeface="华文细黑" pitchFamily="2" charset="-122"/>
              </a:rPr>
              <a:t>年</a:t>
            </a:r>
            <a:r>
              <a:rPr lang="en-US" altLang="zh-CN" sz="1400" dirty="0">
                <a:solidFill>
                  <a:srgbClr val="101E4B"/>
                </a:solidFill>
                <a:latin typeface="华文细黑" pitchFamily="2" charset="-122"/>
                <a:ea typeface="华文细黑" pitchFamily="2" charset="-122"/>
              </a:rPr>
              <a:t>7</a:t>
            </a:r>
            <a:r>
              <a:rPr lang="zh-CN" altLang="en-US" sz="1400" dirty="0">
                <a:solidFill>
                  <a:srgbClr val="101E4B"/>
                </a:solidFill>
                <a:latin typeface="华文细黑" pitchFamily="2" charset="-122"/>
                <a:ea typeface="华文细黑" pitchFamily="2" charset="-122"/>
              </a:rPr>
              <a:t>月，集团发布</a:t>
            </a:r>
            <a:r>
              <a:rPr lang="en-US" altLang="zh-CN" sz="1400" dirty="0">
                <a:solidFill>
                  <a:srgbClr val="101E4B"/>
                </a:solidFill>
                <a:latin typeface="华文细黑" pitchFamily="2" charset="-122"/>
                <a:ea typeface="华文细黑" pitchFamily="2" charset="-122"/>
              </a:rPr>
              <a:t>M2M</a:t>
            </a:r>
            <a:r>
              <a:rPr lang="zh-CN" altLang="en-US" sz="1400" dirty="0">
                <a:solidFill>
                  <a:srgbClr val="101E4B"/>
                </a:solidFill>
                <a:latin typeface="华文细黑" pitchFamily="2" charset="-122"/>
                <a:ea typeface="华文细黑" pitchFamily="2" charset="-122"/>
              </a:rPr>
              <a:t>业务平台，可提供终端管理</a:t>
            </a:r>
            <a:r>
              <a:rPr lang="zh-CN" altLang="en-US" sz="1400" dirty="0" smtClean="0">
                <a:solidFill>
                  <a:srgbClr val="101E4B"/>
                </a:solidFill>
                <a:latin typeface="华文细黑" pitchFamily="2" charset="-122"/>
                <a:ea typeface="华文细黑" pitchFamily="2" charset="-122"/>
              </a:rPr>
              <a:t>功能</a:t>
            </a:r>
            <a:endParaRPr lang="en-US" altLang="zh-CN" sz="1400" dirty="0" smtClean="0">
              <a:solidFill>
                <a:srgbClr val="101E4B"/>
              </a:solidFill>
              <a:latin typeface="华文细黑" pitchFamily="2" charset="-122"/>
              <a:ea typeface="华文细黑" pitchFamily="2" charset="-122"/>
            </a:endParaRPr>
          </a:p>
          <a:p>
            <a:pPr>
              <a:buFont typeface="Arial" charset="0"/>
              <a:buChar char="•"/>
              <a:defRPr/>
            </a:pPr>
            <a:r>
              <a:rPr lang="en-US" altLang="zh-CN" sz="1400" dirty="0" smtClean="0">
                <a:solidFill>
                  <a:srgbClr val="101E4B"/>
                </a:solidFill>
                <a:latin typeface="华文细黑" pitchFamily="2" charset="-122"/>
                <a:ea typeface="华文细黑" pitchFamily="2" charset="-122"/>
              </a:rPr>
              <a:t>2016</a:t>
            </a:r>
            <a:r>
              <a:rPr lang="zh-CN" altLang="en-US" sz="1400" dirty="0" smtClean="0">
                <a:solidFill>
                  <a:srgbClr val="101E4B"/>
                </a:solidFill>
                <a:latin typeface="华文细黑" pitchFamily="2" charset="-122"/>
                <a:ea typeface="华文细黑" pitchFamily="2" charset="-122"/>
              </a:rPr>
              <a:t>年作为</a:t>
            </a:r>
            <a:r>
              <a:rPr lang="en-US" altLang="zh-CN" sz="1400" b="1" dirty="0"/>
              <a:t>NB-</a:t>
            </a:r>
            <a:r>
              <a:rPr lang="en-US" altLang="zh-CN" sz="1400" b="1" dirty="0" err="1"/>
              <a:t>IoT</a:t>
            </a:r>
            <a:r>
              <a:rPr lang="en-US" altLang="zh-CN" sz="1400" b="1" dirty="0"/>
              <a:t> </a:t>
            </a:r>
            <a:r>
              <a:rPr lang="zh-CN" altLang="en-US" sz="1400" dirty="0"/>
              <a:t>的</a:t>
            </a:r>
            <a:r>
              <a:rPr lang="en-US" altLang="zh-CN" sz="1400" b="1" dirty="0"/>
              <a:t>4 </a:t>
            </a:r>
            <a:r>
              <a:rPr lang="zh-CN" altLang="en-US" sz="1400" dirty="0"/>
              <a:t>个</a:t>
            </a:r>
            <a:r>
              <a:rPr lang="zh-CN" altLang="en-US" sz="1400" dirty="0" smtClean="0"/>
              <a:t>报告人之一（）沃达丰、华为、爱立信、高通）标准获通过</a:t>
            </a:r>
            <a:endParaRPr lang="zh-CN" altLang="en-US" sz="1400" dirty="0">
              <a:solidFill>
                <a:srgbClr val="101E4B"/>
              </a:solidFill>
              <a:latin typeface="华文细黑" pitchFamily="2" charset="-122"/>
              <a:ea typeface="华文细黑" pitchFamily="2" charset="-122"/>
            </a:endParaRPr>
          </a:p>
        </p:txBody>
      </p:sp>
    </p:spTree>
    <p:extLst>
      <p:ext uri="{BB962C8B-B14F-4D97-AF65-F5344CB8AC3E}">
        <p14:creationId xmlns:p14="http://schemas.microsoft.com/office/powerpoint/2010/main" val="39941692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ea"/>
              </a:rPr>
              <a:t>沃达丰</a:t>
            </a:r>
            <a:r>
              <a:rPr lang="en-US" altLang="zh-CN" dirty="0">
                <a:latin typeface="+mn-ea"/>
              </a:rPr>
              <a:t>—</a:t>
            </a:r>
            <a:r>
              <a:rPr lang="zh-CN" altLang="en-US" dirty="0">
                <a:latin typeface="+mn-ea"/>
              </a:rPr>
              <a:t>国际物联网运营商</a:t>
            </a:r>
            <a:endParaRPr lang="zh-CN" altLang="en-US" dirty="0"/>
          </a:p>
        </p:txBody>
      </p:sp>
      <p:pic>
        <p:nvPicPr>
          <p:cNvPr id="23" name="Picture 3"/>
          <p:cNvPicPr>
            <a:picLocks noChangeAspect="1" noChangeArrowheads="1"/>
          </p:cNvPicPr>
          <p:nvPr/>
        </p:nvPicPr>
        <p:blipFill>
          <a:blip r:embed="rId2"/>
          <a:srcRect/>
          <a:stretch>
            <a:fillRect/>
          </a:stretch>
        </p:blipFill>
        <p:spPr bwMode="auto">
          <a:xfrm>
            <a:off x="1619250" y="3357563"/>
            <a:ext cx="7086600" cy="3240087"/>
          </a:xfrm>
          <a:prstGeom prst="rect">
            <a:avLst/>
          </a:prstGeom>
          <a:noFill/>
          <a:ln w="9525">
            <a:solidFill>
              <a:schemeClr val="tx1"/>
            </a:solidFill>
            <a:miter lim="800000"/>
            <a:headEnd/>
            <a:tailEnd/>
          </a:ln>
        </p:spPr>
      </p:pic>
      <p:sp>
        <p:nvSpPr>
          <p:cNvPr id="24" name="圆角矩形 23"/>
          <p:cNvSpPr/>
          <p:nvPr/>
        </p:nvSpPr>
        <p:spPr>
          <a:xfrm>
            <a:off x="169863" y="4510088"/>
            <a:ext cx="1655762" cy="935037"/>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r>
              <a:rPr lang="zh-CN" altLang="en-US" sz="1600" b="1" dirty="0">
                <a:latin typeface="微软雅黑" pitchFamily="34" charset="-122"/>
                <a:ea typeface="微软雅黑" pitchFamily="34" charset="-122"/>
              </a:rPr>
              <a:t>跨五大洲的网络服务及合作伙伴</a:t>
            </a:r>
          </a:p>
        </p:txBody>
      </p:sp>
      <p:sp>
        <p:nvSpPr>
          <p:cNvPr id="25" name="矩形 24"/>
          <p:cNvSpPr/>
          <p:nvPr/>
        </p:nvSpPr>
        <p:spPr>
          <a:xfrm>
            <a:off x="1619250" y="1293813"/>
            <a:ext cx="7086600" cy="187166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6" name="圆角矩形 25"/>
          <p:cNvSpPr/>
          <p:nvPr/>
        </p:nvSpPr>
        <p:spPr>
          <a:xfrm>
            <a:off x="169863" y="1762125"/>
            <a:ext cx="1655762" cy="936625"/>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r>
              <a:rPr lang="zh-CN" altLang="en-US" sz="1600" b="1" dirty="0">
                <a:latin typeface="微软雅黑" pitchFamily="34" charset="-122"/>
                <a:ea typeface="微软雅黑" pitchFamily="34" charset="-122"/>
              </a:rPr>
              <a:t>国际</a:t>
            </a:r>
            <a:r>
              <a:rPr lang="en-US" altLang="zh-CN" sz="1600" b="1" dirty="0">
                <a:latin typeface="微软雅黑" pitchFamily="34" charset="-122"/>
                <a:ea typeface="微软雅黑" pitchFamily="34" charset="-122"/>
              </a:rPr>
              <a:t>SIM</a:t>
            </a:r>
            <a:r>
              <a:rPr lang="zh-CN" altLang="en-US" sz="1600" b="1" dirty="0">
                <a:latin typeface="微软雅黑" pitchFamily="34" charset="-122"/>
                <a:ea typeface="微软雅黑" pitchFamily="34" charset="-122"/>
              </a:rPr>
              <a:t>卡</a:t>
            </a:r>
            <a:endParaRPr lang="en-US" altLang="zh-CN" sz="1600" b="1" dirty="0">
              <a:latin typeface="微软雅黑" pitchFamily="34" charset="-122"/>
              <a:ea typeface="微软雅黑" pitchFamily="34" charset="-122"/>
            </a:endParaRPr>
          </a:p>
          <a:p>
            <a:pPr algn="ctr" fontAlgn="auto">
              <a:spcBef>
                <a:spcPts val="0"/>
              </a:spcBef>
              <a:spcAft>
                <a:spcPts val="0"/>
              </a:spcAft>
              <a:defRPr/>
            </a:pP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M2M</a:t>
            </a:r>
            <a:r>
              <a:rPr lang="zh-CN" altLang="en-US" sz="1600" b="1" dirty="0">
                <a:latin typeface="微软雅黑" pitchFamily="34" charset="-122"/>
                <a:ea typeface="微软雅黑" pitchFamily="34" charset="-122"/>
              </a:rPr>
              <a:t>机器卡）</a:t>
            </a:r>
          </a:p>
        </p:txBody>
      </p:sp>
      <p:graphicFrame>
        <p:nvGraphicFramePr>
          <p:cNvPr id="27" name="图示 26"/>
          <p:cNvGraphicFramePr/>
          <p:nvPr/>
        </p:nvGraphicFramePr>
        <p:xfrm>
          <a:off x="1969344" y="1455180"/>
          <a:ext cx="6563096" cy="15417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7505" y="3357563"/>
            <a:ext cx="6592927" cy="299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14453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国内运营商发展策略分析</a:t>
            </a:r>
            <a:endParaRPr lang="zh-CN" altLang="en-US" dirty="0"/>
          </a:p>
        </p:txBody>
      </p:sp>
      <p:sp>
        <p:nvSpPr>
          <p:cNvPr id="3" name="灯片编号占位符 2"/>
          <p:cNvSpPr>
            <a:spLocks noGrp="1"/>
          </p:cNvSpPr>
          <p:nvPr>
            <p:ph type="sldNum" sz="quarter" idx="12"/>
          </p:nvPr>
        </p:nvSpPr>
        <p:spPr/>
        <p:txBody>
          <a:bodyPr/>
          <a:lstStyle/>
          <a:p>
            <a:fld id="{E4526BFC-E8C8-41FB-82E8-2A9C280B1B1D}" type="slidenum">
              <a:rPr lang="en-US" altLang="zh-CN" smtClean="0"/>
              <a:pPr/>
              <a:t>8</a:t>
            </a:fld>
            <a:endParaRPr lang="en-US" altLang="zh-CN" dirty="0"/>
          </a:p>
        </p:txBody>
      </p:sp>
      <p:graphicFrame>
        <p:nvGraphicFramePr>
          <p:cNvPr id="4" name="图示 3"/>
          <p:cNvGraphicFramePr/>
          <p:nvPr>
            <p:extLst>
              <p:ext uri="{D42A27DB-BD31-4B8C-83A1-F6EECF244321}">
                <p14:modId xmlns:p14="http://schemas.microsoft.com/office/powerpoint/2010/main" val="2870604603"/>
              </p:ext>
            </p:extLst>
          </p:nvPr>
        </p:nvGraphicFramePr>
        <p:xfrm>
          <a:off x="5292080" y="-27384"/>
          <a:ext cx="2664296" cy="1728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图示 11"/>
          <p:cNvGraphicFramePr/>
          <p:nvPr>
            <p:extLst>
              <p:ext uri="{D42A27DB-BD31-4B8C-83A1-F6EECF244321}">
                <p14:modId xmlns:p14="http://schemas.microsoft.com/office/powerpoint/2010/main" val="731595065"/>
              </p:ext>
            </p:extLst>
          </p:nvPr>
        </p:nvGraphicFramePr>
        <p:xfrm>
          <a:off x="467544" y="1916832"/>
          <a:ext cx="8208912" cy="3600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矩形 12"/>
          <p:cNvSpPr/>
          <p:nvPr/>
        </p:nvSpPr>
        <p:spPr>
          <a:xfrm>
            <a:off x="425087" y="980728"/>
            <a:ext cx="8539401" cy="923330"/>
          </a:xfrm>
          <a:prstGeom prst="rect">
            <a:avLst/>
          </a:prstGeom>
        </p:spPr>
        <p:txBody>
          <a:bodyPr wrap="square">
            <a:spAutoFit/>
          </a:bodyPr>
          <a:lstStyle/>
          <a:p>
            <a:r>
              <a:rPr lang="zh-CN" altLang="en-US" b="1" dirty="0" smtClean="0">
                <a:latin typeface="+mn-ea"/>
                <a:ea typeface="+mn-ea"/>
              </a:rPr>
              <a:t>在电信运营商物联网领域</a:t>
            </a:r>
            <a:r>
              <a:rPr lang="zh-CN" altLang="en-US" b="1" dirty="0">
                <a:latin typeface="+mn-ea"/>
                <a:ea typeface="+mn-ea"/>
              </a:rPr>
              <a:t>，中国联通</a:t>
            </a:r>
            <a:r>
              <a:rPr lang="zh-CN" altLang="en-US" b="1" dirty="0" smtClean="0">
                <a:latin typeface="+mn-ea"/>
                <a:ea typeface="+mn-ea"/>
              </a:rPr>
              <a:t>建成世界</a:t>
            </a:r>
            <a:r>
              <a:rPr lang="zh-CN" altLang="en-US" b="1" dirty="0">
                <a:latin typeface="+mn-ea"/>
                <a:ea typeface="+mn-ea"/>
              </a:rPr>
              <a:t>最大</a:t>
            </a:r>
            <a:r>
              <a:rPr lang="en-US" altLang="zh-CN" b="1" dirty="0" smtClean="0">
                <a:latin typeface="+mn-ea"/>
                <a:ea typeface="+mn-ea"/>
              </a:rPr>
              <a:t>NB-</a:t>
            </a:r>
            <a:r>
              <a:rPr lang="en-US" altLang="zh-CN" b="1" dirty="0" err="1" smtClean="0">
                <a:latin typeface="+mn-ea"/>
                <a:ea typeface="+mn-ea"/>
              </a:rPr>
              <a:t>IoT</a:t>
            </a:r>
            <a:r>
              <a:rPr lang="zh-CN" altLang="en-US" b="1" dirty="0" smtClean="0">
                <a:latin typeface="+mn-ea"/>
                <a:ea typeface="+mn-ea"/>
              </a:rPr>
              <a:t>网络（</a:t>
            </a:r>
            <a:r>
              <a:rPr lang="en-US" altLang="zh-CN" b="1" dirty="0" smtClean="0">
                <a:latin typeface="+mn-ea"/>
                <a:ea typeface="+mn-ea"/>
              </a:rPr>
              <a:t>800</a:t>
            </a:r>
            <a:r>
              <a:rPr lang="zh-CN" altLang="en-US" b="1" dirty="0" smtClean="0">
                <a:latin typeface="+mn-ea"/>
                <a:ea typeface="+mn-ea"/>
              </a:rPr>
              <a:t>个节点），并和德国电信等海外厂商展开合作推进物联网新标准网络的商用。中国电信在物联网应用上起步较早，智慧家庭、医疗、远程监控等领域均有成熟应用，经验丰富。</a:t>
            </a:r>
            <a:endParaRPr lang="en-US" altLang="zh-CN" b="1" dirty="0" smtClean="0">
              <a:latin typeface="+mn-ea"/>
              <a:ea typeface="+mn-ea"/>
            </a:endParaRPr>
          </a:p>
        </p:txBody>
      </p:sp>
      <p:sp>
        <p:nvSpPr>
          <p:cNvPr id="14" name="矩形 13"/>
          <p:cNvSpPr/>
          <p:nvPr/>
        </p:nvSpPr>
        <p:spPr>
          <a:xfrm>
            <a:off x="311132" y="5589240"/>
            <a:ext cx="8832868" cy="1200329"/>
          </a:xfrm>
          <a:prstGeom prst="rect">
            <a:avLst/>
          </a:prstGeom>
        </p:spPr>
        <p:txBody>
          <a:bodyPr wrap="square">
            <a:spAutoFit/>
          </a:bodyPr>
          <a:lstStyle/>
          <a:p>
            <a:r>
              <a:rPr lang="zh-CN" altLang="en-US" dirty="0" smtClean="0">
                <a:solidFill>
                  <a:srgbClr val="FF0000"/>
                </a:solidFill>
                <a:latin typeface="+mn-ea"/>
                <a:ea typeface="+mn-ea"/>
              </a:rPr>
              <a:t>总结：</a:t>
            </a:r>
            <a:r>
              <a:rPr lang="zh-CN" altLang="en-US" dirty="0" smtClean="0">
                <a:latin typeface="+mn-ea"/>
                <a:ea typeface="+mn-ea"/>
              </a:rPr>
              <a:t>中国联通主要通过合作和协同模式进行物联网业务推进，以技术上和标准的先发优势带动整个业务市场。而中国电信是以市场驱动的物联网发展模式，靠业务促进技术升级。路径不同但效果均有待进一步提升。总体来讲，都未找到爆发点业务和模式，现阶段</a:t>
            </a:r>
            <a:r>
              <a:rPr lang="en-US" altLang="zh-CN" dirty="0" smtClean="0">
                <a:latin typeface="+mn-ea"/>
                <a:ea typeface="+mn-ea"/>
              </a:rPr>
              <a:t>ROI</a:t>
            </a:r>
            <a:r>
              <a:rPr lang="zh-CN" altLang="en-US" dirty="0">
                <a:latin typeface="+mn-ea"/>
                <a:ea typeface="+mn-ea"/>
              </a:rPr>
              <a:t>较差</a:t>
            </a:r>
            <a:endParaRPr lang="en-US" altLang="zh-CN" dirty="0" smtClean="0">
              <a:latin typeface="+mn-ea"/>
              <a:ea typeface="+mn-ea"/>
            </a:endParaRPr>
          </a:p>
        </p:txBody>
      </p:sp>
    </p:spTree>
    <p:extLst>
      <p:ext uri="{BB962C8B-B14F-4D97-AF65-F5344CB8AC3E}">
        <p14:creationId xmlns:p14="http://schemas.microsoft.com/office/powerpoint/2010/main" val="29035348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灯片编号占位符 2"/>
          <p:cNvSpPr>
            <a:spLocks noGrp="1"/>
          </p:cNvSpPr>
          <p:nvPr>
            <p:ph type="sldNum" sz="quarter" idx="12"/>
          </p:nvPr>
        </p:nvSpPr>
        <p:spPr/>
        <p:txBody>
          <a:bodyPr/>
          <a:lstStyle/>
          <a:p>
            <a:fld id="{E4526BFC-E8C8-41FB-82E8-2A9C280B1B1D}" type="slidenum">
              <a:rPr lang="en-US" altLang="zh-CN" smtClean="0"/>
              <a:pPr/>
              <a:t>9</a:t>
            </a:fld>
            <a:endParaRPr lang="en-US" altLang="zh-CN" dirty="0"/>
          </a:p>
        </p:txBody>
      </p:sp>
      <p:sp>
        <p:nvSpPr>
          <p:cNvPr id="5" name="TextBox 15"/>
          <p:cNvSpPr>
            <a:spLocks noChangeArrowheads="1"/>
          </p:cNvSpPr>
          <p:nvPr/>
        </p:nvSpPr>
        <p:spPr bwMode="auto">
          <a:xfrm>
            <a:off x="2304752" y="2420888"/>
            <a:ext cx="5429250" cy="510778"/>
          </a:xfrm>
          <a:prstGeom prst="roundRect">
            <a:avLst>
              <a:gd name="adj" fmla="val 16667"/>
            </a:avLst>
          </a:prstGeom>
          <a:solidFill>
            <a:schemeClr val="bg2">
              <a:lumMod val="75000"/>
            </a:schemeClr>
          </a:solidFill>
          <a:ln w="9525">
            <a:noFill/>
            <a:miter lim="800000"/>
            <a:headEnd/>
            <a:tailEnd/>
          </a:ln>
          <a:effectLst/>
        </p:spPr>
        <p:txBody>
          <a:bodyPr>
            <a:spAutoFit/>
          </a:bodyPr>
          <a:lstStyle/>
          <a:p>
            <a:pPr>
              <a:defRPr/>
            </a:pPr>
            <a:r>
              <a:rPr lang="zh-CN" altLang="en-US" sz="2400" b="1" dirty="0" smtClean="0">
                <a:solidFill>
                  <a:schemeClr val="bg1"/>
                </a:solidFill>
                <a:latin typeface="微软雅黑" pitchFamily="34" charset="-122"/>
                <a:ea typeface="微软雅黑" pitchFamily="34" charset="-122"/>
              </a:rPr>
              <a:t>物联网市场分析</a:t>
            </a:r>
            <a:endParaRPr lang="zh-CN" altLang="en-US" sz="2400" b="1" dirty="0">
              <a:solidFill>
                <a:schemeClr val="bg1"/>
              </a:solidFill>
              <a:latin typeface="微软雅黑" pitchFamily="34" charset="-122"/>
              <a:ea typeface="微软雅黑" pitchFamily="34" charset="-122"/>
            </a:endParaRPr>
          </a:p>
        </p:txBody>
      </p:sp>
      <p:sp>
        <p:nvSpPr>
          <p:cNvPr id="6" name="TextBox 15"/>
          <p:cNvSpPr txBox="1">
            <a:spLocks noChangeArrowheads="1"/>
          </p:cNvSpPr>
          <p:nvPr/>
        </p:nvSpPr>
        <p:spPr bwMode="auto">
          <a:xfrm>
            <a:off x="2304752" y="3063830"/>
            <a:ext cx="5435600" cy="510778"/>
          </a:xfrm>
          <a:prstGeom prst="roundRect">
            <a:avLst/>
          </a:prstGeom>
          <a:solidFill>
            <a:srgbClr val="FFC000"/>
          </a:solidFill>
          <a:ln w="9525">
            <a:noFill/>
            <a:miter lim="800000"/>
            <a:headEnd/>
            <a:tailEnd/>
          </a:ln>
        </p:spPr>
        <p:txBody>
          <a:bodyPr>
            <a:spAutoFit/>
          </a:bodyPr>
          <a:lstStyle/>
          <a:p>
            <a:pPr>
              <a:defRPr/>
            </a:pPr>
            <a:r>
              <a:rPr lang="zh-CN" altLang="en-US" sz="2400" b="1" dirty="0" smtClean="0">
                <a:latin typeface="+mn-ea"/>
                <a:ea typeface="+mn-ea"/>
              </a:rPr>
              <a:t>中国移动</a:t>
            </a:r>
            <a:r>
              <a:rPr lang="en-US" altLang="zh-CN" sz="2400" b="1" dirty="0" err="1" smtClean="0">
                <a:latin typeface="+mn-ea"/>
                <a:ea typeface="+mn-ea"/>
              </a:rPr>
              <a:t>IoT</a:t>
            </a:r>
            <a:r>
              <a:rPr lang="zh-CN" altLang="en-US" sz="2400" b="1" dirty="0" smtClean="0">
                <a:latin typeface="+mn-ea"/>
                <a:ea typeface="+mn-ea"/>
              </a:rPr>
              <a:t>需求分析</a:t>
            </a:r>
          </a:p>
        </p:txBody>
      </p:sp>
      <p:sp>
        <p:nvSpPr>
          <p:cNvPr id="7" name="TextBox 15"/>
          <p:cNvSpPr txBox="1">
            <a:spLocks noChangeArrowheads="1"/>
          </p:cNvSpPr>
          <p:nvPr/>
        </p:nvSpPr>
        <p:spPr bwMode="auto">
          <a:xfrm>
            <a:off x="2304752" y="3706772"/>
            <a:ext cx="5435600" cy="510778"/>
          </a:xfrm>
          <a:prstGeom prst="roundRect">
            <a:avLst/>
          </a:prstGeom>
          <a:solidFill>
            <a:schemeClr val="bg2">
              <a:lumMod val="75000"/>
            </a:schemeClr>
          </a:solidFill>
          <a:ln w="9525">
            <a:noFill/>
            <a:miter lim="800000"/>
            <a:headEnd/>
            <a:tailEnd/>
          </a:ln>
          <a:effectLst/>
        </p:spPr>
        <p:txBody>
          <a:bodyPr>
            <a:spAutoFit/>
          </a:bodyPr>
          <a:lstStyle/>
          <a:p>
            <a:pPr>
              <a:defRPr/>
            </a:pPr>
            <a:r>
              <a:rPr lang="zh-CN" altLang="en-US" sz="2400" b="1" dirty="0" smtClean="0">
                <a:solidFill>
                  <a:schemeClr val="bg1"/>
                </a:solidFill>
                <a:latin typeface="微软雅黑" pitchFamily="34" charset="-122"/>
                <a:ea typeface="微软雅黑" pitchFamily="34" charset="-122"/>
              </a:rPr>
              <a:t>卓望市场进入策略</a:t>
            </a:r>
          </a:p>
        </p:txBody>
      </p:sp>
      <p:sp>
        <p:nvSpPr>
          <p:cNvPr id="8" name="AutoShape 16"/>
          <p:cNvSpPr>
            <a:spLocks noChangeArrowheads="1"/>
          </p:cNvSpPr>
          <p:nvPr/>
        </p:nvSpPr>
        <p:spPr bwMode="auto">
          <a:xfrm>
            <a:off x="1518934" y="2420888"/>
            <a:ext cx="642937" cy="500063"/>
          </a:xfrm>
          <a:prstGeom prst="roundRect">
            <a:avLst>
              <a:gd name="adj" fmla="val 16667"/>
            </a:avLst>
          </a:prstGeom>
          <a:solidFill>
            <a:schemeClr val="bg2">
              <a:lumMod val="75000"/>
            </a:schemeClr>
          </a:solidFill>
          <a:ln w="9525" algn="ctr">
            <a:noFill/>
            <a:round/>
            <a:headEnd/>
            <a:tailEnd/>
          </a:ln>
        </p:spPr>
        <p:txBody>
          <a:bodyPr anchor="ctr"/>
          <a:lstStyle/>
          <a:p>
            <a:pPr algn="ctr">
              <a:defRPr/>
            </a:pPr>
            <a:r>
              <a:rPr lang="en-US" altLang="zh-CN" sz="2400" b="1" dirty="0" smtClean="0">
                <a:solidFill>
                  <a:schemeClr val="bg1"/>
                </a:solidFill>
                <a:latin typeface="微软雅黑" pitchFamily="34" charset="-122"/>
                <a:ea typeface="微软雅黑" pitchFamily="34" charset="-122"/>
              </a:rPr>
              <a:t>1</a:t>
            </a:r>
            <a:endParaRPr lang="zh-CN" altLang="en-US" sz="2400" b="1" dirty="0">
              <a:solidFill>
                <a:schemeClr val="bg1"/>
              </a:solidFill>
              <a:latin typeface="微软雅黑" pitchFamily="34" charset="-122"/>
              <a:ea typeface="微软雅黑" pitchFamily="34" charset="-122"/>
            </a:endParaRPr>
          </a:p>
        </p:txBody>
      </p:sp>
      <p:sp>
        <p:nvSpPr>
          <p:cNvPr id="9" name="AutoShape 16"/>
          <p:cNvSpPr>
            <a:spLocks noChangeArrowheads="1"/>
          </p:cNvSpPr>
          <p:nvPr/>
        </p:nvSpPr>
        <p:spPr bwMode="auto">
          <a:xfrm>
            <a:off x="1525307" y="3073353"/>
            <a:ext cx="642937" cy="500063"/>
          </a:xfrm>
          <a:prstGeom prst="roundRect">
            <a:avLst>
              <a:gd name="adj" fmla="val 16667"/>
            </a:avLst>
          </a:prstGeom>
          <a:solidFill>
            <a:srgbClr val="FFC000"/>
          </a:solidFill>
          <a:ln w="9525" algn="ctr">
            <a:noFill/>
            <a:round/>
            <a:headEnd/>
            <a:tailEnd/>
          </a:ln>
        </p:spPr>
        <p:txBody>
          <a:bodyPr anchor="ctr"/>
          <a:lstStyle/>
          <a:p>
            <a:pPr algn="ctr">
              <a:defRPr/>
            </a:pPr>
            <a:r>
              <a:rPr lang="en-US" altLang="zh-CN" sz="2400" b="1" dirty="0" smtClean="0">
                <a:latin typeface="微软雅黑" pitchFamily="34" charset="-122"/>
                <a:ea typeface="微软雅黑" pitchFamily="34" charset="-122"/>
              </a:rPr>
              <a:t>2</a:t>
            </a:r>
            <a:endParaRPr lang="zh-CN" altLang="en-US" sz="2400" b="1" dirty="0">
              <a:latin typeface="微软雅黑" pitchFamily="34" charset="-122"/>
              <a:ea typeface="微软雅黑" pitchFamily="34" charset="-122"/>
            </a:endParaRPr>
          </a:p>
        </p:txBody>
      </p:sp>
      <p:sp>
        <p:nvSpPr>
          <p:cNvPr id="10" name="AutoShape 16"/>
          <p:cNvSpPr>
            <a:spLocks noChangeArrowheads="1"/>
          </p:cNvSpPr>
          <p:nvPr/>
        </p:nvSpPr>
        <p:spPr bwMode="auto">
          <a:xfrm>
            <a:off x="1518934" y="3706772"/>
            <a:ext cx="642937" cy="500063"/>
          </a:xfrm>
          <a:prstGeom prst="roundRect">
            <a:avLst>
              <a:gd name="adj" fmla="val 16667"/>
            </a:avLst>
          </a:prstGeom>
          <a:solidFill>
            <a:schemeClr val="bg2">
              <a:lumMod val="75000"/>
            </a:schemeClr>
          </a:solidFill>
          <a:ln w="9525" algn="ctr">
            <a:noFill/>
            <a:round/>
            <a:headEnd/>
            <a:tailEnd/>
          </a:ln>
        </p:spPr>
        <p:txBody>
          <a:bodyPr anchor="ctr"/>
          <a:lstStyle/>
          <a:p>
            <a:pPr algn="ctr">
              <a:defRPr/>
            </a:pPr>
            <a:r>
              <a:rPr lang="en-US" altLang="zh-CN" sz="2400" b="1" dirty="0" smtClean="0">
                <a:solidFill>
                  <a:schemeClr val="bg1"/>
                </a:solidFill>
                <a:latin typeface="微软雅黑" pitchFamily="34" charset="-122"/>
                <a:ea typeface="微软雅黑" pitchFamily="34" charset="-122"/>
              </a:rPr>
              <a:t>3</a:t>
            </a:r>
            <a:endParaRPr lang="zh-CN" altLang="en-US" sz="2400" b="1" dirty="0">
              <a:solidFill>
                <a:schemeClr val="bg1"/>
              </a:solidFill>
              <a:latin typeface="微软雅黑" pitchFamily="34" charset="-122"/>
              <a:ea typeface="微软雅黑" pitchFamily="34" charset="-122"/>
            </a:endParaRPr>
          </a:p>
        </p:txBody>
      </p:sp>
      <p:sp>
        <p:nvSpPr>
          <p:cNvPr id="11" name="TextBox 15"/>
          <p:cNvSpPr txBox="1">
            <a:spLocks noChangeArrowheads="1"/>
          </p:cNvSpPr>
          <p:nvPr/>
        </p:nvSpPr>
        <p:spPr bwMode="auto">
          <a:xfrm>
            <a:off x="2333482" y="4358382"/>
            <a:ext cx="5435600" cy="510778"/>
          </a:xfrm>
          <a:prstGeom prst="roundRect">
            <a:avLst/>
          </a:prstGeom>
          <a:solidFill>
            <a:schemeClr val="bg2">
              <a:lumMod val="75000"/>
            </a:schemeClr>
          </a:solidFill>
          <a:ln w="9525">
            <a:noFill/>
            <a:miter lim="800000"/>
            <a:headEnd/>
            <a:tailEnd/>
          </a:ln>
          <a:effectLst/>
        </p:spPr>
        <p:txBody>
          <a:bodyPr>
            <a:spAutoFit/>
          </a:bodyPr>
          <a:lstStyle/>
          <a:p>
            <a:pPr>
              <a:defRPr/>
            </a:pPr>
            <a:r>
              <a:rPr lang="zh-CN" altLang="en-US" sz="2400" b="1" dirty="0" smtClean="0">
                <a:solidFill>
                  <a:schemeClr val="bg1"/>
                </a:solidFill>
                <a:latin typeface="微软雅黑" pitchFamily="34" charset="-122"/>
                <a:ea typeface="微软雅黑" pitchFamily="34" charset="-122"/>
              </a:rPr>
              <a:t>待决策问题</a:t>
            </a:r>
          </a:p>
        </p:txBody>
      </p:sp>
      <p:sp>
        <p:nvSpPr>
          <p:cNvPr id="12" name="AutoShape 16"/>
          <p:cNvSpPr>
            <a:spLocks noChangeArrowheads="1"/>
          </p:cNvSpPr>
          <p:nvPr/>
        </p:nvSpPr>
        <p:spPr bwMode="auto">
          <a:xfrm>
            <a:off x="1547664" y="4358382"/>
            <a:ext cx="642937" cy="500063"/>
          </a:xfrm>
          <a:prstGeom prst="roundRect">
            <a:avLst>
              <a:gd name="adj" fmla="val 16667"/>
            </a:avLst>
          </a:prstGeom>
          <a:solidFill>
            <a:schemeClr val="bg2">
              <a:lumMod val="75000"/>
            </a:schemeClr>
          </a:solidFill>
          <a:ln w="9525" algn="ctr">
            <a:noFill/>
            <a:round/>
            <a:headEnd/>
            <a:tailEnd/>
          </a:ln>
        </p:spPr>
        <p:txBody>
          <a:bodyPr anchor="ctr"/>
          <a:lstStyle/>
          <a:p>
            <a:pPr algn="ctr">
              <a:defRPr/>
            </a:pPr>
            <a:r>
              <a:rPr lang="en-US" altLang="zh-CN" sz="2400" b="1" dirty="0">
                <a:solidFill>
                  <a:schemeClr val="bg1"/>
                </a:solidFill>
                <a:latin typeface="微软雅黑" pitchFamily="34" charset="-122"/>
                <a:ea typeface="微软雅黑" pitchFamily="34" charset="-122"/>
              </a:rPr>
              <a:t>4</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301536881"/>
      </p:ext>
    </p:extLst>
  </p:cSld>
  <p:clrMapOvr>
    <a:masterClrMapping/>
  </p:clrMapOvr>
  <p:timing>
    <p:tnLst>
      <p:par>
        <p:cTn id="1" dur="indefinite" restart="never" nodeType="tmRoot"/>
      </p:par>
    </p:tnLst>
  </p:timing>
</p:sld>
</file>

<file path=ppt/theme/theme1.xml><?xml version="1.0" encoding="utf-8"?>
<a:theme xmlns:a="http://schemas.openxmlformats.org/drawingml/2006/main" name="压缩：卓望公司PPT模板-试用版0210">
  <a:themeElements>
    <a:clrScheme name="aspire">
      <a:dk1>
        <a:srgbClr val="3F3F3F"/>
      </a:dk1>
      <a:lt1>
        <a:srgbClr val="FFFFFF"/>
      </a:lt1>
      <a:dk2>
        <a:srgbClr val="3F3F3F"/>
      </a:dk2>
      <a:lt2>
        <a:srgbClr val="D8D8D8"/>
      </a:lt2>
      <a:accent1>
        <a:srgbClr val="FFC000"/>
      </a:accent1>
      <a:accent2>
        <a:srgbClr val="005982"/>
      </a:accent2>
      <a:accent3>
        <a:srgbClr val="7ABC32"/>
      </a:accent3>
      <a:accent4>
        <a:srgbClr val="A6A6A6"/>
      </a:accent4>
      <a:accent5>
        <a:srgbClr val="B24400"/>
      </a:accent5>
      <a:accent6>
        <a:srgbClr val="FF9A5B"/>
      </a:accent6>
      <a:hlink>
        <a:srgbClr val="EE5B00"/>
      </a:hlink>
      <a:folHlink>
        <a:srgbClr val="EE5B00"/>
      </a:folHlink>
    </a:clrScheme>
    <a:fontScheme name="默认设计模板">
      <a:majorFont>
        <a:latin typeface="微软雅黑"/>
        <a:ea typeface="微软雅黑"/>
        <a:cs typeface="宋体"/>
      </a:majorFont>
      <a:minorFont>
        <a:latin typeface="微软雅黑"/>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压缩：卓望公司PPT模板-试用版0210</Template>
  <TotalTime>10188</TotalTime>
  <Words>5336</Words>
  <Application>Microsoft Office PowerPoint</Application>
  <PresentationFormat>全屏显示(4:3)</PresentationFormat>
  <Paragraphs>615</Paragraphs>
  <Slides>35</Slides>
  <Notes>3</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35</vt:i4>
      </vt:variant>
    </vt:vector>
  </HeadingPairs>
  <TitlesOfParts>
    <vt:vector size="45" baseType="lpstr">
      <vt:lpstr>Arial</vt:lpstr>
      <vt:lpstr>宋体</vt:lpstr>
      <vt:lpstr>微软雅黑</vt:lpstr>
      <vt:lpstr>Wingdings</vt:lpstr>
      <vt:lpstr>华文细黑</vt:lpstr>
      <vt:lpstr>Calibri</vt:lpstr>
      <vt:lpstr>Times New Roman</vt:lpstr>
      <vt:lpstr>仿宋</vt:lpstr>
      <vt:lpstr>压缩：卓望公司PPT模板-试用版0210</vt:lpstr>
      <vt:lpstr>自定义设计方案</vt:lpstr>
      <vt:lpstr>物联网业务发展策略汇报</vt:lpstr>
      <vt:lpstr>目录</vt:lpstr>
      <vt:lpstr>IoT：蓝海和国家扶持产业</vt:lpstr>
      <vt:lpstr>IoT：巨大的行业应用前景</vt:lpstr>
      <vt:lpstr>开放运营是运营商IoT最高战略</vt:lpstr>
      <vt:lpstr>海外运营商发展策略分析</vt:lpstr>
      <vt:lpstr>沃达丰—国际物联网运营商</vt:lpstr>
      <vt:lpstr>国内运营商发展策略分析</vt:lpstr>
      <vt:lpstr>目录</vt:lpstr>
      <vt:lpstr>中国移动IoT的困境</vt:lpstr>
      <vt:lpstr>新举措：集中化和CMP</vt:lpstr>
      <vt:lpstr>IoT调研概述</vt:lpstr>
      <vt:lpstr>移动市场需求分析</vt:lpstr>
      <vt:lpstr>移动物联网平台体系            VS  中国移动OneNet</vt:lpstr>
      <vt:lpstr>基地：CMP平台分析</vt:lpstr>
      <vt:lpstr>基地：OneNet平台分析</vt:lpstr>
      <vt:lpstr>各省移动：物联网业务支撑平台</vt:lpstr>
      <vt:lpstr>省移动：优秀IoT应用解决方案</vt:lpstr>
      <vt:lpstr>总结：卓望的市场机会分析</vt:lpstr>
      <vt:lpstr>目录</vt:lpstr>
      <vt:lpstr>公司在IoT方面积累和能力</vt:lpstr>
      <vt:lpstr>建议公司在IoT领域的策略</vt:lpstr>
      <vt:lpstr>面向移动的建议和策略</vt:lpstr>
      <vt:lpstr>面向行业市场的策略和建议</vt:lpstr>
      <vt:lpstr>具体举措（项目，产品和技术）</vt:lpstr>
      <vt:lpstr>未来1年投入和产出分析</vt:lpstr>
      <vt:lpstr>目录</vt:lpstr>
      <vt:lpstr>PowerPoint 演示文稿</vt:lpstr>
      <vt:lpstr>PowerPoint 演示文稿</vt:lpstr>
      <vt:lpstr>整合者角色针对政企客户市场，打造端到端的服务能力</vt:lpstr>
      <vt:lpstr>集成者角色针对家庭客户市场，打造端到端的服务能力</vt:lpstr>
      <vt:lpstr>集成者角色针对个人客户市场，打造端到端的服务能力</vt:lpstr>
      <vt:lpstr>PowerPoint 演示文稿</vt:lpstr>
      <vt:lpstr>OneNet平台技术分析</vt:lpstr>
      <vt:lpstr>平台技术分析</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ranran</dc:creator>
  <cp:lastModifiedBy>admin</cp:lastModifiedBy>
  <cp:revision>556</cp:revision>
  <cp:lastPrinted>2013-03-26T06:12:45Z</cp:lastPrinted>
  <dcterms:created xsi:type="dcterms:W3CDTF">2012-04-10T09:13:02Z</dcterms:created>
  <dcterms:modified xsi:type="dcterms:W3CDTF">2017-03-05T03:38:24Z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